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34" r:id="rId3"/>
    <p:sldId id="342" r:id="rId4"/>
    <p:sldId id="335" r:id="rId5"/>
    <p:sldId id="336" r:id="rId6"/>
    <p:sldId id="340" r:id="rId7"/>
    <p:sldId id="33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4AD"/>
    <a:srgbClr val="F15400"/>
    <a:srgbClr val="D35400"/>
    <a:srgbClr val="3498DB"/>
    <a:srgbClr val="27AE60"/>
    <a:srgbClr val="F1C40F"/>
    <a:srgbClr val="8EA849"/>
    <a:srgbClr val="16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866" autoAdjust="0"/>
  </p:normalViewPr>
  <p:slideViewPr>
    <p:cSldViewPr snapToGrid="0">
      <p:cViewPr varScale="1">
        <p:scale>
          <a:sx n="123" d="100"/>
          <a:sy n="123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C1348-067F-4219-A731-1F6D11DD311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2E212-629E-48C8-B12B-1BB8C828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05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25011-46BE-4998-9979-19E9F2F598A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200"/>
            <a:ext cx="6471355" cy="364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75" y="3876675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F58-278F-4F12-B014-2747CE76A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485" y="2990924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Title of Presentation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1634"/>
            <a:ext cx="8440283" cy="123381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90" y="6467545"/>
            <a:ext cx="79829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Neo Sans Intel"/>
                <a:ea typeface="+mn-ea"/>
                <a:cs typeface="Neo Sans Intel"/>
              </a:rPr>
              <a:t>Intel Confidential </a:t>
            </a:r>
          </a:p>
        </p:txBody>
      </p:sp>
      <p:pic>
        <p:nvPicPr>
          <p:cNvPr id="8" name="Picture 7" descr="int_lookins_hrz_rgb_wht_24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6" y="1930034"/>
            <a:ext cx="2626568" cy="772652"/>
          </a:xfrm>
          <a:prstGeom prst="rect">
            <a:avLst/>
          </a:prstGeom>
        </p:spPr>
      </p:pic>
      <p:pic>
        <p:nvPicPr>
          <p:cNvPr id="10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59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17141" y="6398295"/>
            <a:ext cx="3130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+mn-lt"/>
                <a:cs typeface="Neo Sans Intel"/>
              </a:rPr>
              <a:t>MVP</a:t>
            </a:r>
            <a:r>
              <a:rPr lang="en-US" sz="1100" baseline="0" dirty="0" smtClean="0">
                <a:solidFill>
                  <a:schemeClr val="bg1"/>
                </a:solidFill>
                <a:latin typeface="+mn-lt"/>
                <a:cs typeface="Neo Sans Intel"/>
              </a:rPr>
              <a:t> MVS ESS</a:t>
            </a:r>
          </a:p>
        </p:txBody>
      </p:sp>
    </p:spTree>
    <p:extLst>
      <p:ext uri="{BB962C8B-B14F-4D97-AF65-F5344CB8AC3E}">
        <p14:creationId xmlns:p14="http://schemas.microsoft.com/office/powerpoint/2010/main" val="417143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485" y="3140906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Title of Presentation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830938"/>
            <a:ext cx="8440283" cy="123381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rgbClr val="FFDA00"/>
                </a:solidFill>
                <a:latin typeface="Neo Sans Intel Medium"/>
                <a:cs typeface="Neo Sans Intel Medium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Subhead, Date, Etc.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-9961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7490" y="6442145"/>
            <a:ext cx="76944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Neo Sans Intel"/>
                <a:ea typeface="+mn-ea"/>
                <a:cs typeface="Neo Sans Intel"/>
              </a:rPr>
              <a:t>Intel Confidential</a:t>
            </a:r>
          </a:p>
        </p:txBody>
      </p:sp>
      <p:pic>
        <p:nvPicPr>
          <p:cNvPr id="7" name="Picture 6" descr="int_lookins_hrz_rgb_wht_24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594366" y="1722449"/>
            <a:ext cx="1669492" cy="105483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417141" y="6398295"/>
            <a:ext cx="3130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+mn-lt"/>
                <a:cs typeface="Neo Sans Intel"/>
              </a:rPr>
              <a:t>MVP</a:t>
            </a:r>
            <a:r>
              <a:rPr lang="en-US" sz="1100" baseline="0" dirty="0" smtClean="0">
                <a:solidFill>
                  <a:schemeClr val="bg1"/>
                </a:solidFill>
                <a:latin typeface="+mn-lt"/>
                <a:cs typeface="Neo Sans Intel"/>
              </a:rPr>
              <a:t> MVS ESS</a:t>
            </a:r>
          </a:p>
        </p:txBody>
      </p:sp>
    </p:spTree>
    <p:extLst>
      <p:ext uri="{BB962C8B-B14F-4D97-AF65-F5344CB8AC3E}">
        <p14:creationId xmlns:p14="http://schemas.microsoft.com/office/powerpoint/2010/main" val="194057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025" y="-119063"/>
            <a:ext cx="12592050" cy="709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4451"/>
            <a:ext cx="10972800" cy="98874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C27880AF-93A3-4C1D-8E64-E510AD4807D2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8647" y="645813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22E4-5713-4C71-8720-8522B9E231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20725" y="1597025"/>
            <a:ext cx="10861675" cy="43386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718662" y="6509891"/>
            <a:ext cx="3130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+mn-lt"/>
                <a:cs typeface="Neo Sans Intel"/>
              </a:rPr>
              <a:t>MVP</a:t>
            </a:r>
            <a:r>
              <a:rPr lang="en-US" sz="1100" baseline="0" dirty="0" smtClean="0">
                <a:solidFill>
                  <a:schemeClr val="tx1"/>
                </a:solidFill>
                <a:latin typeface="+mn-lt"/>
                <a:cs typeface="Neo Sans Intel"/>
              </a:rPr>
              <a:t> MVS ESS</a:t>
            </a:r>
          </a:p>
        </p:txBody>
      </p:sp>
    </p:spTree>
    <p:extLst>
      <p:ext uri="{BB962C8B-B14F-4D97-AF65-F5344CB8AC3E}">
        <p14:creationId xmlns:p14="http://schemas.microsoft.com/office/powerpoint/2010/main" val="143598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025" y="-119063"/>
            <a:ext cx="12592050" cy="709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91" y="1600203"/>
            <a:ext cx="10889396" cy="4626548"/>
          </a:xfrm>
          <a:prstGeom prst="rect">
            <a:avLst/>
          </a:prstGeom>
        </p:spPr>
        <p:txBody>
          <a:bodyPr anchor="ctr" anchorCtr="0"/>
          <a:lstStyle>
            <a:lvl1pPr marL="173034" indent="-173034">
              <a:lnSpc>
                <a:spcPct val="90000"/>
              </a:lnSpc>
              <a:defRPr sz="4400" baseline="0">
                <a:solidFill>
                  <a:schemeClr val="accent2"/>
                </a:solidFill>
                <a:latin typeface="Neo Sans Intel Light"/>
                <a:cs typeface="Neo Sans Intel Light"/>
              </a:defRPr>
            </a:lvl1pPr>
            <a:lvl2pPr marL="400040" indent="-225419">
              <a:buFont typeface="Lucida Grande"/>
              <a:buChar char="−"/>
              <a:defRPr sz="1200">
                <a:latin typeface="Neo Sans Intel Medium"/>
                <a:cs typeface="Neo Sans Intel Medium"/>
              </a:defRPr>
            </a:lvl2pPr>
            <a:lvl3pPr marL="685783" indent="-228594"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44pt Light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C27880AF-93A3-4C1D-8E64-E510AD4807D2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22E4-5713-4C71-8720-8522B9E231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18662" y="6509891"/>
            <a:ext cx="3130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+mn-lt"/>
                <a:cs typeface="Neo Sans Intel"/>
              </a:rPr>
              <a:t>MVP</a:t>
            </a:r>
            <a:r>
              <a:rPr lang="en-US" sz="1100" baseline="0" dirty="0" smtClean="0">
                <a:solidFill>
                  <a:schemeClr val="tx1"/>
                </a:solidFill>
                <a:latin typeface="+mn-lt"/>
                <a:cs typeface="Neo Sans Intel"/>
              </a:rPr>
              <a:t> MVS ESS</a:t>
            </a:r>
          </a:p>
        </p:txBody>
      </p:sp>
    </p:spTree>
    <p:extLst>
      <p:ext uri="{BB962C8B-B14F-4D97-AF65-F5344CB8AC3E}">
        <p14:creationId xmlns:p14="http://schemas.microsoft.com/office/powerpoint/2010/main" val="4223359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025" y="-119063"/>
            <a:ext cx="12592050" cy="70961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4" y="3681551"/>
            <a:ext cx="10960101" cy="2352783"/>
          </a:xfrm>
          <a:prstGeom prst="rect">
            <a:avLst/>
          </a:prstGeom>
        </p:spPr>
        <p:txBody>
          <a:bodyPr anchor="t" anchorCtr="0"/>
          <a:lstStyle>
            <a:lvl1pPr marL="173034" indent="-173034">
              <a:defRPr sz="3600" baseline="0">
                <a:solidFill>
                  <a:schemeClr val="accent1"/>
                </a:solidFill>
                <a:latin typeface="Neo Sans Intel Light"/>
                <a:cs typeface="Neo Sans Intel Light"/>
              </a:defRPr>
            </a:lvl1pPr>
            <a:lvl2pPr marL="0" indent="0">
              <a:buFont typeface="Lucida Grande"/>
              <a:buNone/>
              <a:defRPr sz="1200">
                <a:solidFill>
                  <a:schemeClr val="accent2"/>
                </a:solidFill>
                <a:latin typeface="Neo Sans Intel Medium"/>
                <a:cs typeface="Neo Sans Intel Medium"/>
              </a:defRPr>
            </a:lvl2pPr>
            <a:lvl3pPr marL="685783" indent="-228594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1"/>
            <a:r>
              <a:rPr lang="en-US" dirty="0" smtClean="0"/>
              <a:t>12 point medium subhead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22E4-5713-4C71-8720-8522B9E231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2629"/>
            <a:ext cx="10972800" cy="2844173"/>
          </a:xfrm>
        </p:spPr>
        <p:txBody>
          <a:bodyPr anchor="b" anchorCtr="0"/>
          <a:lstStyle/>
          <a:p>
            <a:pPr lvl="0"/>
            <a:r>
              <a:rPr lang="en-US" dirty="0" smtClean="0"/>
              <a:t>28pt Light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718662" y="6509891"/>
            <a:ext cx="3130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+mn-lt"/>
                <a:cs typeface="Neo Sans Intel"/>
              </a:rPr>
              <a:t>MVP</a:t>
            </a:r>
            <a:r>
              <a:rPr lang="en-US" sz="1100" baseline="0" dirty="0" smtClean="0">
                <a:solidFill>
                  <a:schemeClr val="tx1"/>
                </a:solidFill>
                <a:latin typeface="+mn-lt"/>
                <a:cs typeface="Neo Sans Intel"/>
              </a:rPr>
              <a:t> MVS ESS</a:t>
            </a:r>
          </a:p>
        </p:txBody>
      </p:sp>
    </p:spTree>
    <p:extLst>
      <p:ext uri="{BB962C8B-B14F-4D97-AF65-F5344CB8AC3E}">
        <p14:creationId xmlns:p14="http://schemas.microsoft.com/office/powerpoint/2010/main" val="397973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C27880AF-93A3-4C1D-8E64-E510AD4807D2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22E4-5713-4C71-8720-8522B9E231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025" y="-119063"/>
            <a:ext cx="12592050" cy="709612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720348" y="6507746"/>
            <a:ext cx="3130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+mn-lt"/>
                <a:cs typeface="Neo Sans Intel"/>
              </a:rPr>
              <a:t>MVP</a:t>
            </a:r>
            <a:r>
              <a:rPr lang="en-US" sz="1100" baseline="0" dirty="0" smtClean="0">
                <a:solidFill>
                  <a:schemeClr val="tx1"/>
                </a:solidFill>
                <a:latin typeface="+mn-lt"/>
                <a:cs typeface="Neo Sans Intel"/>
              </a:rPr>
              <a:t> MVS ESS</a:t>
            </a:r>
          </a:p>
        </p:txBody>
      </p:sp>
    </p:spTree>
    <p:extLst>
      <p:ext uri="{BB962C8B-B14F-4D97-AF65-F5344CB8AC3E}">
        <p14:creationId xmlns:p14="http://schemas.microsoft.com/office/powerpoint/2010/main" val="337678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6397430"/>
            <a:ext cx="12192000" cy="460573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51"/>
            <a:ext cx="10363200" cy="1362075"/>
          </a:xfrm>
        </p:spPr>
        <p:txBody>
          <a:bodyPr anchor="b" anchorCtr="0">
            <a:normAutofit/>
          </a:bodyPr>
          <a:lstStyle>
            <a:lvl1pPr algn="l">
              <a:defRPr sz="28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5"/>
            <a:ext cx="10363200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25922E4-5713-4C71-8720-8522B9E231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582400" y="6489702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129" y="6464302"/>
            <a:ext cx="465456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3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6397430"/>
            <a:ext cx="12192000" cy="460573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rmAutofit/>
          </a:bodyPr>
          <a:lstStyle>
            <a:lvl1pPr algn="l">
              <a:defRPr sz="28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91"/>
            <a:ext cx="10363200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25922E4-5713-4C71-8720-8522B9E231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582400" y="6489702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129" y="6464302"/>
            <a:ext cx="465456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9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77" y="2500175"/>
            <a:ext cx="3008851" cy="18491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7490" y="6365945"/>
            <a:ext cx="167193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Neo Sans Intel"/>
                <a:ea typeface="+mn-ea"/>
                <a:cs typeface="Neo Sans Intel"/>
              </a:rPr>
              <a:t>Intel Confidential — Do Not Reproduce</a:t>
            </a:r>
          </a:p>
        </p:txBody>
      </p:sp>
    </p:spTree>
    <p:extLst>
      <p:ext uri="{BB962C8B-B14F-4D97-AF65-F5344CB8AC3E}">
        <p14:creationId xmlns:p14="http://schemas.microsoft.com/office/powerpoint/2010/main" val="186797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9" y="6404410"/>
            <a:ext cx="12201119" cy="456141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  <a:gd name="connsiteX0" fmla="*/ 9168064 w 9168064"/>
              <a:gd name="connsiteY0" fmla="*/ 2547 h 453595"/>
              <a:gd name="connsiteX1" fmla="*/ 8352851 w 9168064"/>
              <a:gd name="connsiteY1" fmla="*/ 0 h 453595"/>
              <a:gd name="connsiteX2" fmla="*/ 7829490 w 9168064"/>
              <a:gd name="connsiteY2" fmla="*/ 307049 h 453595"/>
              <a:gd name="connsiteX3" fmla="*/ 0 w 9168064"/>
              <a:gd name="connsiteY3" fmla="*/ 300070 h 453595"/>
              <a:gd name="connsiteX4" fmla="*/ 0 w 9168064"/>
              <a:gd name="connsiteY4" fmla="*/ 453595 h 453595"/>
              <a:gd name="connsiteX5" fmla="*/ 9162317 w 9168064"/>
              <a:gd name="connsiteY5" fmla="*/ 446616 h 453595"/>
              <a:gd name="connsiteX6" fmla="*/ 9168064 w 9168064"/>
              <a:gd name="connsiteY6" fmla="*/ 2547 h 453595"/>
              <a:gd name="connsiteX0" fmla="*/ 9168064 w 9168064"/>
              <a:gd name="connsiteY0" fmla="*/ 2547 h 456141"/>
              <a:gd name="connsiteX1" fmla="*/ 8352851 w 9168064"/>
              <a:gd name="connsiteY1" fmla="*/ 0 h 456141"/>
              <a:gd name="connsiteX2" fmla="*/ 7829490 w 9168064"/>
              <a:gd name="connsiteY2" fmla="*/ 307049 h 456141"/>
              <a:gd name="connsiteX3" fmla="*/ 0 w 9168064"/>
              <a:gd name="connsiteY3" fmla="*/ 300070 h 456141"/>
              <a:gd name="connsiteX4" fmla="*/ 0 w 9168064"/>
              <a:gd name="connsiteY4" fmla="*/ 453595 h 456141"/>
              <a:gd name="connsiteX5" fmla="*/ 9155954 w 9168064"/>
              <a:gd name="connsiteY5" fmla="*/ 456141 h 456141"/>
              <a:gd name="connsiteX6" fmla="*/ 9168064 w 9168064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7829490 w 9169169"/>
              <a:gd name="connsiteY2" fmla="*/ 307049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9" h="456141">
                <a:moveTo>
                  <a:pt x="9168064" y="2547"/>
                </a:moveTo>
                <a:lnTo>
                  <a:pt x="8352851" y="0"/>
                </a:lnTo>
                <a:lnTo>
                  <a:pt x="7829490" y="307049"/>
                </a:lnTo>
                <a:lnTo>
                  <a:pt x="0" y="300070"/>
                </a:lnTo>
                <a:lnTo>
                  <a:pt x="0" y="453595"/>
                </a:lnTo>
                <a:lnTo>
                  <a:pt x="9168679" y="456141"/>
                </a:lnTo>
                <a:cubicBezTo>
                  <a:pt x="9170595" y="308118"/>
                  <a:pt x="9166148" y="150570"/>
                  <a:pt x="9168064" y="2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9631"/>
            <a:ext cx="10972800" cy="98874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8134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FFFFFF"/>
                </a:solidFill>
                <a:latin typeface="Neo Sans Intel Light"/>
                <a:cs typeface="Neo Sans Intel Light"/>
              </a:defRPr>
            </a:lvl1pPr>
          </a:lstStyle>
          <a:p>
            <a:fld id="{025922E4-5713-4C71-8720-8522B9E231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633712" y="6511694"/>
            <a:ext cx="0" cy="238125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nt_lookins_hrz_rgb_wht_24.png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11017160" y="6485469"/>
            <a:ext cx="474149" cy="2995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7490" y="6507709"/>
            <a:ext cx="79829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 Sans Intel"/>
                <a:ea typeface="+mn-ea"/>
                <a:cs typeface="Neo Sans Intel"/>
              </a:rPr>
              <a:t>Intel Confidential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73159" y="6354825"/>
            <a:ext cx="31308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  <a:latin typeface="Neo Sans Intel"/>
                <a:cs typeface="Neo Sans Intel"/>
              </a:rPr>
              <a:t>DTS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Neo Sans Intel"/>
                <a:cs typeface="Neo Sans Intel"/>
              </a:rPr>
              <a:t>Design &amp; Technology Solutions</a:t>
            </a:r>
            <a:endParaRPr lang="en-US" sz="700" dirty="0" smtClean="0">
              <a:solidFill>
                <a:schemeClr val="accent1"/>
              </a:solidFill>
              <a:latin typeface="Neo Sans Intel"/>
              <a:cs typeface="Neo Sans Inte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98902" y="6431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0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9" r:id="rId6"/>
    <p:sldLayoutId id="2147483670" r:id="rId7"/>
    <p:sldLayoutId id="2147483671" r:id="rId8"/>
    <p:sldLayoutId id="2147483672" r:id="rId9"/>
  </p:sldLayoutIdLst>
  <p:timing>
    <p:tnLst>
      <p:par>
        <p:cTn id="1" dur="indefinite" restart="never" nodeType="tmRoot"/>
      </p:par>
    </p:tnLst>
  </p:timing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Neo Sans Intel Light"/>
          <a:ea typeface="+mj-ea"/>
          <a:cs typeface="+mj-cs"/>
        </a:defRPr>
      </a:lvl1pPr>
    </p:titleStyle>
    <p:bodyStyle>
      <a:lvl1pPr marL="285750" indent="-285750" algn="l" defTabSz="457189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2000" b="0" kern="1200">
          <a:solidFill>
            <a:srgbClr val="0071C5"/>
          </a:solidFill>
          <a:latin typeface="Neo Sans Intel"/>
          <a:ea typeface="+mn-ea"/>
          <a:cs typeface="Neo Sans Intel"/>
        </a:defRPr>
      </a:lvl1pPr>
      <a:lvl2pPr marL="285750" indent="-285750" algn="l" defTabSz="457189" rtl="0" eaLnBrk="1" latinLnBrk="0" hangingPunct="1">
        <a:spcBef>
          <a:spcPts val="800"/>
        </a:spcBef>
        <a:buFont typeface="Wingdings" panose="05000000000000000000" pitchFamily="2" charset="2"/>
        <a:buChar char="§"/>
        <a:defRPr sz="1600" kern="1200" baseline="0">
          <a:solidFill>
            <a:schemeClr val="tx2"/>
          </a:solidFill>
          <a:latin typeface="Neo Sans Intel"/>
          <a:ea typeface="+mn-ea"/>
          <a:cs typeface="Neo Sans Intel Medium"/>
        </a:defRPr>
      </a:lvl2pPr>
      <a:lvl3pPr marL="628642" indent="-285750" algn="l" defTabSz="457189" rtl="0" eaLnBrk="1" latinLnBrk="0" hangingPunct="1">
        <a:spcBef>
          <a:spcPts val="4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Neo Sans Intel"/>
          <a:ea typeface="+mn-ea"/>
          <a:cs typeface="Neo Sans Intel"/>
        </a:defRPr>
      </a:lvl3pPr>
      <a:lvl4pPr marL="1027095" indent="-285750" algn="l" defTabSz="457189" rtl="0" eaLnBrk="1" latinLnBrk="0" hangingPunct="1">
        <a:spcBef>
          <a:spcPts val="2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Neo Sans Intel"/>
          <a:ea typeface="+mn-ea"/>
          <a:cs typeface="Neo Sans Intel"/>
        </a:defRPr>
      </a:lvl4pPr>
      <a:lvl5pPr marL="1319180" indent="-228594" algn="l" defTabSz="457189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2"/>
          </a:solidFill>
          <a:latin typeface="Neo Sans Intel"/>
          <a:ea typeface="+mn-ea"/>
          <a:cs typeface="Neo Sans Inte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am.intel.com/EAMWeb/RequestAccess/Paging.aspx?Administration=FALSE&amp;Others=FALSE&amp;OtherUsersSelected=&amp;ID=260790,453832,564286,292112,669419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gs.intel.com/identityiq/ui/rest/redirect?rp1=/accessRequest/accessRequest.jsf&amp;rp2=accessRequest/manageAccess/add?filterKeyword=EAM029210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541" y="2630002"/>
            <a:ext cx="10248915" cy="1470025"/>
          </a:xfrm>
        </p:spPr>
        <p:txBody>
          <a:bodyPr/>
          <a:lstStyle/>
          <a:p>
            <a:r>
              <a:rPr lang="en-US" dirty="0" smtClean="0"/>
              <a:t>TRUST Access Pre-requisite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7485" y="4264177"/>
            <a:ext cx="8440283" cy="2043633"/>
          </a:xfrm>
        </p:spPr>
        <p:txBody>
          <a:bodyPr>
            <a:normAutofit/>
          </a:bodyPr>
          <a:lstStyle/>
          <a:p>
            <a:r>
              <a:rPr lang="en-US" b="1" dirty="0" smtClean="0"/>
              <a:t>TRUST Developer Team</a:t>
            </a:r>
          </a:p>
          <a:p>
            <a:r>
              <a:rPr lang="en-US" dirty="0" smtClean="0"/>
              <a:t>Koay Choon Wee</a:t>
            </a:r>
          </a:p>
          <a:p>
            <a:r>
              <a:rPr lang="en-US" dirty="0" smtClean="0"/>
              <a:t>Cheah, Hui Ling</a:t>
            </a:r>
          </a:p>
          <a:p>
            <a:r>
              <a:rPr lang="en-US" dirty="0" smtClean="0"/>
              <a:t>Tang, Shiew Cheong</a:t>
            </a:r>
          </a:p>
          <a:p>
            <a:r>
              <a:rPr lang="en-US" dirty="0" smtClean="0"/>
              <a:t>Yew, Chuu </a:t>
            </a:r>
            <a:r>
              <a:rPr lang="en-US" dirty="0" err="1" smtClean="0"/>
              <a:t>Tian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38" y="900387"/>
            <a:ext cx="2618448" cy="27572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7485" y="2990924"/>
            <a:ext cx="10248915" cy="14700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Neo Sans Intel Light"/>
                <a:ea typeface="+mj-ea"/>
                <a:cs typeface="Neo Sans Intel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8278"/>
            <a:ext cx="10972800" cy="172572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Important: You need to have </a:t>
            </a:r>
            <a:r>
              <a:rPr lang="en-US" sz="4000" dirty="0" smtClean="0"/>
              <a:t>all the </a:t>
            </a:r>
            <a:r>
              <a:rPr lang="en-US" sz="4000" dirty="0"/>
              <a:t>following EAM </a:t>
            </a:r>
            <a:r>
              <a:rPr lang="en-US" sz="4000" dirty="0" smtClean="0"/>
              <a:t>and AGS access </a:t>
            </a:r>
            <a:r>
              <a:rPr lang="en-US" sz="4000" dirty="0"/>
              <a:t>approved in order to use TRUST.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162" y="2334004"/>
            <a:ext cx="10861675" cy="30432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Compulsory group membership to use TRUST:</a:t>
            </a:r>
          </a:p>
          <a:p>
            <a:pPr lvl="2"/>
            <a:r>
              <a:rPr lang="en-US" sz="2400" dirty="0" smtClean="0"/>
              <a:t>1271_MAOCCData	  (EAM)</a:t>
            </a:r>
          </a:p>
          <a:p>
            <a:pPr lvl="2"/>
            <a:r>
              <a:rPr lang="en-US" sz="2400" dirty="0"/>
              <a:t>1272_MAOCCData	 </a:t>
            </a:r>
            <a:r>
              <a:rPr lang="en-US" sz="2400" dirty="0" smtClean="0"/>
              <a:t> (</a:t>
            </a:r>
            <a:r>
              <a:rPr lang="en-US" sz="2400" dirty="0"/>
              <a:t>EAM)</a:t>
            </a:r>
            <a:endParaRPr lang="en-US" sz="2400" dirty="0" smtClean="0"/>
          </a:p>
          <a:p>
            <a:pPr lvl="2"/>
            <a:r>
              <a:rPr lang="en-US" sz="2400" dirty="0"/>
              <a:t>1273_MAOCCData	 </a:t>
            </a:r>
            <a:r>
              <a:rPr lang="en-US" sz="2400" dirty="0" smtClean="0"/>
              <a:t> (</a:t>
            </a:r>
            <a:r>
              <a:rPr lang="en-US" sz="2400" dirty="0"/>
              <a:t>EAM)</a:t>
            </a:r>
            <a:endParaRPr lang="en-US" sz="2400" dirty="0" smtClean="0"/>
          </a:p>
          <a:p>
            <a:pPr lvl="2"/>
            <a:r>
              <a:rPr lang="en-US" sz="2400" dirty="0"/>
              <a:t>TMGUSER_DIE300CC (EAM)</a:t>
            </a:r>
            <a:endParaRPr lang="en-US" sz="2400" dirty="0" smtClean="0"/>
          </a:p>
          <a:p>
            <a:pPr lvl="2"/>
            <a:r>
              <a:rPr lang="en-US" sz="2400" dirty="0" smtClean="0"/>
              <a:t>TMGUSER_MAOATM	   (AGS)</a:t>
            </a:r>
          </a:p>
          <a:p>
            <a:pPr lvl="2"/>
            <a:endParaRPr lang="en-US" sz="2400" dirty="0" smtClean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4452"/>
            <a:ext cx="10972800" cy="556738"/>
          </a:xfrm>
        </p:spPr>
        <p:txBody>
          <a:bodyPr/>
          <a:lstStyle/>
          <a:p>
            <a:r>
              <a:rPr lang="en-US" dirty="0" smtClean="0"/>
              <a:t>Accessing required EAM and AGS access through TRUST Webpage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9" y="1689039"/>
            <a:ext cx="8695765" cy="466491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808695" y="4021497"/>
            <a:ext cx="3841375" cy="2033338"/>
          </a:xfrm>
          <a:prstGeom prst="wedgeRoundRectCallout">
            <a:avLst>
              <a:gd name="adj1" fmla="val -72416"/>
              <a:gd name="adj2" fmla="val -32939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 user that does not have all the EAM and AGS access, a modal window will pop up in TRUST webpage in which user can click on the “Request EAM &amp; AGS Access” to get directed the page to apply the required access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14" idx="2"/>
          </p:cNvCxnSpPr>
          <p:nvPr/>
        </p:nvCxnSpPr>
        <p:spPr>
          <a:xfrm flipH="1">
            <a:off x="2124639" y="1480205"/>
            <a:ext cx="309280" cy="208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</p:cNvCxnSpPr>
          <p:nvPr/>
        </p:nvCxnSpPr>
        <p:spPr>
          <a:xfrm>
            <a:off x="2433919" y="1480205"/>
            <a:ext cx="345140" cy="208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Flowchart: Alternate Process 13"/>
          <p:cNvSpPr/>
          <p:nvPr/>
        </p:nvSpPr>
        <p:spPr>
          <a:xfrm>
            <a:off x="376519" y="717176"/>
            <a:ext cx="4114799" cy="763029"/>
          </a:xfrm>
          <a:prstGeom prst="flowChartAlternate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Make sure that there are 2 pop up window within the browser or there might be windows that are being blocked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8955742" y="717176"/>
            <a:ext cx="3388658" cy="2746531"/>
          </a:xfrm>
          <a:prstGeom prst="wedgeRoundRectCallout">
            <a:avLst>
              <a:gd name="adj1" fmla="val -62530"/>
              <a:gd name="adj2" fmla="val -5764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endParaRPr lang="en-US" sz="1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271" y="1717490"/>
            <a:ext cx="2566969" cy="165324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18494" y="801190"/>
            <a:ext cx="3325905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latin typeface="Neo Sans Intel"/>
                <a:cs typeface="Neo Sans Intel"/>
              </a:rPr>
              <a:t>If user experienced blocked pop-up, user can click on this button and set to “Always allow pop-ups” and click on the “Request EAM &amp; AGS Access” </a:t>
            </a:r>
            <a:r>
              <a:rPr lang="en-US" sz="1400" dirty="0">
                <a:latin typeface="Neo Sans Intel"/>
                <a:cs typeface="Neo Sans Intel"/>
              </a:rPr>
              <a:t>b</a:t>
            </a:r>
            <a:r>
              <a:rPr lang="en-US" sz="1400" dirty="0" smtClean="0">
                <a:latin typeface="Neo Sans Intel"/>
                <a:cs typeface="Neo Sans Intel"/>
              </a:rPr>
              <a:t>utton again</a:t>
            </a:r>
          </a:p>
        </p:txBody>
      </p:sp>
      <p:sp>
        <p:nvSpPr>
          <p:cNvPr id="12" name="Oval 11"/>
          <p:cNvSpPr/>
          <p:nvPr/>
        </p:nvSpPr>
        <p:spPr>
          <a:xfrm>
            <a:off x="6666805" y="3883548"/>
            <a:ext cx="283780" cy="275897"/>
          </a:xfrm>
          <a:prstGeom prst="ellipse">
            <a:avLst/>
          </a:prstGeom>
          <a:solidFill>
            <a:srgbClr val="8E44AD"/>
          </a:solidFill>
          <a:ln w="9525" cap="flat" cmpd="sng" algn="ctr">
            <a:solidFill>
              <a:srgbClr val="8E44AD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o Sans Intel"/>
                <a:ea typeface="+mn-ea"/>
                <a:cs typeface="+mn-cs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o Sans Intel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8071" y="508342"/>
            <a:ext cx="283780" cy="275897"/>
          </a:xfrm>
          <a:prstGeom prst="ellipse">
            <a:avLst/>
          </a:prstGeom>
          <a:solidFill>
            <a:srgbClr val="8E44AD"/>
          </a:solidFill>
          <a:ln w="9525" cap="flat" cmpd="sng" algn="ctr">
            <a:solidFill>
              <a:srgbClr val="8E44AD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o Sans Intel"/>
                <a:ea typeface="+mn-ea"/>
                <a:cs typeface="+mn-cs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o Sans Intel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3852" y="621235"/>
            <a:ext cx="283780" cy="275897"/>
          </a:xfrm>
          <a:prstGeom prst="ellipse">
            <a:avLst/>
          </a:prstGeom>
          <a:solidFill>
            <a:srgbClr val="8E44AD"/>
          </a:solidFill>
          <a:ln w="9525" cap="flat" cmpd="sng" algn="ctr">
            <a:solidFill>
              <a:srgbClr val="8E44AD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o Sans Intel"/>
                <a:ea typeface="+mn-ea"/>
                <a:cs typeface="+mn-cs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o Sans Int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39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401" y="237452"/>
            <a:ext cx="10972800" cy="1725726"/>
          </a:xfrm>
        </p:spPr>
        <p:txBody>
          <a:bodyPr>
            <a:normAutofit/>
          </a:bodyPr>
          <a:lstStyle/>
          <a:p>
            <a:r>
              <a:rPr lang="en-US" dirty="0" smtClean="0"/>
              <a:t>Apply for Missing EAM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6401" y="824310"/>
            <a:ext cx="10861675" cy="3043214"/>
          </a:xfrm>
        </p:spPr>
        <p:txBody>
          <a:bodyPr>
            <a:normAutofit/>
          </a:bodyPr>
          <a:lstStyle/>
          <a:p>
            <a:r>
              <a:rPr lang="en-US" sz="1600" dirty="0"/>
              <a:t>Go to the link below and apply for all EAM Access that have not been granted as displayed in the page. (EAM recommended browser of choice is IE)</a:t>
            </a:r>
          </a:p>
          <a:p>
            <a:pPr lvl="2"/>
            <a:r>
              <a:rPr lang="en-US" dirty="0">
                <a:hlinkClick r:id="rId2"/>
              </a:rPr>
              <a:t>https://eam.intel.com/EAMWeb/RequestAccess/Paging.aspx?Administration=FALSE&amp;Others=FALSE&amp;OtherUsersSelected=&amp;</a:t>
            </a:r>
            <a:r>
              <a:rPr lang="en-US" dirty="0" smtClean="0">
                <a:hlinkClick r:id="rId2"/>
              </a:rPr>
              <a:t>ID=260790,453832,564286,292112,668845</a:t>
            </a:r>
            <a:endParaRPr lang="en-US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925130" y="2087607"/>
            <a:ext cx="10010725" cy="4276243"/>
            <a:chOff x="832766" y="1468775"/>
            <a:chExt cx="10620882" cy="48076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766" y="1468775"/>
              <a:ext cx="10620882" cy="4807604"/>
            </a:xfrm>
            <a:prstGeom prst="rect">
              <a:avLst/>
            </a:prstGeom>
          </p:spPr>
        </p:pic>
        <p:sp>
          <p:nvSpPr>
            <p:cNvPr id="21" name="Rounded Rectangular Callout 20"/>
            <p:cNvSpPr/>
            <p:nvPr/>
          </p:nvSpPr>
          <p:spPr>
            <a:xfrm>
              <a:off x="7664130" y="3020263"/>
              <a:ext cx="1555273" cy="618564"/>
            </a:xfrm>
            <a:prstGeom prst="wedgeRoundRectCallout">
              <a:avLst>
                <a:gd name="adj1" fmla="val 63278"/>
                <a:gd name="adj2" fmla="val 97237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A6CE39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/>
                  <a:ea typeface="+mn-ea"/>
                  <a:cs typeface="+mn-cs"/>
                </a:rPr>
                <a:t>Make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/>
                  <a:ea typeface="+mn-ea"/>
                  <a:cs typeface="+mn-cs"/>
                </a:rPr>
                <a:t> sure all the items are Granted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301642" y="3134032"/>
              <a:ext cx="283780" cy="275897"/>
            </a:xfrm>
            <a:prstGeom prst="ellipse">
              <a:avLst/>
            </a:prstGeom>
            <a:solidFill>
              <a:srgbClr val="8E44AD"/>
            </a:solidFill>
            <a:ln w="9525" cap="flat" cmpd="sng" algn="ctr">
              <a:solidFill>
                <a:srgbClr val="8E44AD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o Sans Intel"/>
                  <a:ea typeface="+mn-ea"/>
                  <a:cs typeface="+mn-cs"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o Sans Intel"/>
                <a:ea typeface="+mn-ea"/>
                <a:cs typeface="+mn-cs"/>
              </a:endParaRPr>
            </a:p>
          </p:txBody>
        </p:sp>
        <p:sp>
          <p:nvSpPr>
            <p:cNvPr id="23" name="Rounded Rectangular Callout 22"/>
            <p:cNvSpPr/>
            <p:nvPr/>
          </p:nvSpPr>
          <p:spPr>
            <a:xfrm>
              <a:off x="1577367" y="4970818"/>
              <a:ext cx="1252030" cy="503435"/>
            </a:xfrm>
            <a:prstGeom prst="wedgeRoundRectCallout">
              <a:avLst>
                <a:gd name="adj1" fmla="val -68035"/>
                <a:gd name="adj2" fmla="val -80726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A6CE39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/>
                  <a:ea typeface="+mn-ea"/>
                  <a:cs typeface="+mn-cs"/>
                </a:rPr>
                <a:t>Select all the checkbox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867871" y="5110429"/>
              <a:ext cx="283780" cy="275897"/>
            </a:xfrm>
            <a:prstGeom prst="ellipse">
              <a:avLst/>
            </a:prstGeom>
            <a:solidFill>
              <a:srgbClr val="8E44AD"/>
            </a:solidFill>
            <a:ln w="9525" cap="flat" cmpd="sng" algn="ctr">
              <a:solidFill>
                <a:srgbClr val="8E44AD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o Sans Intel"/>
                  <a:ea typeface="+mn-ea"/>
                  <a:cs typeface="+mn-cs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o Sans Intel"/>
                <a:ea typeface="+mn-ea"/>
                <a:cs typeface="+mn-cs"/>
              </a:endParaRPr>
            </a:p>
          </p:txBody>
        </p:sp>
        <p:sp>
          <p:nvSpPr>
            <p:cNvPr id="25" name="Rounded Rectangular Callout 24"/>
            <p:cNvSpPr/>
            <p:nvPr/>
          </p:nvSpPr>
          <p:spPr>
            <a:xfrm>
              <a:off x="8067281" y="5614417"/>
              <a:ext cx="1399992" cy="503435"/>
            </a:xfrm>
            <a:prstGeom prst="wedgeRoundRectCallout">
              <a:avLst>
                <a:gd name="adj1" fmla="val 80245"/>
                <a:gd name="adj2" fmla="val 23850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A6CE39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/>
                  <a:ea typeface="+mn-ea"/>
                  <a:cs typeface="+mn-cs"/>
                </a:rPr>
                <a:t>Click “Continue” to proceed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7699699" y="5728185"/>
              <a:ext cx="283780" cy="275897"/>
            </a:xfrm>
            <a:prstGeom prst="ellipse">
              <a:avLst/>
            </a:prstGeom>
            <a:solidFill>
              <a:srgbClr val="8E44AD"/>
            </a:solidFill>
            <a:ln w="9525" cap="flat" cmpd="sng" algn="ctr">
              <a:solidFill>
                <a:srgbClr val="8E44AD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o Sans Intel"/>
                  <a:ea typeface="+mn-ea"/>
                  <a:cs typeface="+mn-cs"/>
                </a:rPr>
                <a:t>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o Sans Intel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67273" y="3925456"/>
              <a:ext cx="868218" cy="126538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14506" y="3925456"/>
              <a:ext cx="204694" cy="126538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5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8278"/>
            <a:ext cx="10972800" cy="1725726"/>
          </a:xfrm>
        </p:spPr>
        <p:txBody>
          <a:bodyPr>
            <a:normAutofit/>
          </a:bodyPr>
          <a:lstStyle/>
          <a:p>
            <a:r>
              <a:rPr lang="en-US" dirty="0" smtClean="0"/>
              <a:t>Managing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162" y="2334004"/>
            <a:ext cx="10861675" cy="3043214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37508" y="1442545"/>
            <a:ext cx="6323191" cy="4848731"/>
            <a:chOff x="2744225" y="1094692"/>
            <a:chExt cx="6703547" cy="52123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4225" y="1094692"/>
              <a:ext cx="6703547" cy="5212349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6921602" y="2334004"/>
              <a:ext cx="2395819" cy="1930568"/>
              <a:chOff x="6921602" y="2334004"/>
              <a:chExt cx="2395819" cy="193056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039303" y="3649717"/>
                <a:ext cx="2183525" cy="6148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ular Callout 6"/>
              <p:cNvSpPr/>
              <p:nvPr/>
            </p:nvSpPr>
            <p:spPr>
              <a:xfrm>
                <a:off x="6921602" y="2334004"/>
                <a:ext cx="2395819" cy="506401"/>
              </a:xfrm>
              <a:prstGeom prst="wedgeRoundRectCallout">
                <a:avLst>
                  <a:gd name="adj1" fmla="val 23487"/>
                  <a:gd name="adj2" fmla="val 257060"/>
                  <a:gd name="adj3" fmla="val 16667"/>
                </a:avLst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Click “Manage Conflicts”</a:t>
                </a:r>
                <a:endParaRPr lang="en-US" sz="1400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932791" y="978803"/>
            <a:ext cx="5029200" cy="2971800"/>
            <a:chOff x="7070834" y="969579"/>
            <a:chExt cx="5029200" cy="2971800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7070834" y="969579"/>
              <a:ext cx="5029200" cy="2971800"/>
            </a:xfrm>
            <a:prstGeom prst="wedgeRoundRectCallout">
              <a:avLst>
                <a:gd name="adj1" fmla="val -63466"/>
                <a:gd name="adj2" fmla="val 52686"/>
                <a:gd name="adj3" fmla="val 16667"/>
              </a:avLst>
            </a:prstGeom>
            <a:solidFill>
              <a:schemeClr val="bg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6795" y="1078927"/>
              <a:ext cx="4532204" cy="2745788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070834" y="4050727"/>
            <a:ext cx="4883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Neo Sans Intel"/>
                <a:cs typeface="Neo Sans Intel"/>
              </a:rPr>
              <a:t>You can skip the application for this conflicted access (</a:t>
            </a:r>
            <a:r>
              <a:rPr lang="en-US" sz="1400" dirty="0" smtClean="0">
                <a:solidFill>
                  <a:srgbClr val="FF0000"/>
                </a:solidFill>
                <a:latin typeface="Neo Sans Intel"/>
                <a:cs typeface="Neo Sans Intel"/>
              </a:rPr>
              <a:t>ATM DB Account Access</a:t>
            </a:r>
            <a:r>
              <a:rPr lang="en-US" sz="1400" dirty="0" smtClean="0">
                <a:solidFill>
                  <a:schemeClr val="tx2"/>
                </a:solidFill>
                <a:latin typeface="Neo Sans Intel"/>
                <a:cs typeface="Neo Sans Intel"/>
              </a:rPr>
              <a:t>) as any one of the site will be sufficient to access TRUST: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Neo Sans Intel"/>
                <a:cs typeface="Neo Sans Intel"/>
              </a:rPr>
              <a:t>ATD (T11)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Neo Sans Intel"/>
                <a:cs typeface="Neo Sans Intel"/>
              </a:rPr>
              <a:t>Chengdu (A7/T7, China)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Neo Sans Intel"/>
                <a:cs typeface="Neo Sans Intel"/>
              </a:rPr>
              <a:t>Costa Rica (A6/T6)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Neo Sans Intel"/>
                <a:cs typeface="Neo Sans Intel"/>
              </a:rPr>
              <a:t>Kulim (Malaysia)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Neo Sans Intel"/>
                <a:cs typeface="Neo Sans Intel"/>
              </a:rPr>
              <a:t>Penang (A3/T3) OR Penang Validation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Neo Sans Intel"/>
                <a:cs typeface="Neo Sans Intel"/>
              </a:rPr>
              <a:t>Vietnam (A9/T9)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15400" y="2349769"/>
            <a:ext cx="1016876" cy="109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04131" y="3169576"/>
            <a:ext cx="1016876" cy="109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30" y="2456873"/>
            <a:ext cx="9096375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for AGS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0725" y="1025236"/>
            <a:ext cx="10861675" cy="4910427"/>
          </a:xfrm>
        </p:spPr>
        <p:txBody>
          <a:bodyPr/>
          <a:lstStyle/>
          <a:p>
            <a:r>
              <a:rPr lang="en-US" dirty="0" smtClean="0"/>
              <a:t>Go to the link below to apply for AGS access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https://ags.intel.com/identityiq/ui/rest/redirect?rp1=/accessRequest/accessRequest.jsf&amp;rp2=accessRequest/manageAccess/add?filterKeyword=EAM0292104  </a:t>
            </a:r>
            <a:endParaRPr lang="en-US" dirty="0" smtClean="0"/>
          </a:p>
          <a:p>
            <a:r>
              <a:rPr lang="en-US" dirty="0" smtClean="0"/>
              <a:t>Keyword: TMG AT Offline VF Connectivity Access ATTD</a:t>
            </a:r>
          </a:p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20725" y="3260416"/>
            <a:ext cx="1191200" cy="503435"/>
          </a:xfrm>
          <a:prstGeom prst="wedgeRoundRectCallout">
            <a:avLst>
              <a:gd name="adj1" fmla="val 65150"/>
              <a:gd name="adj2" fmla="val 53205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A6CE39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/>
                <a:ea typeface="+mn-ea"/>
                <a:cs typeface="+mn-cs"/>
              </a:rPr>
              <a:t>Key in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/>
                <a:ea typeface="+mn-ea"/>
                <a:cs typeface="+mn-cs"/>
              </a:rPr>
              <a:t> the keyword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237" y="3370802"/>
            <a:ext cx="283780" cy="275897"/>
          </a:xfrm>
          <a:prstGeom prst="ellipse">
            <a:avLst/>
          </a:prstGeom>
          <a:solidFill>
            <a:srgbClr val="8E44AD"/>
          </a:solidFill>
          <a:ln w="9525" cap="flat" cmpd="sng" algn="ctr">
            <a:solidFill>
              <a:srgbClr val="8E44AD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o Sans Intel"/>
                <a:ea typeface="+mn-ea"/>
                <a:cs typeface="+mn-cs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o Sans Intel"/>
              <a:ea typeface="+mn-ea"/>
              <a:cs typeface="+mn-c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037697" y="3608839"/>
            <a:ext cx="1179688" cy="344325"/>
          </a:xfrm>
          <a:prstGeom prst="wedgeRoundRectCallout">
            <a:avLst>
              <a:gd name="adj1" fmla="val -66542"/>
              <a:gd name="adj2" fmla="val 34858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A6CE39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/>
                <a:ea typeface="+mn-ea"/>
                <a:cs typeface="+mn-cs"/>
              </a:rPr>
              <a:t>Click “Search”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91480" y="3646699"/>
            <a:ext cx="283780" cy="275897"/>
          </a:xfrm>
          <a:prstGeom prst="ellipse">
            <a:avLst/>
          </a:prstGeom>
          <a:solidFill>
            <a:srgbClr val="8E44AD"/>
          </a:solidFill>
          <a:ln w="9525" cap="flat" cmpd="sng" algn="ctr">
            <a:solidFill>
              <a:srgbClr val="8E44AD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o Sans Intel"/>
                <a:ea typeface="+mn-ea"/>
                <a:cs typeface="+mn-cs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o Sans Intel"/>
              <a:ea typeface="+mn-ea"/>
              <a:cs typeface="+mn-cs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8056674" y="5222030"/>
            <a:ext cx="1479869" cy="389665"/>
          </a:xfrm>
          <a:prstGeom prst="wedgeRoundRectCallout">
            <a:avLst>
              <a:gd name="adj1" fmla="val 70143"/>
              <a:gd name="adj2" fmla="val -33024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A6CE39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prstClr val="black"/>
                </a:solidFill>
                <a:latin typeface="Neo Sans Intel"/>
              </a:rPr>
              <a:t>Click “Add to Cart”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94186" y="5280382"/>
            <a:ext cx="283780" cy="275897"/>
          </a:xfrm>
          <a:prstGeom prst="ellipse">
            <a:avLst/>
          </a:prstGeom>
          <a:solidFill>
            <a:srgbClr val="8E44AD"/>
          </a:solidFill>
          <a:ln w="9525" cap="flat" cmpd="sng" algn="ctr">
            <a:solidFill>
              <a:srgbClr val="8E44AD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o Sans Intel"/>
                <a:ea typeface="+mn-ea"/>
                <a:cs typeface="+mn-cs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o Sans Intel"/>
              <a:ea typeface="+mn-ea"/>
              <a:cs typeface="+mn-cs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8578528" y="3219174"/>
            <a:ext cx="1479869" cy="389665"/>
          </a:xfrm>
          <a:prstGeom prst="wedgeRoundRectCallout">
            <a:avLst>
              <a:gd name="adj1" fmla="val 66398"/>
              <a:gd name="adj2" fmla="val -49616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A6CE39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prstClr val="black"/>
                </a:solidFill>
                <a:latin typeface="Neo Sans Intel"/>
              </a:rPr>
              <a:t>Click “Checkout”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216040" y="3277526"/>
            <a:ext cx="283780" cy="275897"/>
          </a:xfrm>
          <a:prstGeom prst="ellipse">
            <a:avLst/>
          </a:prstGeom>
          <a:solidFill>
            <a:srgbClr val="8E44AD"/>
          </a:solidFill>
          <a:ln w="9525" cap="flat" cmpd="sng" algn="ctr">
            <a:solidFill>
              <a:srgbClr val="8E44AD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o Sans Intel"/>
                <a:ea typeface="+mn-ea"/>
                <a:cs typeface="+mn-cs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o Sans Int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1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4" y="244451"/>
            <a:ext cx="10861675" cy="561461"/>
          </a:xfrm>
        </p:spPr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0723" y="1170122"/>
            <a:ext cx="10861675" cy="484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Q:	Do I </a:t>
            </a:r>
            <a:r>
              <a:rPr lang="en-US" sz="1800" b="1" dirty="0"/>
              <a:t>need all the access </a:t>
            </a:r>
            <a:r>
              <a:rPr lang="en-US" sz="1800" b="1" dirty="0" smtClean="0"/>
              <a:t>in the list when I work </a:t>
            </a:r>
            <a:r>
              <a:rPr lang="en-US" sz="1800" b="1" dirty="0"/>
              <a:t>on </a:t>
            </a:r>
            <a:r>
              <a:rPr lang="en-US" sz="1800" b="1" dirty="0" smtClean="0"/>
              <a:t>a certain process only (</a:t>
            </a:r>
            <a:r>
              <a:rPr lang="en-US" sz="1800" b="1" dirty="0" err="1" smtClean="0"/>
              <a:t>e.g</a:t>
            </a:r>
            <a:r>
              <a:rPr lang="en-US" sz="1800" b="1" dirty="0" smtClean="0"/>
              <a:t> P1273)?</a:t>
            </a:r>
          </a:p>
          <a:p>
            <a:pPr marL="0" indent="0">
              <a:buNone/>
            </a:pPr>
            <a:r>
              <a:rPr lang="en-US" sz="1800" i="1" dirty="0" smtClean="0"/>
              <a:t>A:	Yes. All access must be granted first because users can access all the data in the list (P1271, 	P1272 and P1273) through </a:t>
            </a:r>
            <a:r>
              <a:rPr lang="en-US" sz="1800" i="1" dirty="0"/>
              <a:t>TRUST </a:t>
            </a:r>
            <a:r>
              <a:rPr lang="en-US" sz="1800" i="1" dirty="0" smtClean="0"/>
              <a:t>. 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/>
              <a:t>Q:	I’m </a:t>
            </a:r>
            <a:r>
              <a:rPr lang="en-US" sz="1800" b="1" dirty="0"/>
              <a:t>already working with </a:t>
            </a:r>
            <a:r>
              <a:rPr lang="en-US" sz="1800" b="1" dirty="0" smtClean="0"/>
              <a:t>TRUST. Can </a:t>
            </a:r>
            <a:r>
              <a:rPr lang="en-US" sz="1800" b="1" dirty="0"/>
              <a:t>you please provide </a:t>
            </a:r>
            <a:r>
              <a:rPr lang="en-US" sz="1800" b="1" dirty="0" smtClean="0"/>
              <a:t>me </a:t>
            </a:r>
            <a:r>
              <a:rPr lang="en-US" sz="1800" b="1" dirty="0"/>
              <a:t>access </a:t>
            </a:r>
            <a:r>
              <a:rPr lang="en-US" sz="1800" b="1" dirty="0" smtClean="0"/>
              <a:t>automatically?</a:t>
            </a:r>
          </a:p>
          <a:p>
            <a:pPr marL="0" indent="0">
              <a:buNone/>
            </a:pPr>
            <a:r>
              <a:rPr lang="en-US" sz="1800" i="1" dirty="0" smtClean="0"/>
              <a:t>A: 	No. All TRUST users will need to go through the proper application procedure.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/>
              <a:t>Q: 	I am a contingent worker and I cannot seem to apply for the access mentioned in the list. 	</a:t>
            </a:r>
            <a:r>
              <a:rPr lang="en-US" sz="1800" b="1" smtClean="0"/>
              <a:t>What </a:t>
            </a:r>
            <a:r>
              <a:rPr lang="en-US" sz="1800" b="1" dirty="0" smtClean="0"/>
              <a:t>should I do?</a:t>
            </a:r>
          </a:p>
          <a:p>
            <a:pPr marL="0" indent="0">
              <a:buNone/>
            </a:pPr>
            <a:r>
              <a:rPr lang="en-US" sz="1800" i="1" dirty="0" smtClean="0"/>
              <a:t>A: 	</a:t>
            </a:r>
            <a:r>
              <a:rPr lang="en-US" sz="1800" i="1" dirty="0"/>
              <a:t>Unfortunately, TRUST </a:t>
            </a:r>
            <a:r>
              <a:rPr lang="en-US" sz="1800" i="1" dirty="0" smtClean="0"/>
              <a:t>access will </a:t>
            </a:r>
            <a:r>
              <a:rPr lang="en-US" sz="1800" i="1" dirty="0"/>
              <a:t>therefore be </a:t>
            </a:r>
            <a:r>
              <a:rPr lang="en-US" sz="1800" i="1" dirty="0" smtClean="0"/>
              <a:t>halted because according to Intel’s policy, contingent 	workers are not allowed EAM access for SORT and CLASS data. 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ALYST_SHARE_2014_MAY">
  <a:themeElements>
    <a:clrScheme name="Intel New Scheme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939598"/>
      </a:hlink>
      <a:folHlink>
        <a:srgbClr val="ED1C24"/>
      </a:folHlink>
    </a:clrScheme>
    <a:fontScheme name="Intel">
      <a:majorFont>
        <a:latin typeface="Neo Sans Intel Light"/>
        <a:ea typeface=""/>
        <a:cs typeface=""/>
      </a:majorFont>
      <a:minorFont>
        <a:latin typeface="Neo Sans Int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latin typeface="Neo Sans Intel"/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7705</TotalTime>
  <Words>327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Lucida Grande</vt:lpstr>
      <vt:lpstr>Neo Sans Intel</vt:lpstr>
      <vt:lpstr>Neo Sans Intel Light</vt:lpstr>
      <vt:lpstr>Neo Sans Intel Medium</vt:lpstr>
      <vt:lpstr>Wingdings</vt:lpstr>
      <vt:lpstr>CATALYST_SHARE_2014_MAY</vt:lpstr>
      <vt:lpstr>TRUST Access Pre-requisite</vt:lpstr>
      <vt:lpstr>Important: You need to have all the following EAM and AGS access approved in order to use TRUST. </vt:lpstr>
      <vt:lpstr>Accessing required EAM and AGS access through TRUST Webpage</vt:lpstr>
      <vt:lpstr>Apply for Missing EAM Access</vt:lpstr>
      <vt:lpstr>Managing Conflicts</vt:lpstr>
      <vt:lpstr>Apply for AGS Access</vt:lpstr>
      <vt:lpstr>FAQs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Training - Intro and Unit Selection</dc:title>
  <dc:creator>Koay, Choon Wee;TRUST</dc:creator>
  <cp:keywords>CTPClassification=CTP_NT</cp:keywords>
  <cp:lastModifiedBy>Yew, Chuu Tian</cp:lastModifiedBy>
  <cp:revision>603</cp:revision>
  <dcterms:created xsi:type="dcterms:W3CDTF">2015-01-25T03:15:27Z</dcterms:created>
  <dcterms:modified xsi:type="dcterms:W3CDTF">2018-10-26T01:56:46Z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8279e78f-8f34-4691-8c78-b261f805c9b1</vt:lpwstr>
  </property>
  <property fmtid="{D5CDD505-2E9C-101B-9397-08002B2CF9AE}" pid="3" name="CTP_TimeStamp">
    <vt:lpwstr>2018-10-26 01:56:46Z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