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99" r:id="rId2"/>
    <p:sldId id="301" r:id="rId3"/>
    <p:sldId id="316" r:id="rId4"/>
    <p:sldId id="317" r:id="rId5"/>
    <p:sldId id="318" r:id="rId6"/>
    <p:sldId id="319" r:id="rId7"/>
    <p:sldId id="320" r:id="rId8"/>
    <p:sldId id="321" r:id="rId9"/>
    <p:sldId id="322" r:id="rId10"/>
    <p:sldId id="313" r:id="rId11"/>
    <p:sldId id="323" r:id="rId12"/>
    <p:sldId id="304" r:id="rId13"/>
    <p:sldId id="30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orient="horz" pos="3144">
          <p15:clr>
            <a:srgbClr val="A4A3A4"/>
          </p15:clr>
        </p15:guide>
        <p15:guide id="13" orient="horz" pos="3072">
          <p15:clr>
            <a:srgbClr val="A4A3A4"/>
          </p15:clr>
        </p15:guide>
        <p15:guide id="14" orient="horz" pos="3114">
          <p15:clr>
            <a:srgbClr val="A4A3A4"/>
          </p15:clr>
        </p15:guide>
        <p15:guide id="15" orient="horz" pos="3010">
          <p15:clr>
            <a:srgbClr val="A4A3A4"/>
          </p15:clr>
        </p15:guide>
        <p15:guide id="16" orient="horz" pos="3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di Brewer-Griffin" initials="SBG" lastIdx="13" clrIdx="0"/>
  <p:cmAuthor id="1" name="Hetrick, GeoffX" initials="HG" lastIdx="1" clrIdx="1">
    <p:extLst>
      <p:ext uri="{19B8F6BF-5375-455C-9EA6-DF929625EA0E}">
        <p15:presenceInfo xmlns:p15="http://schemas.microsoft.com/office/powerpoint/2012/main" userId="S-1-5-21-725345543-602162358-527237240-38746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7E9E27"/>
    <a:srgbClr val="003C71"/>
    <a:srgbClr val="F83308"/>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8" autoAdjust="0"/>
  </p:normalViewPr>
  <p:slideViewPr>
    <p:cSldViewPr snapToGrid="0">
      <p:cViewPr varScale="1">
        <p:scale>
          <a:sx n="128" d="100"/>
          <a:sy n="128" d="100"/>
        </p:scale>
        <p:origin x="132" y="186"/>
      </p:cViewPr>
      <p:guideLst>
        <p:guide orient="horz" pos="1581"/>
        <p:guide orient="horz" pos="3004"/>
        <p:guide orient="horz" pos="422"/>
        <p:guide orient="horz" pos="824"/>
        <p:guide orient="horz" pos="2916"/>
        <p:guide orient="horz" pos="1643"/>
        <p:guide pos="5470"/>
        <p:guide pos="287"/>
        <p:guide pos="2909"/>
        <p:guide pos="2811"/>
        <p:guide pos="2852"/>
        <p:guide orient="horz" pos="3144"/>
        <p:guide orient="horz" pos="3072"/>
        <p:guide orient="horz" pos="3114"/>
        <p:guide orient="horz" pos="3010"/>
        <p:guide orient="horz"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44F6B-DDD3-4378-BDBF-66D0EBC80008}"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n-US"/>
        </a:p>
      </dgm:t>
    </dgm:pt>
    <dgm:pt modelId="{CD8B3B10-DCB5-448F-AD09-222E3E759D4C}">
      <dgm:prSet phldrT="[Text]" custT="1"/>
      <dgm:spPr/>
      <dgm:t>
        <a:bodyPr/>
        <a:lstStyle/>
        <a:p>
          <a:r>
            <a:rPr lang="en-US" sz="1800" dirty="0" smtClean="0"/>
            <a:t>Stage 1: Use Optimized Libraries</a:t>
          </a:r>
          <a:endParaRPr lang="en-US" sz="1800" dirty="0"/>
        </a:p>
      </dgm:t>
    </dgm:pt>
    <dgm:pt modelId="{A1715DA2-CE7A-4B8F-B16D-D42E4926E64A}" type="parTrans" cxnId="{E4B1CE63-4383-43F6-94DF-859FC4F42D3E}">
      <dgm:prSet/>
      <dgm:spPr/>
      <dgm:t>
        <a:bodyPr/>
        <a:lstStyle/>
        <a:p>
          <a:endParaRPr lang="en-US"/>
        </a:p>
      </dgm:t>
    </dgm:pt>
    <dgm:pt modelId="{C10A9735-2F04-4EE9-8227-9E1A95C5F110}" type="sibTrans" cxnId="{E4B1CE63-4383-43F6-94DF-859FC4F42D3E}">
      <dgm:prSet/>
      <dgm:spPr/>
      <dgm:t>
        <a:bodyPr/>
        <a:lstStyle/>
        <a:p>
          <a:endParaRPr lang="en-US"/>
        </a:p>
      </dgm:t>
    </dgm:pt>
    <dgm:pt modelId="{EDDE5BDD-47A2-49CE-969C-D3EE478342A6}">
      <dgm:prSet phldrT="[Text]" custT="1"/>
      <dgm:spPr/>
      <dgm:t>
        <a:bodyPr lIns="73152" rIns="9144"/>
        <a:lstStyle/>
        <a:p>
          <a:pPr defTabSz="1085850"/>
          <a:r>
            <a:rPr lang="en-US" sz="1800" dirty="0" smtClean="0"/>
            <a:t>Stage 2: Compile with Architecture-Specific Optimizations</a:t>
          </a:r>
          <a:endParaRPr lang="en-US" sz="1800" dirty="0"/>
        </a:p>
      </dgm:t>
    </dgm:pt>
    <dgm:pt modelId="{F3EBAA47-0DDC-4506-B2A6-481B88F02BF5}" type="parTrans" cxnId="{F9159B51-0995-4F5E-8D84-0C02A7496C69}">
      <dgm:prSet/>
      <dgm:spPr/>
      <dgm:t>
        <a:bodyPr/>
        <a:lstStyle/>
        <a:p>
          <a:endParaRPr lang="en-US"/>
        </a:p>
      </dgm:t>
    </dgm:pt>
    <dgm:pt modelId="{7C99815D-9E26-4AA5-BC31-D996688DEFED}" type="sibTrans" cxnId="{F9159B51-0995-4F5E-8D84-0C02A7496C69}">
      <dgm:prSet/>
      <dgm:spPr/>
      <dgm:t>
        <a:bodyPr/>
        <a:lstStyle/>
        <a:p>
          <a:endParaRPr lang="en-US"/>
        </a:p>
      </dgm:t>
    </dgm:pt>
    <dgm:pt modelId="{DF43C09F-B28F-470A-912E-F1191F86EC64}">
      <dgm:prSet custT="1"/>
      <dgm:spPr/>
      <dgm:t>
        <a:bodyPr/>
        <a:lstStyle/>
        <a:p>
          <a:r>
            <a:rPr lang="en-US" sz="1800" dirty="0" smtClean="0"/>
            <a:t>Stage 3: Analyze and Tune</a:t>
          </a:r>
          <a:endParaRPr lang="en-US" sz="1800" dirty="0"/>
        </a:p>
      </dgm:t>
    </dgm:pt>
    <dgm:pt modelId="{F2466AC1-719E-43C0-B241-A59D85B049A0}" type="parTrans" cxnId="{E9292AAA-C765-47E9-AE32-212A26F48A46}">
      <dgm:prSet/>
      <dgm:spPr/>
      <dgm:t>
        <a:bodyPr/>
        <a:lstStyle/>
        <a:p>
          <a:endParaRPr lang="en-US"/>
        </a:p>
      </dgm:t>
    </dgm:pt>
    <dgm:pt modelId="{7D9F81E7-0594-4F38-91CA-52209C8661EA}" type="sibTrans" cxnId="{E9292AAA-C765-47E9-AE32-212A26F48A46}">
      <dgm:prSet/>
      <dgm:spPr/>
      <dgm:t>
        <a:bodyPr/>
        <a:lstStyle/>
        <a:p>
          <a:endParaRPr lang="en-US"/>
        </a:p>
      </dgm:t>
    </dgm:pt>
    <dgm:pt modelId="{EF0E27CE-E007-41AF-81A8-93CF8D585A36}">
      <dgm:prSet custT="1"/>
      <dgm:spPr/>
      <dgm:t>
        <a:bodyPr/>
        <a:lstStyle/>
        <a:p>
          <a:r>
            <a:rPr lang="en-US" sz="1800" dirty="0" smtClean="0"/>
            <a:t>Stage 4: Check Correctness</a:t>
          </a:r>
          <a:endParaRPr lang="en-US" sz="1800" dirty="0"/>
        </a:p>
      </dgm:t>
    </dgm:pt>
    <dgm:pt modelId="{1424A305-F1CA-4066-8D32-88BA36FCEBE2}" type="parTrans" cxnId="{23FB446D-2655-4DCD-A74A-5D723AC339DC}">
      <dgm:prSet/>
      <dgm:spPr/>
      <dgm:t>
        <a:bodyPr/>
        <a:lstStyle/>
        <a:p>
          <a:endParaRPr lang="en-US"/>
        </a:p>
      </dgm:t>
    </dgm:pt>
    <dgm:pt modelId="{D26CE20C-08CC-479E-84E7-5F16E17D6418}" type="sibTrans" cxnId="{23FB446D-2655-4DCD-A74A-5D723AC339DC}">
      <dgm:prSet/>
      <dgm:spPr/>
      <dgm:t>
        <a:bodyPr/>
        <a:lstStyle/>
        <a:p>
          <a:endParaRPr lang="en-US"/>
        </a:p>
      </dgm:t>
    </dgm:pt>
    <dgm:pt modelId="{3B4B12B7-541B-4758-BDEC-483C0F62C51D}" type="pres">
      <dgm:prSet presAssocID="{C9144F6B-DDD3-4378-BDBF-66D0EBC80008}" presName="outerComposite" presStyleCnt="0">
        <dgm:presLayoutVars>
          <dgm:chMax val="5"/>
          <dgm:dir/>
          <dgm:resizeHandles val="exact"/>
        </dgm:presLayoutVars>
      </dgm:prSet>
      <dgm:spPr/>
      <dgm:t>
        <a:bodyPr/>
        <a:lstStyle/>
        <a:p>
          <a:endParaRPr lang="en-US"/>
        </a:p>
      </dgm:t>
    </dgm:pt>
    <dgm:pt modelId="{903B6D4A-7E09-4D8D-B49C-31431C307524}" type="pres">
      <dgm:prSet presAssocID="{C9144F6B-DDD3-4378-BDBF-66D0EBC80008}" presName="dummyMaxCanvas" presStyleCnt="0">
        <dgm:presLayoutVars/>
      </dgm:prSet>
      <dgm:spPr/>
      <dgm:t>
        <a:bodyPr/>
        <a:lstStyle/>
        <a:p>
          <a:endParaRPr lang="en-US"/>
        </a:p>
      </dgm:t>
    </dgm:pt>
    <dgm:pt modelId="{D0A5045D-863E-4EA1-97AD-36781941C7B2}" type="pres">
      <dgm:prSet presAssocID="{C9144F6B-DDD3-4378-BDBF-66D0EBC80008}" presName="FourNodes_1" presStyleLbl="node1" presStyleIdx="0" presStyleCnt="4">
        <dgm:presLayoutVars>
          <dgm:bulletEnabled val="1"/>
        </dgm:presLayoutVars>
      </dgm:prSet>
      <dgm:spPr/>
      <dgm:t>
        <a:bodyPr/>
        <a:lstStyle/>
        <a:p>
          <a:endParaRPr lang="en-US"/>
        </a:p>
      </dgm:t>
    </dgm:pt>
    <dgm:pt modelId="{85F841B7-8D56-4902-8515-F0871C5BC2DA}" type="pres">
      <dgm:prSet presAssocID="{C9144F6B-DDD3-4378-BDBF-66D0EBC80008}" presName="FourNodes_2" presStyleLbl="node1" presStyleIdx="1" presStyleCnt="4">
        <dgm:presLayoutVars>
          <dgm:bulletEnabled val="1"/>
        </dgm:presLayoutVars>
      </dgm:prSet>
      <dgm:spPr/>
      <dgm:t>
        <a:bodyPr/>
        <a:lstStyle/>
        <a:p>
          <a:endParaRPr lang="en-US"/>
        </a:p>
      </dgm:t>
    </dgm:pt>
    <dgm:pt modelId="{997FF4BD-3165-4642-BD5E-9550F587AF19}" type="pres">
      <dgm:prSet presAssocID="{C9144F6B-DDD3-4378-BDBF-66D0EBC80008}" presName="FourNodes_3" presStyleLbl="node1" presStyleIdx="2" presStyleCnt="4">
        <dgm:presLayoutVars>
          <dgm:bulletEnabled val="1"/>
        </dgm:presLayoutVars>
      </dgm:prSet>
      <dgm:spPr/>
      <dgm:t>
        <a:bodyPr/>
        <a:lstStyle/>
        <a:p>
          <a:endParaRPr lang="en-US"/>
        </a:p>
      </dgm:t>
    </dgm:pt>
    <dgm:pt modelId="{BC81AF17-6FAA-4545-8AA3-3FF2D6E13AEF}" type="pres">
      <dgm:prSet presAssocID="{C9144F6B-DDD3-4378-BDBF-66D0EBC80008}" presName="FourNodes_4" presStyleLbl="node1" presStyleIdx="3" presStyleCnt="4">
        <dgm:presLayoutVars>
          <dgm:bulletEnabled val="1"/>
        </dgm:presLayoutVars>
      </dgm:prSet>
      <dgm:spPr/>
      <dgm:t>
        <a:bodyPr/>
        <a:lstStyle/>
        <a:p>
          <a:endParaRPr lang="en-US"/>
        </a:p>
      </dgm:t>
    </dgm:pt>
    <dgm:pt modelId="{3D7F7912-B4FF-4221-A76D-A4D28486C427}" type="pres">
      <dgm:prSet presAssocID="{C9144F6B-DDD3-4378-BDBF-66D0EBC80008}" presName="FourConn_1-2" presStyleLbl="fgAccFollowNode1" presStyleIdx="0" presStyleCnt="3">
        <dgm:presLayoutVars>
          <dgm:bulletEnabled val="1"/>
        </dgm:presLayoutVars>
      </dgm:prSet>
      <dgm:spPr/>
      <dgm:t>
        <a:bodyPr/>
        <a:lstStyle/>
        <a:p>
          <a:endParaRPr lang="en-US"/>
        </a:p>
      </dgm:t>
    </dgm:pt>
    <dgm:pt modelId="{FDC04792-A857-42B0-B7DD-0D90617F531F}" type="pres">
      <dgm:prSet presAssocID="{C9144F6B-DDD3-4378-BDBF-66D0EBC80008}" presName="FourConn_2-3" presStyleLbl="fgAccFollowNode1" presStyleIdx="1" presStyleCnt="3">
        <dgm:presLayoutVars>
          <dgm:bulletEnabled val="1"/>
        </dgm:presLayoutVars>
      </dgm:prSet>
      <dgm:spPr/>
      <dgm:t>
        <a:bodyPr/>
        <a:lstStyle/>
        <a:p>
          <a:endParaRPr lang="en-US"/>
        </a:p>
      </dgm:t>
    </dgm:pt>
    <dgm:pt modelId="{BE9CF28B-EC58-420B-B815-7290A0AA9BBE}" type="pres">
      <dgm:prSet presAssocID="{C9144F6B-DDD3-4378-BDBF-66D0EBC80008}" presName="FourConn_3-4" presStyleLbl="fgAccFollowNode1" presStyleIdx="2" presStyleCnt="3">
        <dgm:presLayoutVars>
          <dgm:bulletEnabled val="1"/>
        </dgm:presLayoutVars>
      </dgm:prSet>
      <dgm:spPr/>
      <dgm:t>
        <a:bodyPr/>
        <a:lstStyle/>
        <a:p>
          <a:endParaRPr lang="en-US"/>
        </a:p>
      </dgm:t>
    </dgm:pt>
    <dgm:pt modelId="{7940208E-F967-4A82-A4BB-90ABE9673500}" type="pres">
      <dgm:prSet presAssocID="{C9144F6B-DDD3-4378-BDBF-66D0EBC80008}" presName="FourNodes_1_text" presStyleLbl="node1" presStyleIdx="3" presStyleCnt="4">
        <dgm:presLayoutVars>
          <dgm:bulletEnabled val="1"/>
        </dgm:presLayoutVars>
      </dgm:prSet>
      <dgm:spPr/>
      <dgm:t>
        <a:bodyPr/>
        <a:lstStyle/>
        <a:p>
          <a:endParaRPr lang="en-US"/>
        </a:p>
      </dgm:t>
    </dgm:pt>
    <dgm:pt modelId="{B40C7F4E-4375-401A-83C0-EA2E9FEC48AF}" type="pres">
      <dgm:prSet presAssocID="{C9144F6B-DDD3-4378-BDBF-66D0EBC80008}" presName="FourNodes_2_text" presStyleLbl="node1" presStyleIdx="3" presStyleCnt="4">
        <dgm:presLayoutVars>
          <dgm:bulletEnabled val="1"/>
        </dgm:presLayoutVars>
      </dgm:prSet>
      <dgm:spPr/>
      <dgm:t>
        <a:bodyPr/>
        <a:lstStyle/>
        <a:p>
          <a:endParaRPr lang="en-US"/>
        </a:p>
      </dgm:t>
    </dgm:pt>
    <dgm:pt modelId="{2E16CA9C-93C9-4942-947D-3F556594D315}" type="pres">
      <dgm:prSet presAssocID="{C9144F6B-DDD3-4378-BDBF-66D0EBC80008}" presName="FourNodes_3_text" presStyleLbl="node1" presStyleIdx="3" presStyleCnt="4">
        <dgm:presLayoutVars>
          <dgm:bulletEnabled val="1"/>
        </dgm:presLayoutVars>
      </dgm:prSet>
      <dgm:spPr/>
      <dgm:t>
        <a:bodyPr/>
        <a:lstStyle/>
        <a:p>
          <a:endParaRPr lang="en-US"/>
        </a:p>
      </dgm:t>
    </dgm:pt>
    <dgm:pt modelId="{304D9274-018C-4004-8F4B-7C3060D8FFDF}" type="pres">
      <dgm:prSet presAssocID="{C9144F6B-DDD3-4378-BDBF-66D0EBC80008}" presName="FourNodes_4_text" presStyleLbl="node1" presStyleIdx="3" presStyleCnt="4">
        <dgm:presLayoutVars>
          <dgm:bulletEnabled val="1"/>
        </dgm:presLayoutVars>
      </dgm:prSet>
      <dgm:spPr/>
      <dgm:t>
        <a:bodyPr/>
        <a:lstStyle/>
        <a:p>
          <a:endParaRPr lang="en-US"/>
        </a:p>
      </dgm:t>
    </dgm:pt>
  </dgm:ptLst>
  <dgm:cxnLst>
    <dgm:cxn modelId="{719C589B-25AF-459F-B3B9-48A51CAC23A9}" type="presOf" srcId="{EDDE5BDD-47A2-49CE-969C-D3EE478342A6}" destId="{B40C7F4E-4375-401A-83C0-EA2E9FEC48AF}" srcOrd="1" destOrd="0" presId="urn:microsoft.com/office/officeart/2005/8/layout/vProcess5"/>
    <dgm:cxn modelId="{CE996E8D-73C4-4DAB-A59A-975AB0C7BE74}" type="presOf" srcId="{DF43C09F-B28F-470A-912E-F1191F86EC64}" destId="{997FF4BD-3165-4642-BD5E-9550F587AF19}" srcOrd="0" destOrd="0" presId="urn:microsoft.com/office/officeart/2005/8/layout/vProcess5"/>
    <dgm:cxn modelId="{A93A932A-F952-492E-9577-413328BF67FB}" type="presOf" srcId="{C10A9735-2F04-4EE9-8227-9E1A95C5F110}" destId="{3D7F7912-B4FF-4221-A76D-A4D28486C427}" srcOrd="0" destOrd="0" presId="urn:microsoft.com/office/officeart/2005/8/layout/vProcess5"/>
    <dgm:cxn modelId="{26162553-B9D5-44EA-8F54-37A7CBBB1F26}" type="presOf" srcId="{7D9F81E7-0594-4F38-91CA-52209C8661EA}" destId="{BE9CF28B-EC58-420B-B815-7290A0AA9BBE}" srcOrd="0" destOrd="0" presId="urn:microsoft.com/office/officeart/2005/8/layout/vProcess5"/>
    <dgm:cxn modelId="{23FB446D-2655-4DCD-A74A-5D723AC339DC}" srcId="{C9144F6B-DDD3-4378-BDBF-66D0EBC80008}" destId="{EF0E27CE-E007-41AF-81A8-93CF8D585A36}" srcOrd="3" destOrd="0" parTransId="{1424A305-F1CA-4066-8D32-88BA36FCEBE2}" sibTransId="{D26CE20C-08CC-479E-84E7-5F16E17D6418}"/>
    <dgm:cxn modelId="{A3640B4D-2257-4DAA-A29C-DFE039E83976}" type="presOf" srcId="{EF0E27CE-E007-41AF-81A8-93CF8D585A36}" destId="{304D9274-018C-4004-8F4B-7C3060D8FFDF}" srcOrd="1" destOrd="0" presId="urn:microsoft.com/office/officeart/2005/8/layout/vProcess5"/>
    <dgm:cxn modelId="{CB708E61-FEFA-4E13-BE9C-F83F308B61B2}" type="presOf" srcId="{CD8B3B10-DCB5-448F-AD09-222E3E759D4C}" destId="{7940208E-F967-4A82-A4BB-90ABE9673500}" srcOrd="1" destOrd="0" presId="urn:microsoft.com/office/officeart/2005/8/layout/vProcess5"/>
    <dgm:cxn modelId="{A2A72342-7C33-4418-86FC-BA9D0875B6B6}" type="presOf" srcId="{EF0E27CE-E007-41AF-81A8-93CF8D585A36}" destId="{BC81AF17-6FAA-4545-8AA3-3FF2D6E13AEF}" srcOrd="0" destOrd="0" presId="urn:microsoft.com/office/officeart/2005/8/layout/vProcess5"/>
    <dgm:cxn modelId="{F9159B51-0995-4F5E-8D84-0C02A7496C69}" srcId="{C9144F6B-DDD3-4378-BDBF-66D0EBC80008}" destId="{EDDE5BDD-47A2-49CE-969C-D3EE478342A6}" srcOrd="1" destOrd="0" parTransId="{F3EBAA47-0DDC-4506-B2A6-481B88F02BF5}" sibTransId="{7C99815D-9E26-4AA5-BC31-D996688DEFED}"/>
    <dgm:cxn modelId="{9DFFB439-F248-45EE-A37B-B38981DF9F63}" type="presOf" srcId="{CD8B3B10-DCB5-448F-AD09-222E3E759D4C}" destId="{D0A5045D-863E-4EA1-97AD-36781941C7B2}" srcOrd="0" destOrd="0" presId="urn:microsoft.com/office/officeart/2005/8/layout/vProcess5"/>
    <dgm:cxn modelId="{E9292AAA-C765-47E9-AE32-212A26F48A46}" srcId="{C9144F6B-DDD3-4378-BDBF-66D0EBC80008}" destId="{DF43C09F-B28F-470A-912E-F1191F86EC64}" srcOrd="2" destOrd="0" parTransId="{F2466AC1-719E-43C0-B241-A59D85B049A0}" sibTransId="{7D9F81E7-0594-4F38-91CA-52209C8661EA}"/>
    <dgm:cxn modelId="{E2D3A016-AB01-4FF8-9749-A0BC61755285}" type="presOf" srcId="{EDDE5BDD-47A2-49CE-969C-D3EE478342A6}" destId="{85F841B7-8D56-4902-8515-F0871C5BC2DA}" srcOrd="0" destOrd="0" presId="urn:microsoft.com/office/officeart/2005/8/layout/vProcess5"/>
    <dgm:cxn modelId="{DB2D3AAB-CAB2-4F41-AABC-565669C78844}" type="presOf" srcId="{C9144F6B-DDD3-4378-BDBF-66D0EBC80008}" destId="{3B4B12B7-541B-4758-BDEC-483C0F62C51D}" srcOrd="0" destOrd="0" presId="urn:microsoft.com/office/officeart/2005/8/layout/vProcess5"/>
    <dgm:cxn modelId="{E4B1CE63-4383-43F6-94DF-859FC4F42D3E}" srcId="{C9144F6B-DDD3-4378-BDBF-66D0EBC80008}" destId="{CD8B3B10-DCB5-448F-AD09-222E3E759D4C}" srcOrd="0" destOrd="0" parTransId="{A1715DA2-CE7A-4B8F-B16D-D42E4926E64A}" sibTransId="{C10A9735-2F04-4EE9-8227-9E1A95C5F110}"/>
    <dgm:cxn modelId="{8E47819A-467D-4ED8-889C-2EA7B0F1D99F}" type="presOf" srcId="{DF43C09F-B28F-470A-912E-F1191F86EC64}" destId="{2E16CA9C-93C9-4942-947D-3F556594D315}" srcOrd="1" destOrd="0" presId="urn:microsoft.com/office/officeart/2005/8/layout/vProcess5"/>
    <dgm:cxn modelId="{79758C7F-6091-4104-B783-7A9EFA13269F}" type="presOf" srcId="{7C99815D-9E26-4AA5-BC31-D996688DEFED}" destId="{FDC04792-A857-42B0-B7DD-0D90617F531F}" srcOrd="0" destOrd="0" presId="urn:microsoft.com/office/officeart/2005/8/layout/vProcess5"/>
    <dgm:cxn modelId="{44CAFF00-4E54-41C5-BA18-6F6C3F6CB0FA}" type="presParOf" srcId="{3B4B12B7-541B-4758-BDEC-483C0F62C51D}" destId="{903B6D4A-7E09-4D8D-B49C-31431C307524}" srcOrd="0" destOrd="0" presId="urn:microsoft.com/office/officeart/2005/8/layout/vProcess5"/>
    <dgm:cxn modelId="{0346B4FC-1337-4A8C-BC4A-50BF232585E4}" type="presParOf" srcId="{3B4B12B7-541B-4758-BDEC-483C0F62C51D}" destId="{D0A5045D-863E-4EA1-97AD-36781941C7B2}" srcOrd="1" destOrd="0" presId="urn:microsoft.com/office/officeart/2005/8/layout/vProcess5"/>
    <dgm:cxn modelId="{8F39B756-FBD6-49C7-B548-EB5D44993915}" type="presParOf" srcId="{3B4B12B7-541B-4758-BDEC-483C0F62C51D}" destId="{85F841B7-8D56-4902-8515-F0871C5BC2DA}" srcOrd="2" destOrd="0" presId="urn:microsoft.com/office/officeart/2005/8/layout/vProcess5"/>
    <dgm:cxn modelId="{A559FC8D-FE05-44A8-A53B-22581C10C228}" type="presParOf" srcId="{3B4B12B7-541B-4758-BDEC-483C0F62C51D}" destId="{997FF4BD-3165-4642-BD5E-9550F587AF19}" srcOrd="3" destOrd="0" presId="urn:microsoft.com/office/officeart/2005/8/layout/vProcess5"/>
    <dgm:cxn modelId="{8E0549A3-515D-4C47-B8BA-C1947040ECD7}" type="presParOf" srcId="{3B4B12B7-541B-4758-BDEC-483C0F62C51D}" destId="{BC81AF17-6FAA-4545-8AA3-3FF2D6E13AEF}" srcOrd="4" destOrd="0" presId="urn:microsoft.com/office/officeart/2005/8/layout/vProcess5"/>
    <dgm:cxn modelId="{42FB8342-5E5F-4F11-BC21-750E2427FEB4}" type="presParOf" srcId="{3B4B12B7-541B-4758-BDEC-483C0F62C51D}" destId="{3D7F7912-B4FF-4221-A76D-A4D28486C427}" srcOrd="5" destOrd="0" presId="urn:microsoft.com/office/officeart/2005/8/layout/vProcess5"/>
    <dgm:cxn modelId="{BF4A2700-3C78-4B6E-A605-56637962B8EC}" type="presParOf" srcId="{3B4B12B7-541B-4758-BDEC-483C0F62C51D}" destId="{FDC04792-A857-42B0-B7DD-0D90617F531F}" srcOrd="6" destOrd="0" presId="urn:microsoft.com/office/officeart/2005/8/layout/vProcess5"/>
    <dgm:cxn modelId="{A1A4820E-F87B-446E-AF8E-14B8E2CD58EB}" type="presParOf" srcId="{3B4B12B7-541B-4758-BDEC-483C0F62C51D}" destId="{BE9CF28B-EC58-420B-B815-7290A0AA9BBE}" srcOrd="7" destOrd="0" presId="urn:microsoft.com/office/officeart/2005/8/layout/vProcess5"/>
    <dgm:cxn modelId="{2055E75C-C9B0-4DAC-AA88-5B8789DB9A34}" type="presParOf" srcId="{3B4B12B7-541B-4758-BDEC-483C0F62C51D}" destId="{7940208E-F967-4A82-A4BB-90ABE9673500}" srcOrd="8" destOrd="0" presId="urn:microsoft.com/office/officeart/2005/8/layout/vProcess5"/>
    <dgm:cxn modelId="{78560BFE-2CBB-4830-BD7E-8670E8F10E35}" type="presParOf" srcId="{3B4B12B7-541B-4758-BDEC-483C0F62C51D}" destId="{B40C7F4E-4375-401A-83C0-EA2E9FEC48AF}" srcOrd="9" destOrd="0" presId="urn:microsoft.com/office/officeart/2005/8/layout/vProcess5"/>
    <dgm:cxn modelId="{A23AF0F8-C9D7-46D0-A77F-A8CA04B24354}" type="presParOf" srcId="{3B4B12B7-541B-4758-BDEC-483C0F62C51D}" destId="{2E16CA9C-93C9-4942-947D-3F556594D315}" srcOrd="10" destOrd="0" presId="urn:microsoft.com/office/officeart/2005/8/layout/vProcess5"/>
    <dgm:cxn modelId="{40C3A40C-299A-4A3F-B9CA-F41F8514259D}" type="presParOf" srcId="{3B4B12B7-541B-4758-BDEC-483C0F62C51D}" destId="{304D9274-018C-4004-8F4B-7C3060D8FFD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144F6B-DDD3-4378-BDBF-66D0EBC80008}"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en-US"/>
        </a:p>
      </dgm:t>
    </dgm:pt>
    <dgm:pt modelId="{CD8B3B10-DCB5-448F-AD09-222E3E759D4C}">
      <dgm:prSet phldrT="[Text]"/>
      <dgm:spPr>
        <a:xfrm>
          <a:off x="0" y="0"/>
          <a:ext cx="5053012" cy="579615"/>
        </a:xfrm>
        <a:prstGeom prst="roundRect">
          <a:avLst>
            <a:gd name="adj" fmla="val 10000"/>
          </a:avLst>
        </a:prstGeom>
        <a:solidFill>
          <a:srgbClr val="0071C5">
            <a:lumMod val="20000"/>
            <a:lumOff val="8000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Intel Clear"/>
              <a:ea typeface="+mn-ea"/>
              <a:cs typeface="+mn-cs"/>
            </a:rPr>
            <a:t>Stage 1: Use Optimized Libraries</a:t>
          </a:r>
          <a:endParaRPr lang="en-US" dirty="0">
            <a:solidFill>
              <a:sysClr val="window" lastClr="FFFFFF"/>
            </a:solidFill>
            <a:latin typeface="Intel Clear"/>
            <a:ea typeface="+mn-ea"/>
            <a:cs typeface="+mn-cs"/>
          </a:endParaRPr>
        </a:p>
      </dgm:t>
    </dgm:pt>
    <dgm:pt modelId="{A1715DA2-CE7A-4B8F-B16D-D42E4926E64A}" type="parTrans" cxnId="{E4B1CE63-4383-43F6-94DF-859FC4F42D3E}">
      <dgm:prSet/>
      <dgm:spPr/>
      <dgm:t>
        <a:bodyPr/>
        <a:lstStyle/>
        <a:p>
          <a:endParaRPr lang="en-US"/>
        </a:p>
      </dgm:t>
    </dgm:pt>
    <dgm:pt modelId="{C10A9735-2F04-4EE9-8227-9E1A95C5F110}" type="sibTrans" cxnId="{E4B1CE63-4383-43F6-94DF-859FC4F42D3E}">
      <dgm:prSet/>
      <dgm:spPr>
        <a:xfrm>
          <a:off x="4676262" y="443932"/>
          <a:ext cx="376749" cy="376749"/>
        </a:xfrm>
        <a:prstGeom prst="downArrow">
          <a:avLst>
            <a:gd name="adj1" fmla="val 55000"/>
            <a:gd name="adj2" fmla="val 45000"/>
          </a:avLst>
        </a:prstGeom>
        <a:solidFill>
          <a:srgbClr val="0071C5">
            <a:alpha val="90000"/>
            <a:tint val="40000"/>
            <a:hueOff val="0"/>
            <a:satOff val="0"/>
            <a:lumOff val="0"/>
            <a:alphaOff val="0"/>
          </a:srgbClr>
        </a:solidFill>
        <a:ln w="25400" cap="flat" cmpd="sng" algn="ctr">
          <a:solidFill>
            <a:srgbClr val="0071C5">
              <a:alpha val="90000"/>
              <a:tint val="4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Intel Clear"/>
            <a:ea typeface="+mn-ea"/>
            <a:cs typeface="+mn-cs"/>
          </a:endParaRPr>
        </a:p>
      </dgm:t>
    </dgm:pt>
    <dgm:pt modelId="{EDDE5BDD-47A2-49CE-969C-D3EE478342A6}">
      <dgm:prSet phldrT="[Text]"/>
      <dgm:spPr>
        <a:xfrm>
          <a:off x="423189" y="684999"/>
          <a:ext cx="5053012" cy="579615"/>
        </a:xfrm>
        <a:prstGeom prst="roundRect">
          <a:avLst>
            <a:gd name="adj" fmla="val 10000"/>
          </a:avLst>
        </a:prstGeom>
        <a:solidFill>
          <a:srgbClr val="0071C5">
            <a:lumMod val="20000"/>
            <a:lumOff val="8000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Intel Clear"/>
              <a:ea typeface="+mn-ea"/>
              <a:cs typeface="+mn-cs"/>
            </a:rPr>
            <a:t>Stage 2: Compile with Architecture-specific Optimizations</a:t>
          </a:r>
          <a:endParaRPr lang="en-US" dirty="0">
            <a:solidFill>
              <a:sysClr val="window" lastClr="FFFFFF"/>
            </a:solidFill>
            <a:latin typeface="Intel Clear"/>
            <a:ea typeface="+mn-ea"/>
            <a:cs typeface="+mn-cs"/>
          </a:endParaRPr>
        </a:p>
      </dgm:t>
    </dgm:pt>
    <dgm:pt modelId="{F3EBAA47-0DDC-4506-B2A6-481B88F02BF5}" type="parTrans" cxnId="{F9159B51-0995-4F5E-8D84-0C02A7496C69}">
      <dgm:prSet/>
      <dgm:spPr/>
      <dgm:t>
        <a:bodyPr/>
        <a:lstStyle/>
        <a:p>
          <a:endParaRPr lang="en-US"/>
        </a:p>
      </dgm:t>
    </dgm:pt>
    <dgm:pt modelId="{7C99815D-9E26-4AA5-BC31-D996688DEFED}" type="sibTrans" cxnId="{F9159B51-0995-4F5E-8D84-0C02A7496C69}">
      <dgm:prSet/>
      <dgm:spPr>
        <a:xfrm>
          <a:off x="5099451" y="1128932"/>
          <a:ext cx="376749" cy="376749"/>
        </a:xfrm>
        <a:prstGeom prst="downArrow">
          <a:avLst>
            <a:gd name="adj1" fmla="val 55000"/>
            <a:gd name="adj2" fmla="val 45000"/>
          </a:avLst>
        </a:prstGeom>
        <a:solidFill>
          <a:srgbClr val="0071C5">
            <a:alpha val="90000"/>
            <a:tint val="40000"/>
            <a:hueOff val="0"/>
            <a:satOff val="0"/>
            <a:lumOff val="0"/>
            <a:alphaOff val="0"/>
          </a:srgbClr>
        </a:solidFill>
        <a:ln w="25400" cap="flat" cmpd="sng" algn="ctr">
          <a:solidFill>
            <a:srgbClr val="0071C5">
              <a:alpha val="90000"/>
              <a:tint val="4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Intel Clear"/>
            <a:ea typeface="+mn-ea"/>
            <a:cs typeface="+mn-cs"/>
          </a:endParaRPr>
        </a:p>
      </dgm:t>
    </dgm:pt>
    <dgm:pt modelId="{DF43C09F-B28F-470A-912E-F1191F86EC64}">
      <dgm:prSet>
        <dgm:style>
          <a:lnRef idx="2">
            <a:schemeClr val="accent1">
              <a:shade val="50000"/>
            </a:schemeClr>
          </a:lnRef>
          <a:fillRef idx="1">
            <a:schemeClr val="accent1"/>
          </a:fillRef>
          <a:effectRef idx="0">
            <a:schemeClr val="accent1"/>
          </a:effectRef>
          <a:fontRef idx="minor">
            <a:schemeClr val="lt1"/>
          </a:fontRef>
        </dgm:style>
      </dgm:prSet>
      <dgm:spPr>
        <a:xfrm>
          <a:off x="840063" y="1369999"/>
          <a:ext cx="5053012" cy="579615"/>
        </a:xfrm>
        <a:prstGeom prst="roundRect">
          <a:avLst>
            <a:gd name="adj" fmla="val 10000"/>
          </a:avLst>
        </a:prstGeom>
        <a:solidFill>
          <a:srgbClr val="0071C5"/>
        </a:solidFill>
        <a:ln w="25400" cap="flat" cmpd="sng" algn="ctr">
          <a:solidFill>
            <a:srgbClr val="0071C5">
              <a:shade val="50000"/>
            </a:srgbClr>
          </a:solidFill>
          <a:prstDash val="solid"/>
        </a:ln>
        <a:effectLst/>
      </dgm:spPr>
      <dgm:t>
        <a:bodyPr/>
        <a:lstStyle/>
        <a:p>
          <a:r>
            <a:rPr lang="en-US" dirty="0" smtClean="0">
              <a:solidFill>
                <a:sysClr val="window" lastClr="FFFFFF"/>
              </a:solidFill>
              <a:latin typeface="Intel Clear"/>
              <a:ea typeface="+mn-ea"/>
              <a:cs typeface="+mn-cs"/>
            </a:rPr>
            <a:t>Stage 3: Analyze and Tune</a:t>
          </a:r>
          <a:endParaRPr lang="en-US" dirty="0">
            <a:solidFill>
              <a:sysClr val="window" lastClr="FFFFFF"/>
            </a:solidFill>
            <a:latin typeface="Intel Clear"/>
            <a:ea typeface="+mn-ea"/>
            <a:cs typeface="+mn-cs"/>
          </a:endParaRPr>
        </a:p>
      </dgm:t>
    </dgm:pt>
    <dgm:pt modelId="{F2466AC1-719E-43C0-B241-A59D85B049A0}" type="parTrans" cxnId="{E9292AAA-C765-47E9-AE32-212A26F48A46}">
      <dgm:prSet/>
      <dgm:spPr/>
      <dgm:t>
        <a:bodyPr/>
        <a:lstStyle/>
        <a:p>
          <a:endParaRPr lang="en-US"/>
        </a:p>
      </dgm:t>
    </dgm:pt>
    <dgm:pt modelId="{7D9F81E7-0594-4F38-91CA-52209C8661EA}" type="sibTrans" cxnId="{E9292AAA-C765-47E9-AE32-212A26F48A46}">
      <dgm:prSet/>
      <dgm:spPr>
        <a:xfrm>
          <a:off x="5516325" y="1813932"/>
          <a:ext cx="376749" cy="376749"/>
        </a:xfrm>
        <a:prstGeom prst="downArrow">
          <a:avLst>
            <a:gd name="adj1" fmla="val 55000"/>
            <a:gd name="adj2" fmla="val 45000"/>
          </a:avLst>
        </a:prstGeom>
        <a:solidFill>
          <a:srgbClr val="0071C5">
            <a:alpha val="90000"/>
            <a:tint val="40000"/>
            <a:hueOff val="0"/>
            <a:satOff val="0"/>
            <a:lumOff val="0"/>
            <a:alphaOff val="0"/>
          </a:srgbClr>
        </a:solidFill>
        <a:ln w="25400" cap="flat" cmpd="sng" algn="ctr">
          <a:solidFill>
            <a:srgbClr val="0071C5">
              <a:alpha val="90000"/>
              <a:tint val="4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Intel Clear"/>
            <a:ea typeface="+mn-ea"/>
            <a:cs typeface="+mn-cs"/>
          </a:endParaRPr>
        </a:p>
      </dgm:t>
    </dgm:pt>
    <dgm:pt modelId="{EF0E27CE-E007-41AF-81A8-93CF8D585A36}">
      <dgm:prSet/>
      <dgm:spPr>
        <a:xfrm>
          <a:off x="1263252" y="2054999"/>
          <a:ext cx="5053012" cy="579615"/>
        </a:xfrm>
        <a:prstGeom prst="roundRect">
          <a:avLst>
            <a:gd name="adj" fmla="val 10000"/>
          </a:avLst>
        </a:prstGeom>
        <a:solidFill>
          <a:srgbClr val="0071C5">
            <a:lumMod val="20000"/>
            <a:lumOff val="8000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Intel Clear"/>
              <a:ea typeface="+mn-ea"/>
              <a:cs typeface="+mn-cs"/>
            </a:rPr>
            <a:t>Stage 4: Check Correctness</a:t>
          </a:r>
          <a:endParaRPr lang="en-US" dirty="0">
            <a:solidFill>
              <a:sysClr val="window" lastClr="FFFFFF"/>
            </a:solidFill>
            <a:latin typeface="Intel Clear"/>
            <a:ea typeface="+mn-ea"/>
            <a:cs typeface="+mn-cs"/>
          </a:endParaRPr>
        </a:p>
      </dgm:t>
    </dgm:pt>
    <dgm:pt modelId="{1424A305-F1CA-4066-8D32-88BA36FCEBE2}" type="parTrans" cxnId="{23FB446D-2655-4DCD-A74A-5D723AC339DC}">
      <dgm:prSet/>
      <dgm:spPr/>
      <dgm:t>
        <a:bodyPr/>
        <a:lstStyle/>
        <a:p>
          <a:endParaRPr lang="en-US"/>
        </a:p>
      </dgm:t>
    </dgm:pt>
    <dgm:pt modelId="{D26CE20C-08CC-479E-84E7-5F16E17D6418}" type="sibTrans" cxnId="{23FB446D-2655-4DCD-A74A-5D723AC339DC}">
      <dgm:prSet/>
      <dgm:spPr/>
      <dgm:t>
        <a:bodyPr/>
        <a:lstStyle/>
        <a:p>
          <a:endParaRPr lang="en-US"/>
        </a:p>
      </dgm:t>
    </dgm:pt>
    <dgm:pt modelId="{3B4B12B7-541B-4758-BDEC-483C0F62C51D}" type="pres">
      <dgm:prSet presAssocID="{C9144F6B-DDD3-4378-BDBF-66D0EBC80008}" presName="outerComposite" presStyleCnt="0">
        <dgm:presLayoutVars>
          <dgm:chMax val="5"/>
          <dgm:dir/>
          <dgm:resizeHandles val="exact"/>
        </dgm:presLayoutVars>
      </dgm:prSet>
      <dgm:spPr/>
      <dgm:t>
        <a:bodyPr/>
        <a:lstStyle/>
        <a:p>
          <a:endParaRPr lang="en-US"/>
        </a:p>
      </dgm:t>
    </dgm:pt>
    <dgm:pt modelId="{903B6D4A-7E09-4D8D-B49C-31431C307524}" type="pres">
      <dgm:prSet presAssocID="{C9144F6B-DDD3-4378-BDBF-66D0EBC80008}" presName="dummyMaxCanvas" presStyleCnt="0">
        <dgm:presLayoutVars/>
      </dgm:prSet>
      <dgm:spPr/>
    </dgm:pt>
    <dgm:pt modelId="{D0A5045D-863E-4EA1-97AD-36781941C7B2}" type="pres">
      <dgm:prSet presAssocID="{C9144F6B-DDD3-4378-BDBF-66D0EBC80008}" presName="FourNodes_1" presStyleLbl="node1" presStyleIdx="0" presStyleCnt="4">
        <dgm:presLayoutVars>
          <dgm:bulletEnabled val="1"/>
        </dgm:presLayoutVars>
      </dgm:prSet>
      <dgm:spPr/>
      <dgm:t>
        <a:bodyPr/>
        <a:lstStyle/>
        <a:p>
          <a:endParaRPr lang="en-US"/>
        </a:p>
      </dgm:t>
    </dgm:pt>
    <dgm:pt modelId="{85F841B7-8D56-4902-8515-F0871C5BC2DA}" type="pres">
      <dgm:prSet presAssocID="{C9144F6B-DDD3-4378-BDBF-66D0EBC80008}" presName="FourNodes_2" presStyleLbl="node1" presStyleIdx="1" presStyleCnt="4">
        <dgm:presLayoutVars>
          <dgm:bulletEnabled val="1"/>
        </dgm:presLayoutVars>
      </dgm:prSet>
      <dgm:spPr/>
      <dgm:t>
        <a:bodyPr/>
        <a:lstStyle/>
        <a:p>
          <a:endParaRPr lang="en-US"/>
        </a:p>
      </dgm:t>
    </dgm:pt>
    <dgm:pt modelId="{997FF4BD-3165-4642-BD5E-9550F587AF19}" type="pres">
      <dgm:prSet presAssocID="{C9144F6B-DDD3-4378-BDBF-66D0EBC80008}" presName="FourNodes_3" presStyleLbl="node1" presStyleIdx="2" presStyleCnt="4">
        <dgm:presLayoutVars>
          <dgm:bulletEnabled val="1"/>
        </dgm:presLayoutVars>
      </dgm:prSet>
      <dgm:spPr/>
      <dgm:t>
        <a:bodyPr/>
        <a:lstStyle/>
        <a:p>
          <a:endParaRPr lang="en-US"/>
        </a:p>
      </dgm:t>
    </dgm:pt>
    <dgm:pt modelId="{BC81AF17-6FAA-4545-8AA3-3FF2D6E13AEF}" type="pres">
      <dgm:prSet presAssocID="{C9144F6B-DDD3-4378-BDBF-66D0EBC80008}" presName="FourNodes_4" presStyleLbl="node1" presStyleIdx="3" presStyleCnt="4">
        <dgm:presLayoutVars>
          <dgm:bulletEnabled val="1"/>
        </dgm:presLayoutVars>
      </dgm:prSet>
      <dgm:spPr/>
      <dgm:t>
        <a:bodyPr/>
        <a:lstStyle/>
        <a:p>
          <a:endParaRPr lang="en-US"/>
        </a:p>
      </dgm:t>
    </dgm:pt>
    <dgm:pt modelId="{3D7F7912-B4FF-4221-A76D-A4D28486C427}" type="pres">
      <dgm:prSet presAssocID="{C9144F6B-DDD3-4378-BDBF-66D0EBC80008}" presName="FourConn_1-2" presStyleLbl="fgAccFollowNode1" presStyleIdx="0" presStyleCnt="3">
        <dgm:presLayoutVars>
          <dgm:bulletEnabled val="1"/>
        </dgm:presLayoutVars>
      </dgm:prSet>
      <dgm:spPr/>
      <dgm:t>
        <a:bodyPr/>
        <a:lstStyle/>
        <a:p>
          <a:endParaRPr lang="en-US"/>
        </a:p>
      </dgm:t>
    </dgm:pt>
    <dgm:pt modelId="{FDC04792-A857-42B0-B7DD-0D90617F531F}" type="pres">
      <dgm:prSet presAssocID="{C9144F6B-DDD3-4378-BDBF-66D0EBC80008}" presName="FourConn_2-3" presStyleLbl="fgAccFollowNode1" presStyleIdx="1" presStyleCnt="3">
        <dgm:presLayoutVars>
          <dgm:bulletEnabled val="1"/>
        </dgm:presLayoutVars>
      </dgm:prSet>
      <dgm:spPr/>
      <dgm:t>
        <a:bodyPr/>
        <a:lstStyle/>
        <a:p>
          <a:endParaRPr lang="en-US"/>
        </a:p>
      </dgm:t>
    </dgm:pt>
    <dgm:pt modelId="{BE9CF28B-EC58-420B-B815-7290A0AA9BBE}" type="pres">
      <dgm:prSet presAssocID="{C9144F6B-DDD3-4378-BDBF-66D0EBC80008}" presName="FourConn_3-4" presStyleLbl="fgAccFollowNode1" presStyleIdx="2" presStyleCnt="3">
        <dgm:presLayoutVars>
          <dgm:bulletEnabled val="1"/>
        </dgm:presLayoutVars>
      </dgm:prSet>
      <dgm:spPr/>
      <dgm:t>
        <a:bodyPr/>
        <a:lstStyle/>
        <a:p>
          <a:endParaRPr lang="en-US"/>
        </a:p>
      </dgm:t>
    </dgm:pt>
    <dgm:pt modelId="{7940208E-F967-4A82-A4BB-90ABE9673500}" type="pres">
      <dgm:prSet presAssocID="{C9144F6B-DDD3-4378-BDBF-66D0EBC80008}" presName="FourNodes_1_text" presStyleLbl="node1" presStyleIdx="3" presStyleCnt="4">
        <dgm:presLayoutVars>
          <dgm:bulletEnabled val="1"/>
        </dgm:presLayoutVars>
      </dgm:prSet>
      <dgm:spPr/>
      <dgm:t>
        <a:bodyPr/>
        <a:lstStyle/>
        <a:p>
          <a:endParaRPr lang="en-US"/>
        </a:p>
      </dgm:t>
    </dgm:pt>
    <dgm:pt modelId="{B40C7F4E-4375-401A-83C0-EA2E9FEC48AF}" type="pres">
      <dgm:prSet presAssocID="{C9144F6B-DDD3-4378-BDBF-66D0EBC80008}" presName="FourNodes_2_text" presStyleLbl="node1" presStyleIdx="3" presStyleCnt="4">
        <dgm:presLayoutVars>
          <dgm:bulletEnabled val="1"/>
        </dgm:presLayoutVars>
      </dgm:prSet>
      <dgm:spPr/>
      <dgm:t>
        <a:bodyPr/>
        <a:lstStyle/>
        <a:p>
          <a:endParaRPr lang="en-US"/>
        </a:p>
      </dgm:t>
    </dgm:pt>
    <dgm:pt modelId="{2E16CA9C-93C9-4942-947D-3F556594D315}" type="pres">
      <dgm:prSet presAssocID="{C9144F6B-DDD3-4378-BDBF-66D0EBC80008}" presName="FourNodes_3_text" presStyleLbl="node1" presStyleIdx="3" presStyleCnt="4">
        <dgm:presLayoutVars>
          <dgm:bulletEnabled val="1"/>
        </dgm:presLayoutVars>
      </dgm:prSet>
      <dgm:spPr/>
      <dgm:t>
        <a:bodyPr/>
        <a:lstStyle/>
        <a:p>
          <a:endParaRPr lang="en-US"/>
        </a:p>
      </dgm:t>
    </dgm:pt>
    <dgm:pt modelId="{304D9274-018C-4004-8F4B-7C3060D8FFDF}" type="pres">
      <dgm:prSet presAssocID="{C9144F6B-DDD3-4378-BDBF-66D0EBC80008}" presName="FourNodes_4_text" presStyleLbl="node1" presStyleIdx="3" presStyleCnt="4">
        <dgm:presLayoutVars>
          <dgm:bulletEnabled val="1"/>
        </dgm:presLayoutVars>
      </dgm:prSet>
      <dgm:spPr/>
      <dgm:t>
        <a:bodyPr/>
        <a:lstStyle/>
        <a:p>
          <a:endParaRPr lang="en-US"/>
        </a:p>
      </dgm:t>
    </dgm:pt>
  </dgm:ptLst>
  <dgm:cxnLst>
    <dgm:cxn modelId="{9D8BA01F-70C9-46E5-96D4-DB4DB43CCF8A}" type="presOf" srcId="{DF43C09F-B28F-470A-912E-F1191F86EC64}" destId="{2E16CA9C-93C9-4942-947D-3F556594D315}" srcOrd="1" destOrd="0" presId="urn:microsoft.com/office/officeart/2005/8/layout/vProcess5"/>
    <dgm:cxn modelId="{341B7DD8-4045-4712-A997-19F6CA83D58E}" type="presOf" srcId="{7C99815D-9E26-4AA5-BC31-D996688DEFED}" destId="{FDC04792-A857-42B0-B7DD-0D90617F531F}" srcOrd="0" destOrd="0" presId="urn:microsoft.com/office/officeart/2005/8/layout/vProcess5"/>
    <dgm:cxn modelId="{91A05967-6178-4C02-8484-600E95B15931}" type="presOf" srcId="{EDDE5BDD-47A2-49CE-969C-D3EE478342A6}" destId="{85F841B7-8D56-4902-8515-F0871C5BC2DA}" srcOrd="0" destOrd="0" presId="urn:microsoft.com/office/officeart/2005/8/layout/vProcess5"/>
    <dgm:cxn modelId="{05CF5070-C3B4-40AC-9623-C1057FB4B407}" type="presOf" srcId="{CD8B3B10-DCB5-448F-AD09-222E3E759D4C}" destId="{7940208E-F967-4A82-A4BB-90ABE9673500}" srcOrd="1" destOrd="0" presId="urn:microsoft.com/office/officeart/2005/8/layout/vProcess5"/>
    <dgm:cxn modelId="{23FB446D-2655-4DCD-A74A-5D723AC339DC}" srcId="{C9144F6B-DDD3-4378-BDBF-66D0EBC80008}" destId="{EF0E27CE-E007-41AF-81A8-93CF8D585A36}" srcOrd="3" destOrd="0" parTransId="{1424A305-F1CA-4066-8D32-88BA36FCEBE2}" sibTransId="{D26CE20C-08CC-479E-84E7-5F16E17D6418}"/>
    <dgm:cxn modelId="{F9159B51-0995-4F5E-8D84-0C02A7496C69}" srcId="{C9144F6B-DDD3-4378-BDBF-66D0EBC80008}" destId="{EDDE5BDD-47A2-49CE-969C-D3EE478342A6}" srcOrd="1" destOrd="0" parTransId="{F3EBAA47-0DDC-4506-B2A6-481B88F02BF5}" sibTransId="{7C99815D-9E26-4AA5-BC31-D996688DEFED}"/>
    <dgm:cxn modelId="{C34D2430-125D-4606-97E5-F356D5E6E304}" type="presOf" srcId="{C9144F6B-DDD3-4378-BDBF-66D0EBC80008}" destId="{3B4B12B7-541B-4758-BDEC-483C0F62C51D}" srcOrd="0" destOrd="0" presId="urn:microsoft.com/office/officeart/2005/8/layout/vProcess5"/>
    <dgm:cxn modelId="{91F4243C-3CE8-4A94-B0FF-4DC5C687FF98}" type="presOf" srcId="{7D9F81E7-0594-4F38-91CA-52209C8661EA}" destId="{BE9CF28B-EC58-420B-B815-7290A0AA9BBE}" srcOrd="0" destOrd="0" presId="urn:microsoft.com/office/officeart/2005/8/layout/vProcess5"/>
    <dgm:cxn modelId="{E9292AAA-C765-47E9-AE32-212A26F48A46}" srcId="{C9144F6B-DDD3-4378-BDBF-66D0EBC80008}" destId="{DF43C09F-B28F-470A-912E-F1191F86EC64}" srcOrd="2" destOrd="0" parTransId="{F2466AC1-719E-43C0-B241-A59D85B049A0}" sibTransId="{7D9F81E7-0594-4F38-91CA-52209C8661EA}"/>
    <dgm:cxn modelId="{B43F2D0C-3F2C-4FD4-81ED-A3A485FC603C}" type="presOf" srcId="{C10A9735-2F04-4EE9-8227-9E1A95C5F110}" destId="{3D7F7912-B4FF-4221-A76D-A4D28486C427}" srcOrd="0" destOrd="0" presId="urn:microsoft.com/office/officeart/2005/8/layout/vProcess5"/>
    <dgm:cxn modelId="{6C940E44-BA81-4635-BDE2-DD2C36466D40}" type="presOf" srcId="{CD8B3B10-DCB5-448F-AD09-222E3E759D4C}" destId="{D0A5045D-863E-4EA1-97AD-36781941C7B2}" srcOrd="0" destOrd="0" presId="urn:microsoft.com/office/officeart/2005/8/layout/vProcess5"/>
    <dgm:cxn modelId="{71EEB14C-0316-4BC9-87D8-EEAF9424BF62}" type="presOf" srcId="{EF0E27CE-E007-41AF-81A8-93CF8D585A36}" destId="{BC81AF17-6FAA-4545-8AA3-3FF2D6E13AEF}" srcOrd="0" destOrd="0" presId="urn:microsoft.com/office/officeart/2005/8/layout/vProcess5"/>
    <dgm:cxn modelId="{99D57AAD-A47B-4CCE-99B3-610CA5F53F63}" type="presOf" srcId="{EDDE5BDD-47A2-49CE-969C-D3EE478342A6}" destId="{B40C7F4E-4375-401A-83C0-EA2E9FEC48AF}" srcOrd="1" destOrd="0" presId="urn:microsoft.com/office/officeart/2005/8/layout/vProcess5"/>
    <dgm:cxn modelId="{51313D83-6BA2-470A-8772-787EA41E3243}" type="presOf" srcId="{EF0E27CE-E007-41AF-81A8-93CF8D585A36}" destId="{304D9274-018C-4004-8F4B-7C3060D8FFDF}" srcOrd="1" destOrd="0" presId="urn:microsoft.com/office/officeart/2005/8/layout/vProcess5"/>
    <dgm:cxn modelId="{F8B45ABA-1889-4012-990B-01BFA2835E28}" type="presOf" srcId="{DF43C09F-B28F-470A-912E-F1191F86EC64}" destId="{997FF4BD-3165-4642-BD5E-9550F587AF19}" srcOrd="0" destOrd="0" presId="urn:microsoft.com/office/officeart/2005/8/layout/vProcess5"/>
    <dgm:cxn modelId="{E4B1CE63-4383-43F6-94DF-859FC4F42D3E}" srcId="{C9144F6B-DDD3-4378-BDBF-66D0EBC80008}" destId="{CD8B3B10-DCB5-448F-AD09-222E3E759D4C}" srcOrd="0" destOrd="0" parTransId="{A1715DA2-CE7A-4B8F-B16D-D42E4926E64A}" sibTransId="{C10A9735-2F04-4EE9-8227-9E1A95C5F110}"/>
    <dgm:cxn modelId="{20BA8D93-CC7A-432F-8DE9-A5CE90AE1A77}" type="presParOf" srcId="{3B4B12B7-541B-4758-BDEC-483C0F62C51D}" destId="{903B6D4A-7E09-4D8D-B49C-31431C307524}" srcOrd="0" destOrd="0" presId="urn:microsoft.com/office/officeart/2005/8/layout/vProcess5"/>
    <dgm:cxn modelId="{ED4EC52D-B4C2-48FF-8189-EEB8A1E87CA8}" type="presParOf" srcId="{3B4B12B7-541B-4758-BDEC-483C0F62C51D}" destId="{D0A5045D-863E-4EA1-97AD-36781941C7B2}" srcOrd="1" destOrd="0" presId="urn:microsoft.com/office/officeart/2005/8/layout/vProcess5"/>
    <dgm:cxn modelId="{01FE07D4-A689-46B9-A85B-44EE5C472B54}" type="presParOf" srcId="{3B4B12B7-541B-4758-BDEC-483C0F62C51D}" destId="{85F841B7-8D56-4902-8515-F0871C5BC2DA}" srcOrd="2" destOrd="0" presId="urn:microsoft.com/office/officeart/2005/8/layout/vProcess5"/>
    <dgm:cxn modelId="{4F889B75-6F31-40EC-B01C-A64CCAC0A8C0}" type="presParOf" srcId="{3B4B12B7-541B-4758-BDEC-483C0F62C51D}" destId="{997FF4BD-3165-4642-BD5E-9550F587AF19}" srcOrd="3" destOrd="0" presId="urn:microsoft.com/office/officeart/2005/8/layout/vProcess5"/>
    <dgm:cxn modelId="{B61E877B-2F7F-48C4-B298-6C13E997C1AF}" type="presParOf" srcId="{3B4B12B7-541B-4758-BDEC-483C0F62C51D}" destId="{BC81AF17-6FAA-4545-8AA3-3FF2D6E13AEF}" srcOrd="4" destOrd="0" presId="urn:microsoft.com/office/officeart/2005/8/layout/vProcess5"/>
    <dgm:cxn modelId="{09F5E6B5-C95F-4D1B-B351-3C52E92BF739}" type="presParOf" srcId="{3B4B12B7-541B-4758-BDEC-483C0F62C51D}" destId="{3D7F7912-B4FF-4221-A76D-A4D28486C427}" srcOrd="5" destOrd="0" presId="urn:microsoft.com/office/officeart/2005/8/layout/vProcess5"/>
    <dgm:cxn modelId="{D1C6A715-2166-4A8F-B47A-6966C5E51137}" type="presParOf" srcId="{3B4B12B7-541B-4758-BDEC-483C0F62C51D}" destId="{FDC04792-A857-42B0-B7DD-0D90617F531F}" srcOrd="6" destOrd="0" presId="urn:microsoft.com/office/officeart/2005/8/layout/vProcess5"/>
    <dgm:cxn modelId="{D14F2439-BB65-45C1-BB29-88D211900925}" type="presParOf" srcId="{3B4B12B7-541B-4758-BDEC-483C0F62C51D}" destId="{BE9CF28B-EC58-420B-B815-7290A0AA9BBE}" srcOrd="7" destOrd="0" presId="urn:microsoft.com/office/officeart/2005/8/layout/vProcess5"/>
    <dgm:cxn modelId="{ECBBD997-1CA9-415C-BC56-ECE9F6B13C82}" type="presParOf" srcId="{3B4B12B7-541B-4758-BDEC-483C0F62C51D}" destId="{7940208E-F967-4A82-A4BB-90ABE9673500}" srcOrd="8" destOrd="0" presId="urn:microsoft.com/office/officeart/2005/8/layout/vProcess5"/>
    <dgm:cxn modelId="{62E6AA13-C531-4ECF-82D3-059748989A1E}" type="presParOf" srcId="{3B4B12B7-541B-4758-BDEC-483C0F62C51D}" destId="{B40C7F4E-4375-401A-83C0-EA2E9FEC48AF}" srcOrd="9" destOrd="0" presId="urn:microsoft.com/office/officeart/2005/8/layout/vProcess5"/>
    <dgm:cxn modelId="{6C355469-22FC-4283-987A-330054267894}" type="presParOf" srcId="{3B4B12B7-541B-4758-BDEC-483C0F62C51D}" destId="{2E16CA9C-93C9-4942-947D-3F556594D315}" srcOrd="10" destOrd="0" presId="urn:microsoft.com/office/officeart/2005/8/layout/vProcess5"/>
    <dgm:cxn modelId="{23927BBC-DD0E-4840-9EE3-72D7758B8811}" type="presParOf" srcId="{3B4B12B7-541B-4758-BDEC-483C0F62C51D}" destId="{304D9274-018C-4004-8F4B-7C3060D8FFD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3/12/2019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3/12/2019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293796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a:t>
            </a:r>
            <a:r>
              <a:rPr lang="en-US" baseline="0" dirty="0" smtClean="0"/>
              <a:t> customers can optimize their code for Skylake in four steps: </a:t>
            </a:r>
            <a:endParaRPr lang="en-US" dirty="0" smtClean="0"/>
          </a:p>
          <a:p>
            <a:endParaRPr lang="en-US" dirty="0" smtClean="0"/>
          </a:p>
          <a:p>
            <a:r>
              <a:rPr lang="en-US" dirty="0" smtClean="0"/>
              <a:t>Stage 1: Use optimized</a:t>
            </a:r>
            <a:r>
              <a:rPr lang="en-US" baseline="0" dirty="0" smtClean="0"/>
              <a:t> libraries (MKL, Python)</a:t>
            </a:r>
            <a:endParaRPr lang="en-US" dirty="0" smtClean="0"/>
          </a:p>
          <a:p>
            <a:r>
              <a:rPr lang="en-US" dirty="0" smtClean="0"/>
              <a:t>Stage 2: use Intel</a:t>
            </a:r>
            <a:r>
              <a:rPr lang="en-US" baseline="0" dirty="0" smtClean="0"/>
              <a:t> compiler with architecture-specific optimizations (AVX-512)</a:t>
            </a:r>
          </a:p>
          <a:p>
            <a:r>
              <a:rPr lang="en-US" baseline="0" dirty="0" smtClean="0"/>
              <a:t>Stage 3: Analysis and Tuning w/ VTune/Advisor/ITAC</a:t>
            </a:r>
          </a:p>
          <a:p>
            <a:r>
              <a:rPr lang="en-US" baseline="0" dirty="0" smtClean="0"/>
              <a:t>Stage 4: Check correctness (Inspector, cluster checker)</a:t>
            </a:r>
          </a:p>
          <a:p>
            <a:endParaRPr lang="en-US" baseline="0" dirty="0" smtClean="0"/>
          </a:p>
          <a:p>
            <a:r>
              <a:rPr lang="en-US" baseline="0" dirty="0" smtClean="0"/>
              <a:t>In the next part of the presentation, we will get into the details of how Intel® Parallel Studio XE tool suite can help you go through those steps. </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421587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12</a:t>
            </a:fld>
            <a:endParaRPr lang="en-US" altLang="en-US" dirty="0">
              <a:latin typeface="Intel Clear" pitchFamily="34" charset="0"/>
            </a:endParaRPr>
          </a:p>
        </p:txBody>
      </p:sp>
    </p:spTree>
    <p:extLst>
      <p:ext uri="{BB962C8B-B14F-4D97-AF65-F5344CB8AC3E}">
        <p14:creationId xmlns:p14="http://schemas.microsoft.com/office/powerpoint/2010/main" val="1907242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StackedISWhite.png"/>
          <p:cNvPicPr>
            <a:picLocks noChangeAspect="1"/>
          </p:cNvPicPr>
          <p:nvPr userDrawn="1"/>
        </p:nvPicPr>
        <p:blipFill>
          <a:blip r:embed="rId3"/>
          <a:stretch>
            <a:fillRect/>
          </a:stretch>
        </p:blipFill>
        <p:spPr>
          <a:xfrm>
            <a:off x="462619" y="399798"/>
            <a:ext cx="1230751" cy="1157248"/>
          </a:xfrm>
          <a:prstGeom prst="rect">
            <a:avLst/>
          </a:prstGeom>
        </p:spPr>
      </p:pic>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Tree>
    <p:extLst>
      <p:ext uri="{BB962C8B-B14F-4D97-AF65-F5344CB8AC3E}">
        <p14:creationId xmlns:p14="http://schemas.microsoft.com/office/powerpoint/2010/main" val="18083241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14" name="Footer Placeholder 2"/>
          <p:cNvSpPr>
            <a:spLocks noGrp="1"/>
          </p:cNvSpPr>
          <p:nvPr>
            <p:ph type="ftr" sz="quarter" idx="11"/>
          </p:nvPr>
        </p:nvSpPr>
        <p:spPr>
          <a:xfrm>
            <a:off x="3124200" y="4824387"/>
            <a:ext cx="2895600" cy="273844"/>
          </a:xfrm>
        </p:spPr>
        <p:txBody>
          <a:bodyPr/>
          <a:lstStyle/>
          <a:p>
            <a:endParaRPr lang="en-US" dirty="0"/>
          </a:p>
        </p:txBody>
      </p:sp>
      <p:sp>
        <p:nvSpPr>
          <p:cNvPr id="6" name="Slide Number Placeholder 5"/>
          <p:cNvSpPr>
            <a:spLocks noGrp="1"/>
          </p:cNvSpPr>
          <p:nvPr>
            <p:ph type="sldNum" sz="quarter" idx="12"/>
          </p:nvPr>
        </p:nvSpPr>
        <p:spPr>
          <a:xfrm>
            <a:off x="8725556" y="4824387"/>
            <a:ext cx="280395"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9004219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TextBox 4"/>
          <p:cNvSpPr txBox="1"/>
          <p:nvPr userDrawn="1"/>
        </p:nvSpPr>
        <p:spPr>
          <a:xfrm>
            <a:off x="1105394" y="4938701"/>
            <a:ext cx="914400" cy="914400"/>
          </a:xfrm>
          <a:prstGeom prst="rect">
            <a:avLst/>
          </a:prstGeom>
          <a:solidFill>
            <a:schemeClr val="bg2">
              <a:lumMod val="20000"/>
              <a:lumOff val="80000"/>
            </a:schemeClr>
          </a:solidFill>
        </p:spPr>
        <p:txBody>
          <a:bodyPr vert="horz" wrap="none" lIns="0" tIns="0" rIns="0" bIns="0" rtlCol="0">
            <a:noAutofit/>
          </a:bodyPr>
          <a:lstStyle/>
          <a:p>
            <a:endParaRPr lang="en-US" sz="1100" dirty="0" smtClean="0">
              <a:solidFill>
                <a:srgbClr val="003C71"/>
              </a:solidFill>
            </a:endParaRPr>
          </a:p>
        </p:txBody>
      </p:sp>
    </p:spTree>
    <p:extLst>
      <p:ext uri="{BB962C8B-B14F-4D97-AF65-F5344CB8AC3E}">
        <p14:creationId xmlns:p14="http://schemas.microsoft.com/office/powerpoint/2010/main" val="40012562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
        <p:nvSpPr>
          <p:cNvPr id="7" name="Rectangle 6"/>
          <p:cNvSpPr/>
          <p:nvPr userDrawn="1"/>
        </p:nvSpPr>
        <p:spPr>
          <a:xfrm>
            <a:off x="469706" y="4873876"/>
            <a:ext cx="1964298"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Neo Sans Intel"/>
              </a:rPr>
              <a:t>Intel® Confidential — INTERNAL USE ONLY</a:t>
            </a:r>
          </a:p>
        </p:txBody>
      </p:sp>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824387"/>
            <a:ext cx="2895600" cy="273844"/>
          </a:xfrm>
        </p:spPr>
        <p:txBody>
          <a:bodyPr/>
          <a:lstStyle/>
          <a:p>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userDrawn="1"/>
        </p:nvPicPr>
        <p:blipFill>
          <a:blip r:embed="rId3"/>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55700967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5" name="Picture 4" descr="StackedISWhite.png"/>
          <p:cNvPicPr>
            <a:picLocks noChangeAspect="1"/>
          </p:cNvPicPr>
          <p:nvPr userDrawn="1"/>
        </p:nvPicPr>
        <p:blipFill>
          <a:blip r:embed="rId2"/>
          <a:stretch>
            <a:fillRect/>
          </a:stretch>
        </p:blipFill>
        <p:spPr>
          <a:xfrm>
            <a:off x="3488733" y="1881408"/>
            <a:ext cx="2085275" cy="1960738"/>
          </a:xfrm>
          <a:prstGeom prst="rect">
            <a:avLst/>
          </a:prstGeom>
        </p:spPr>
      </p:pic>
      <p:sp>
        <p:nvSpPr>
          <p:cNvPr id="6" name="Rectangle 5"/>
          <p:cNvSpPr/>
          <p:nvPr userDrawn="1"/>
        </p:nvSpPr>
        <p:spPr>
          <a:xfrm>
            <a:off x="469706" y="4873876"/>
            <a:ext cx="1964298"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Neo Sans Intel"/>
              </a:rPr>
              <a:t>Intel® Confidential — INTERNAL USE ONLY</a:t>
            </a:r>
          </a:p>
        </p:txBody>
      </p:sp>
    </p:spTree>
    <p:extLst>
      <p:ext uri="{BB962C8B-B14F-4D97-AF65-F5344CB8AC3E}">
        <p14:creationId xmlns:p14="http://schemas.microsoft.com/office/powerpoint/2010/main" val="36085413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0">
              <a:schemeClr val="tx2"/>
            </a:gs>
            <a:gs pos="100000">
              <a:schemeClr val="accent3"/>
            </a:gs>
            <a:gs pos="75000">
              <a:schemeClr val="accent2"/>
            </a:gs>
          </a:gsLst>
          <a:lin ang="18900000" scaled="0"/>
          <a:tileRect/>
        </a:gradFill>
        <a:effectLst/>
      </p:bgPr>
    </p:bg>
    <p:spTree>
      <p:nvGrpSpPr>
        <p:cNvPr id="1" name=""/>
        <p:cNvGrpSpPr/>
        <p:nvPr/>
      </p:nvGrpSpPr>
      <p:grpSpPr>
        <a:xfrm>
          <a:off x="0" y="0"/>
          <a:ext cx="0" cy="0"/>
          <a:chOff x="0" y="0"/>
          <a:chExt cx="0" cy="0"/>
        </a:xfrm>
      </p:grpSpPr>
      <p:pic>
        <p:nvPicPr>
          <p:cNvPr id="8" name="Picture 7" descr="TD_EndSlug_Graphic.png"/>
          <p:cNvPicPr>
            <a:picLocks noChangeAspect="1"/>
          </p:cNvPicPr>
          <p:nvPr userDrawn="1"/>
        </p:nvPicPr>
        <p:blipFill>
          <a:blip r:embed="rId2"/>
          <a:stretch>
            <a:fillRect/>
          </a:stretch>
        </p:blipFill>
        <p:spPr>
          <a:xfrm>
            <a:off x="3698135" y="1682360"/>
            <a:ext cx="1747730" cy="1778780"/>
          </a:xfrm>
          <a:prstGeom prst="rect">
            <a:avLst/>
          </a:prstGeom>
        </p:spPr>
      </p:pic>
      <p:pic>
        <p:nvPicPr>
          <p:cNvPr id="9" name="Picture 8" descr="TD_EndSlug_DF.png"/>
          <p:cNvPicPr>
            <a:picLocks noChangeAspect="1"/>
          </p:cNvPicPr>
          <p:nvPr userDrawn="1"/>
        </p:nvPicPr>
        <p:blipFill>
          <a:blip r:embed="rId3"/>
          <a:stretch>
            <a:fillRect/>
          </a:stretch>
        </p:blipFill>
        <p:spPr>
          <a:xfrm>
            <a:off x="3771630" y="163604"/>
            <a:ext cx="1813508" cy="1518074"/>
          </a:xfrm>
          <a:prstGeom prst="rect">
            <a:avLst/>
          </a:prstGeom>
        </p:spPr>
      </p:pic>
      <p:pic>
        <p:nvPicPr>
          <p:cNvPr id="10" name="Picture 9" descr="StackedISWhite.png"/>
          <p:cNvPicPr>
            <a:picLocks noChangeAspect="1"/>
          </p:cNvPicPr>
          <p:nvPr userDrawn="1"/>
        </p:nvPicPr>
        <p:blipFill>
          <a:blip r:embed="rId4"/>
          <a:stretch>
            <a:fillRect/>
          </a:stretch>
        </p:blipFill>
        <p:spPr>
          <a:xfrm>
            <a:off x="8108765" y="4169327"/>
            <a:ext cx="701189" cy="659312"/>
          </a:xfrm>
          <a:prstGeom prst="rect">
            <a:avLst/>
          </a:prstGeom>
        </p:spPr>
      </p:pic>
    </p:spTree>
    <p:extLst>
      <p:ext uri="{BB962C8B-B14F-4D97-AF65-F5344CB8AC3E}">
        <p14:creationId xmlns:p14="http://schemas.microsoft.com/office/powerpoint/2010/main" val="1474831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gradFill flip="none" rotWithShape="1">
          <a:gsLst>
            <a:gs pos="0">
              <a:schemeClr val="tx2"/>
            </a:gs>
            <a:gs pos="100000">
              <a:schemeClr val="accent3"/>
            </a:gs>
            <a:gs pos="71000">
              <a:schemeClr val="accent2"/>
            </a:gs>
          </a:gsLst>
          <a:lin ang="19080000" scaled="0"/>
          <a:tileRect/>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userDrawn="1"/>
        </p:nvPicPr>
        <p:blipFill>
          <a:blip r:embed="rId2"/>
          <a:stretch>
            <a:fillRect/>
          </a:stretch>
        </p:blipFill>
        <p:spPr>
          <a:xfrm>
            <a:off x="7717632" y="399798"/>
            <a:ext cx="965993" cy="908302"/>
          </a:xfrm>
          <a:prstGeom prst="rect">
            <a:avLst/>
          </a:prstGeom>
        </p:spPr>
      </p:pic>
      <p:pic>
        <p:nvPicPr>
          <p:cNvPr id="7" name="Picture 6" descr="DigitalFizzCornerFitting.png"/>
          <p:cNvPicPr>
            <a:picLocks noChangeAspect="1"/>
          </p:cNvPicPr>
          <p:nvPr userDrawn="1"/>
        </p:nvPicPr>
        <p:blipFill>
          <a:blip r:embed="rId3"/>
          <a:stretch>
            <a:fillRect/>
          </a:stretch>
        </p:blipFill>
        <p:spPr>
          <a:xfrm>
            <a:off x="5738063" y="3246558"/>
            <a:ext cx="3390773" cy="1931392"/>
          </a:xfrm>
          <a:prstGeom prst="rect">
            <a:avLst/>
          </a:prstGeom>
        </p:spPr>
      </p:pic>
    </p:spTree>
    <p:extLst>
      <p:ext uri="{BB962C8B-B14F-4D97-AF65-F5344CB8AC3E}">
        <p14:creationId xmlns:p14="http://schemas.microsoft.com/office/powerpoint/2010/main" val="10450681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3241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4" name="TextBox 3"/>
          <p:cNvSpPr txBox="1"/>
          <p:nvPr userDrawn="1"/>
        </p:nvSpPr>
        <p:spPr>
          <a:xfrm>
            <a:off x="455613" y="4822825"/>
            <a:ext cx="3048000" cy="237731"/>
          </a:xfrm>
          <a:prstGeom prst="rect">
            <a:avLst/>
          </a:prstGeom>
          <a:noFill/>
          <a:ln>
            <a:noFill/>
          </a:ln>
        </p:spPr>
        <p:txBody>
          <a:bodyPr vert="horz" wrap="square" lIns="0" tIns="0" rIns="0" bIns="0" rtlCol="0">
            <a:noAutofit/>
          </a:bodyPr>
          <a:lstStyle/>
          <a:p>
            <a:r>
              <a:rPr lang="en-US" sz="700" dirty="0" smtClean="0">
                <a:solidFill>
                  <a:schemeClr val="bg1"/>
                </a:solidFill>
              </a:rPr>
              <a:t>© 2019 Intel Corporation</a:t>
            </a:r>
            <a:br>
              <a:rPr lang="en-US" sz="700" dirty="0" smtClean="0">
                <a:solidFill>
                  <a:schemeClr val="bg1"/>
                </a:solidFill>
              </a:rPr>
            </a:br>
            <a:r>
              <a:rPr lang="en-US" sz="700" dirty="0" smtClean="0">
                <a:solidFill>
                  <a:schemeClr val="bg1"/>
                </a:solidFill>
              </a:rPr>
              <a:t>*Other names and brands may be claimed as the</a:t>
            </a:r>
            <a:r>
              <a:rPr lang="en-US" sz="700" baseline="0" dirty="0" smtClean="0">
                <a:solidFill>
                  <a:schemeClr val="bg1"/>
                </a:solidFill>
              </a:rPr>
              <a:t> property of others.</a:t>
            </a:r>
            <a:endParaRPr lang="en-US" sz="700" dirty="0" smtClean="0">
              <a:solidFill>
                <a:schemeClr val="bg1"/>
              </a:solidFill>
            </a:endParaRPr>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824387"/>
            <a:ext cx="288234" cy="273844"/>
          </a:xfrm>
        </p:spPr>
        <p:txBody>
          <a:bodyPr/>
          <a:lstStyle/>
          <a:p>
            <a:fld id="{EE2556C5-CE8C-6547-B838-EA80C61A4AF7}" type="slidenum">
              <a:rPr lang="en-US" smtClean="0"/>
              <a:pPr/>
              <a:t>‹#›</a:t>
            </a:fld>
            <a:endParaRPr lang="en-US" dirty="0"/>
          </a:p>
        </p:txBody>
      </p:sp>
      <p:sp>
        <p:nvSpPr>
          <p:cNvPr id="14" name="Footer Placeholder 2"/>
          <p:cNvSpPr>
            <a:spLocks noGrp="1"/>
          </p:cNvSpPr>
          <p:nvPr>
            <p:ph type="ftr" sz="quarter" idx="11"/>
          </p:nvPr>
        </p:nvSpPr>
        <p:spPr>
          <a:xfrm>
            <a:off x="3124200" y="4824387"/>
            <a:ext cx="2895600" cy="273844"/>
          </a:xfrm>
        </p:spPr>
        <p:txBody>
          <a:bodyPr/>
          <a:lstStyle/>
          <a:p>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6382072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14" name="Footer Placeholder 2"/>
          <p:cNvSpPr>
            <a:spLocks noGrp="1"/>
          </p:cNvSpPr>
          <p:nvPr>
            <p:ph type="ftr" sz="quarter" idx="11"/>
          </p:nvPr>
        </p:nvSpPr>
        <p:spPr>
          <a:xfrm>
            <a:off x="3124200" y="4824387"/>
            <a:ext cx="2895600" cy="273844"/>
          </a:xfrm>
        </p:spPr>
        <p:txBody>
          <a:bodyPr/>
          <a:lstStyle/>
          <a:p>
            <a:endParaRPr lang="en-US" dirty="0"/>
          </a:p>
        </p:txBody>
      </p:sp>
      <p:sp>
        <p:nvSpPr>
          <p:cNvPr id="6" name="Slide Number Placeholder 5"/>
          <p:cNvSpPr>
            <a:spLocks noGrp="1"/>
          </p:cNvSpPr>
          <p:nvPr>
            <p:ph type="sldNum" sz="quarter" idx="12"/>
          </p:nvPr>
        </p:nvSpPr>
        <p:spPr>
          <a:xfrm>
            <a:off x="8717718" y="4824387"/>
            <a:ext cx="288234"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3926894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rot="5400000">
            <a:off x="8574487" y="4953397"/>
            <a:ext cx="291306" cy="1588"/>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097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16" name="Picture 15" descr="StackedISWhite.png"/>
          <p:cNvPicPr>
            <a:picLocks noChangeAspect="1"/>
          </p:cNvPicPr>
          <p:nvPr userDrawn="1"/>
        </p:nvPicPr>
        <p:blipFill>
          <a:blip r:embed="rId21"/>
          <a:stretch>
            <a:fillRect/>
          </a:stretch>
        </p:blipFill>
        <p:spPr>
          <a:xfrm>
            <a:off x="8294375" y="4805888"/>
            <a:ext cx="314741" cy="295944"/>
          </a:xfrm>
          <a:prstGeom prst="rect">
            <a:avLst/>
          </a:prstGeom>
        </p:spPr>
      </p:pic>
      <p:sp>
        <p:nvSpPr>
          <p:cNvPr id="20" name="Rectangle 19"/>
          <p:cNvSpPr/>
          <p:nvPr userDrawn="1"/>
        </p:nvSpPr>
        <p:spPr>
          <a:xfrm>
            <a:off x="8138305" y="4900120"/>
            <a:ext cx="45719" cy="45719"/>
          </a:xfrm>
          <a:prstGeom prst="rect">
            <a:avLst/>
          </a:prstGeom>
          <a:noFill/>
          <a:ln w="95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userDrawn="1"/>
        </p:nvCxnSpPr>
        <p:spPr>
          <a:xfrm rot="10800000" flipV="1">
            <a:off x="8046230" y="4947744"/>
            <a:ext cx="88900" cy="79376"/>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6" name="Rectangle 25"/>
          <p:cNvSpPr/>
          <p:nvPr userDrawn="1"/>
        </p:nvSpPr>
        <p:spPr>
          <a:xfrm>
            <a:off x="8141480" y="5049345"/>
            <a:ext cx="45719" cy="45719"/>
          </a:xfrm>
          <a:prstGeom prst="rect">
            <a:avLst/>
          </a:prstGeom>
          <a:noFill/>
          <a:ln w="95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a:stCxn id="26" idx="1"/>
          </p:cNvCxnSpPr>
          <p:nvPr userDrawn="1"/>
        </p:nvCxnSpPr>
        <p:spPr>
          <a:xfrm rot="10800000">
            <a:off x="6293630" y="5072205"/>
            <a:ext cx="1847850" cy="1588"/>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rot="10800000">
            <a:off x="6242830" y="5023945"/>
            <a:ext cx="1812926" cy="1588"/>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3" name="Rectangle 32"/>
          <p:cNvSpPr/>
          <p:nvPr userDrawn="1"/>
        </p:nvSpPr>
        <p:spPr>
          <a:xfrm>
            <a:off x="6201555" y="5001720"/>
            <a:ext cx="45719" cy="45719"/>
          </a:xfrm>
          <a:prstGeom prst="rect">
            <a:avLst/>
          </a:prstGeom>
          <a:noFill/>
          <a:ln w="95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userDrawn="1"/>
        </p:nvCxnSpPr>
        <p:spPr>
          <a:xfrm rot="10800000" flipV="1">
            <a:off x="8020051" y="4757243"/>
            <a:ext cx="223033" cy="217982"/>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10800000" flipV="1">
            <a:off x="7823980" y="4973145"/>
            <a:ext cx="200025" cy="254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8" name="Rectangle 37"/>
          <p:cNvSpPr/>
          <p:nvPr userDrawn="1"/>
        </p:nvSpPr>
        <p:spPr>
          <a:xfrm>
            <a:off x="7776355" y="4954095"/>
            <a:ext cx="45719" cy="45719"/>
          </a:xfrm>
          <a:prstGeom prst="rect">
            <a:avLst/>
          </a:prstGeom>
          <a:noFill/>
          <a:ln w="95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userDrawn="1"/>
        </p:nvCxnSpPr>
        <p:spPr>
          <a:xfrm rot="10800000" flipV="1">
            <a:off x="6264276" y="5071570"/>
            <a:ext cx="29357" cy="2748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rot="10800000" flipV="1">
            <a:off x="3021500" y="5100440"/>
            <a:ext cx="3244850" cy="1587"/>
          </a:xfrm>
          <a:prstGeom prst="line">
            <a:avLst/>
          </a:prstGeom>
          <a:ln w="9525" cap="flat" cmpd="sng" algn="ctr">
            <a:gradFill flip="none" rotWithShape="1">
              <a:gsLst>
                <a:gs pos="100000">
                  <a:schemeClr val="accent1"/>
                </a:gs>
                <a:gs pos="0">
                  <a:schemeClr val="bg1"/>
                </a:gs>
                <a:gs pos="50000">
                  <a:schemeClr val="accent4"/>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6" name="Rectangle 45"/>
          <p:cNvSpPr/>
          <p:nvPr userDrawn="1"/>
        </p:nvSpPr>
        <p:spPr>
          <a:xfrm>
            <a:off x="2970700" y="5079803"/>
            <a:ext cx="45719" cy="45719"/>
          </a:xfrm>
          <a:prstGeom prst="rect">
            <a:avLst/>
          </a:prstGeom>
          <a:noFill/>
          <a:ln w="952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userDrawn="1"/>
        </p:nvSpPr>
        <p:spPr>
          <a:xfrm>
            <a:off x="6019800" y="5003800"/>
            <a:ext cx="45719" cy="45719"/>
          </a:xfrm>
          <a:prstGeom prst="rect">
            <a:avLst/>
          </a:prstGeom>
          <a:noFill/>
          <a:ln w="95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userDrawn="1"/>
        </p:nvCxnSpPr>
        <p:spPr>
          <a:xfrm rot="10800000">
            <a:off x="454025" y="5026025"/>
            <a:ext cx="5562600" cy="1588"/>
          </a:xfrm>
          <a:prstGeom prst="line">
            <a:avLst/>
          </a:prstGeom>
          <a:ln w="9525" cap="flat" cmpd="sng" algn="ctr">
            <a:gradFill flip="none" rotWithShape="1">
              <a:gsLst>
                <a:gs pos="100000">
                  <a:schemeClr val="accent1"/>
                </a:gs>
                <a:gs pos="0">
                  <a:schemeClr val="bg1"/>
                </a:gs>
                <a:gs pos="53000">
                  <a:schemeClr val="accent4"/>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2" name="Rectangle 61"/>
          <p:cNvSpPr/>
          <p:nvPr userDrawn="1"/>
        </p:nvSpPr>
        <p:spPr>
          <a:xfrm>
            <a:off x="406400" y="5003800"/>
            <a:ext cx="45719" cy="45719"/>
          </a:xfrm>
          <a:prstGeom prst="rect">
            <a:avLst/>
          </a:prstGeom>
          <a:noFill/>
          <a:ln w="952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3" r:id="rId18"/>
    <p:sldLayoutId id="2147483681" r:id="rId19"/>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software.intel.com/en-us/articles/optimization-notic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www.intel.com/benchmar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44687" y="2029372"/>
            <a:ext cx="8212886" cy="1102519"/>
          </a:xfrm>
        </p:spPr>
        <p:txBody>
          <a:bodyPr/>
          <a:lstStyle/>
          <a:p>
            <a:r>
              <a:rPr lang="en-US" sz="4800" b="1" spc="100" dirty="0"/>
              <a:t>Hybrid Cloud: Best Practices for HPC Performance On Premise and On Cloud</a:t>
            </a:r>
            <a:endParaRPr lang="en-US" sz="4800" spc="100" dirty="0"/>
          </a:p>
        </p:txBody>
      </p:sp>
      <p:sp>
        <p:nvSpPr>
          <p:cNvPr id="9" name="Subtitle 2"/>
          <p:cNvSpPr>
            <a:spLocks noGrp="1"/>
          </p:cNvSpPr>
          <p:nvPr>
            <p:ph type="subTitle" idx="1"/>
          </p:nvPr>
        </p:nvSpPr>
        <p:spPr>
          <a:xfrm>
            <a:off x="455613" y="3608061"/>
            <a:ext cx="6330212" cy="925360"/>
          </a:xfrm>
        </p:spPr>
        <p:txBody>
          <a:bodyPr/>
          <a:lstStyle/>
          <a:p>
            <a:r>
              <a:rPr lang="en-US" smtClean="0"/>
              <a:t>Jennifer DiMatteo, Technical Consulting Engineer, Intel Corporation</a:t>
            </a:r>
            <a:endParaRPr lang="en-US" b="0" dirty="0"/>
          </a:p>
        </p:txBody>
      </p:sp>
      <p:sp>
        <p:nvSpPr>
          <p:cNvPr id="4" name="Title 1"/>
          <p:cNvSpPr txBox="1">
            <a:spLocks/>
          </p:cNvSpPr>
          <p:nvPr/>
        </p:nvSpPr>
        <p:spPr>
          <a:xfrm>
            <a:off x="444687" y="3044969"/>
            <a:ext cx="8212886" cy="772510"/>
          </a:xfrm>
          <a:prstGeom prst="rect">
            <a:avLst/>
          </a:prstGeom>
        </p:spPr>
        <p:txBody>
          <a:bodyPr vert="horz" lIns="0" tIns="0" rIns="0" bIns="0" rtlCol="0" anchor="b" anchorCtr="0">
            <a:noAutofit/>
          </a:bodyPr>
          <a:lstStyle>
            <a:lvl1pPr algn="l" defTabSz="457200" rtl="0" eaLnBrk="1" latinLnBrk="0" hangingPunct="1">
              <a:lnSpc>
                <a:spcPct val="80000"/>
              </a:lnSpc>
              <a:spcBef>
                <a:spcPct val="0"/>
              </a:spcBef>
              <a:buNone/>
              <a:defRPr sz="6500" b="0" i="0" kern="1200" spc="0" baseline="0">
                <a:solidFill>
                  <a:schemeClr val="bg1"/>
                </a:solidFill>
                <a:latin typeface="Intel Clear Pro" panose="020B0804020202060201" pitchFamily="34" charset="0"/>
                <a:ea typeface="Intel Clear Light" panose="020B0404020203020204" pitchFamily="34" charset="0"/>
                <a:cs typeface="Intel Clear Pro" panose="020B0804020202060201" pitchFamily="34" charset="0"/>
              </a:defRPr>
            </a:lvl1pPr>
          </a:lstStyle>
          <a:p>
            <a:r>
              <a:rPr lang="en-US" sz="2400" dirty="0" smtClean="0">
                <a:latin typeface="+mj-lt"/>
              </a:rPr>
              <a:t>Intel</a:t>
            </a:r>
            <a:r>
              <a:rPr lang="en-US" sz="2400" smtClean="0">
                <a:latin typeface="+mj-lt"/>
              </a:rPr>
              <a:t>® Parallel Studio XE 2019</a:t>
            </a:r>
            <a:br>
              <a:rPr lang="en-US" sz="2400" smtClean="0">
                <a:latin typeface="+mj-lt"/>
              </a:rPr>
            </a:br>
            <a:endParaRPr lang="en-US" sz="2400" dirty="0">
              <a:solidFill>
                <a:schemeClr val="bg2"/>
              </a:solidFill>
              <a:latin typeface="+mj-lt"/>
            </a:endParaRPr>
          </a:p>
        </p:txBody>
      </p:sp>
    </p:spTree>
    <p:extLst>
      <p:ext uri="{BB962C8B-B14F-4D97-AF65-F5344CB8AC3E}">
        <p14:creationId xmlns:p14="http://schemas.microsoft.com/office/powerpoint/2010/main" val="319751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pPr algn="ctr"/>
            <a:r>
              <a:rPr lang="en-US" dirty="0" err="1" smtClean="0">
                <a:solidFill>
                  <a:schemeClr val="bg1">
                    <a:alpha val="90000"/>
                  </a:schemeClr>
                </a:solidFill>
              </a:rPr>
              <a:t>DEMo</a:t>
            </a:r>
            <a:endParaRPr lang="en-US" dirty="0">
              <a:solidFill>
                <a:schemeClr val="bg1">
                  <a:alpha val="90000"/>
                </a:schemeClr>
              </a:solidFill>
            </a:endParaRPr>
          </a:p>
        </p:txBody>
      </p:sp>
    </p:spTree>
    <p:extLst>
      <p:ext uri="{BB962C8B-B14F-4D97-AF65-F5344CB8AC3E}">
        <p14:creationId xmlns:p14="http://schemas.microsoft.com/office/powerpoint/2010/main" val="2076629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F57C2900-53DD-F54E-AB77-C81F5869CBA0}"/>
              </a:ext>
            </a:extLst>
          </p:cNvPr>
          <p:cNvSpPr/>
          <p:nvPr/>
        </p:nvSpPr>
        <p:spPr>
          <a:xfrm>
            <a:off x="0" y="0"/>
            <a:ext cx="4111296" cy="4762244"/>
          </a:xfrm>
          <a:prstGeom prst="rect">
            <a:avLst/>
          </a:prstGeom>
          <a:gradFill flip="none" rotWithShape="1">
            <a:gsLst>
              <a:gs pos="0">
                <a:sysClr val="windowText" lastClr="000000">
                  <a:alpha val="70000"/>
                </a:sysClr>
              </a:gs>
              <a:gs pos="81000">
                <a:srgbClr val="003C71">
                  <a:alpha val="90000"/>
                </a:srgbClr>
              </a:gs>
              <a:gs pos="100000">
                <a:srgbClr val="003C71">
                  <a:alpha val="90000"/>
                </a:srgbClr>
              </a:gs>
            </a:gsLst>
            <a:path path="circle">
              <a:fillToRect l="100000" t="100000"/>
            </a:path>
            <a:tileRect r="-100000" b="-100000"/>
          </a:gradFill>
          <a:ln w="9525" cap="flat" cmpd="sng" algn="ctr">
            <a:noFill/>
            <a:prstDash val="solid"/>
          </a:ln>
          <a:effectLst/>
        </p:spPr>
        <p:txBody>
          <a:bodyPr rtlCol="0" anchor="ctr"/>
          <a:lstStyle/>
          <a:p>
            <a:pPr algn="ctr" defTabSz="914411">
              <a:defRPr/>
            </a:pPr>
            <a:endParaRPr lang="en-US" kern="0">
              <a:solidFill>
                <a:sysClr val="window" lastClr="FFFFFF"/>
              </a:solidFill>
              <a:latin typeface="Intel Clear"/>
            </a:endParaRPr>
          </a:p>
        </p:txBody>
      </p:sp>
      <p:sp>
        <p:nvSpPr>
          <p:cNvPr id="16" name="Title 1"/>
          <p:cNvSpPr txBox="1">
            <a:spLocks/>
          </p:cNvSpPr>
          <p:nvPr/>
        </p:nvSpPr>
        <p:spPr>
          <a:xfrm>
            <a:off x="369178" y="1441286"/>
            <a:ext cx="3547730" cy="3320958"/>
          </a:xfrm>
          <a:prstGeom prst="rect">
            <a:avLst/>
          </a:prstGeom>
        </p:spPr>
        <p:txBody>
          <a:bodyPr vert="horz" lIns="0" tIns="0" rIns="0" bIns="0" rtlCol="0" anchor="t" anchorCtr="0">
            <a:noAutofit/>
          </a:bodyPr>
          <a:lstStyle>
            <a:lvl1pPr algn="l" defTabSz="457200" rtl="0" eaLnBrk="1" latinLnBrk="0" hangingPunct="1">
              <a:lnSpc>
                <a:spcPct val="80000"/>
              </a:lnSpc>
              <a:spcBef>
                <a:spcPct val="0"/>
              </a:spcBef>
              <a:buNone/>
              <a:defRPr sz="5400" b="0" i="0" kern="1200" cap="none" spc="0" baseline="0">
                <a:solidFill>
                  <a:schemeClr val="bg1">
                    <a:alpha val="90000"/>
                  </a:schemeClr>
                </a:solidFill>
                <a:latin typeface="Intel Clear Pro" panose="020B0804020202060201" pitchFamily="34" charset="0"/>
                <a:ea typeface="Intel Clear"/>
                <a:cs typeface="Intel Clear Pro" panose="020B0804020202060201" pitchFamily="34" charset="0"/>
              </a:defRPr>
            </a:lvl1pPr>
          </a:lstStyle>
          <a:p>
            <a:pPr marL="58738">
              <a:lnSpc>
                <a:spcPct val="108000"/>
              </a:lnSpc>
              <a:spcBef>
                <a:spcPts val="600"/>
              </a:spcBef>
              <a:spcAft>
                <a:spcPts val="600"/>
              </a:spcAft>
            </a:pPr>
            <a:r>
              <a:rPr lang="en-US" sz="1600" b="1" dirty="0" smtClean="0">
                <a:solidFill>
                  <a:schemeClr val="bg1"/>
                </a:solidFill>
                <a:latin typeface="+mn-lt"/>
                <a:ea typeface="Intel Clear" charset="0"/>
                <a:cs typeface="Intel Clear" charset="0"/>
              </a:rPr>
              <a:t>Intel</a:t>
            </a:r>
            <a:r>
              <a:rPr lang="en-US" sz="1600" b="1" dirty="0" smtClean="0">
                <a:solidFill>
                  <a:schemeClr val="bg1"/>
                </a:solidFill>
                <a:ea typeface="Intel Clear" charset="0"/>
                <a:cs typeface="Intel Clear" charset="0"/>
              </a:rPr>
              <a:t>®</a:t>
            </a:r>
            <a:r>
              <a:rPr lang="en-US" sz="1600" b="1" dirty="0" smtClean="0">
                <a:solidFill>
                  <a:schemeClr val="bg1"/>
                </a:solidFill>
                <a:latin typeface="+mn-lt"/>
                <a:ea typeface="Intel Clear" charset="0"/>
                <a:cs typeface="Intel Clear" charset="0"/>
              </a:rPr>
              <a:t> VTune</a:t>
            </a:r>
            <a:r>
              <a:rPr lang="en-US" sz="1600" b="1" dirty="0" smtClean="0">
                <a:solidFill>
                  <a:schemeClr val="bg1"/>
                </a:solidFill>
                <a:ea typeface="Intel Clear" charset="0"/>
                <a:cs typeface="Intel Clear" charset="0"/>
              </a:rPr>
              <a:t>™</a:t>
            </a:r>
            <a:r>
              <a:rPr lang="en-US" sz="1600" b="1" dirty="0" smtClean="0">
                <a:solidFill>
                  <a:schemeClr val="bg1"/>
                </a:solidFill>
                <a:latin typeface="+mn-lt"/>
                <a:ea typeface="Intel Clear" charset="0"/>
                <a:cs typeface="Intel Clear" charset="0"/>
              </a:rPr>
              <a:t> Amplifier </a:t>
            </a:r>
            <a:r>
              <a:rPr lang="en-US" sz="1600" dirty="0" smtClean="0">
                <a:solidFill>
                  <a:schemeClr val="bg1"/>
                </a:solidFill>
                <a:latin typeface="+mn-lt"/>
                <a:ea typeface="Intel Clear" charset="0"/>
                <a:cs typeface="Intel Clear" charset="0"/>
              </a:rPr>
              <a:t>and </a:t>
            </a:r>
            <a:r>
              <a:rPr lang="en-US" sz="1600" b="1" dirty="0" err="1" smtClean="0">
                <a:solidFill>
                  <a:schemeClr val="bg1"/>
                </a:solidFill>
                <a:latin typeface="+mn-lt"/>
                <a:ea typeface="Intel Clear" charset="0"/>
                <a:cs typeface="Intel Clear" charset="0"/>
              </a:rPr>
              <a:t>Inte</a:t>
            </a:r>
            <a:r>
              <a:rPr lang="en-US" sz="1600" b="1" dirty="0">
                <a:solidFill>
                  <a:schemeClr val="bg1"/>
                </a:solidFill>
                <a:ea typeface="Intel Clear" charset="0"/>
                <a:cs typeface="Intel Clear" charset="0"/>
              </a:rPr>
              <a:t> </a:t>
            </a:r>
            <a:r>
              <a:rPr lang="en-US" sz="1600" b="1" dirty="0" smtClean="0">
                <a:solidFill>
                  <a:schemeClr val="bg1"/>
                </a:solidFill>
                <a:latin typeface="+mn-lt"/>
                <a:ea typeface="Intel Clear" charset="0"/>
                <a:cs typeface="Intel Clear" charset="0"/>
              </a:rPr>
              <a:t>l</a:t>
            </a:r>
            <a:r>
              <a:rPr lang="en-US" sz="1600" b="1" dirty="0" smtClean="0">
                <a:solidFill>
                  <a:schemeClr val="bg1"/>
                </a:solidFill>
                <a:ea typeface="Intel Clear" charset="0"/>
                <a:cs typeface="Intel Clear" charset="0"/>
              </a:rPr>
              <a:t>®</a:t>
            </a:r>
            <a:r>
              <a:rPr lang="en-US" sz="1600" b="1" dirty="0" smtClean="0">
                <a:solidFill>
                  <a:schemeClr val="bg1"/>
                </a:solidFill>
                <a:latin typeface="+mn-lt"/>
                <a:ea typeface="Intel Clear" charset="0"/>
                <a:cs typeface="Intel Clear" charset="0"/>
              </a:rPr>
              <a:t> Advisor</a:t>
            </a:r>
            <a:r>
              <a:rPr lang="en-US" sz="1600" dirty="0" smtClean="0">
                <a:solidFill>
                  <a:schemeClr val="bg1"/>
                </a:solidFill>
                <a:latin typeface="+mn-lt"/>
                <a:ea typeface="Intel Clear" charset="0"/>
                <a:cs typeface="Intel Clear" charset="0"/>
              </a:rPr>
              <a:t> are two great ways to get quick performance insights in or out of the cloud</a:t>
            </a:r>
          </a:p>
          <a:p>
            <a:pPr marL="344488" indent="-285750">
              <a:lnSpc>
                <a:spcPct val="108000"/>
              </a:lnSpc>
              <a:spcBef>
                <a:spcPts val="600"/>
              </a:spcBef>
              <a:spcAft>
                <a:spcPts val="600"/>
              </a:spcAft>
              <a:buFont typeface="Arial" panose="020B0604020202020204" pitchFamily="34" charset="0"/>
              <a:buChar char="•"/>
            </a:pPr>
            <a:r>
              <a:rPr lang="en-US" sz="1600" dirty="0">
                <a:solidFill>
                  <a:schemeClr val="bg1"/>
                </a:solidFill>
                <a:latin typeface="+mn-lt"/>
                <a:ea typeface="Intel Clear" charset="0"/>
                <a:cs typeface="Intel Clear" charset="0"/>
              </a:rPr>
              <a:t>Free download of latest versions with community support</a:t>
            </a:r>
          </a:p>
          <a:p>
            <a:pPr marL="344488" indent="-285750">
              <a:lnSpc>
                <a:spcPct val="108000"/>
              </a:lnSpc>
              <a:spcBef>
                <a:spcPts val="600"/>
              </a:spcBef>
              <a:spcAft>
                <a:spcPts val="600"/>
              </a:spcAft>
              <a:buFont typeface="Arial" panose="020B0604020202020204" pitchFamily="34" charset="0"/>
              <a:buChar char="•"/>
            </a:pPr>
            <a:r>
              <a:rPr lang="en-US" sz="1600" dirty="0">
                <a:solidFill>
                  <a:schemeClr val="bg1"/>
                </a:solidFill>
                <a:latin typeface="+mn-lt"/>
                <a:ea typeface="Intel Clear" charset="0"/>
                <a:cs typeface="Intel Clear" charset="0"/>
              </a:rPr>
              <a:t>Also available as part of Intel® Parallel Studio XE</a:t>
            </a:r>
          </a:p>
          <a:p>
            <a:pPr marL="344488" indent="-285750">
              <a:lnSpc>
                <a:spcPct val="108000"/>
              </a:lnSpc>
              <a:spcBef>
                <a:spcPts val="600"/>
              </a:spcBef>
              <a:spcAft>
                <a:spcPts val="600"/>
              </a:spcAft>
              <a:buFont typeface="Arial" panose="020B0604020202020204" pitchFamily="34" charset="0"/>
              <a:buChar char="•"/>
            </a:pPr>
            <a:r>
              <a:rPr lang="en-US" sz="1600" dirty="0">
                <a:solidFill>
                  <a:schemeClr val="bg1"/>
                </a:solidFill>
                <a:latin typeface="+mn-lt"/>
                <a:ea typeface="Intel Clear" charset="0"/>
                <a:cs typeface="Intel Clear" charset="0"/>
              </a:rPr>
              <a:t>Paid licenses include Priority Support</a:t>
            </a:r>
          </a:p>
          <a:p>
            <a:pPr marL="58738">
              <a:lnSpc>
                <a:spcPct val="108000"/>
              </a:lnSpc>
              <a:spcBef>
                <a:spcPts val="600"/>
              </a:spcBef>
              <a:spcAft>
                <a:spcPts val="600"/>
              </a:spcAft>
            </a:pPr>
            <a:endParaRPr lang="en-US" sz="1600" dirty="0" smtClean="0">
              <a:solidFill>
                <a:srgbClr val="F3D54E"/>
              </a:solidFill>
              <a:latin typeface="+mn-lt"/>
              <a:ea typeface="Intel Clear" charset="0"/>
              <a:cs typeface="Intel Clear"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120" y="2475294"/>
            <a:ext cx="2730533" cy="1549851"/>
          </a:xfrm>
          <a:prstGeom prst="rect">
            <a:avLst/>
          </a:prstGeom>
        </p:spPr>
      </p:pic>
      <p:pic>
        <p:nvPicPr>
          <p:cNvPr id="1026" name="Picture 2" descr="screen shot of Intel VTune Ampl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224" y="433282"/>
            <a:ext cx="2555954" cy="15445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
        <p:nvSpPr>
          <p:cNvPr id="2" name="Title 1"/>
          <p:cNvSpPr>
            <a:spLocks noGrp="1"/>
          </p:cNvSpPr>
          <p:nvPr>
            <p:ph type="title"/>
          </p:nvPr>
        </p:nvSpPr>
        <p:spPr/>
        <p:txBody>
          <a:bodyPr/>
          <a:lstStyle/>
          <a:p>
            <a:r>
              <a:rPr lang="en-US" dirty="0" smtClean="0">
                <a:solidFill>
                  <a:schemeClr val="bg1"/>
                </a:solidFill>
              </a:rPr>
              <a:t>Summary and </a:t>
            </a:r>
            <a:br>
              <a:rPr lang="en-US" dirty="0" smtClean="0">
                <a:solidFill>
                  <a:schemeClr val="bg1"/>
                </a:solidFill>
              </a:rPr>
            </a:br>
            <a:r>
              <a:rPr lang="en-US" dirty="0" smtClean="0">
                <a:solidFill>
                  <a:schemeClr val="bg1"/>
                </a:solidFill>
              </a:rPr>
              <a:t>FREE Tools! </a:t>
            </a:r>
            <a:endParaRPr lang="en-US" dirty="0">
              <a:solidFill>
                <a:schemeClr val="bg1"/>
              </a:solidFill>
            </a:endParaRPr>
          </a:p>
        </p:txBody>
      </p:sp>
      <p:sp>
        <p:nvSpPr>
          <p:cNvPr id="3" name="Rectangle 2"/>
          <p:cNvSpPr/>
          <p:nvPr/>
        </p:nvSpPr>
        <p:spPr>
          <a:xfrm>
            <a:off x="4097649" y="2453815"/>
            <a:ext cx="2227824" cy="646331"/>
          </a:xfrm>
          <a:prstGeom prst="rect">
            <a:avLst/>
          </a:prstGeom>
        </p:spPr>
        <p:txBody>
          <a:bodyPr wrap="square">
            <a:spAutoFit/>
          </a:bodyPr>
          <a:lstStyle/>
          <a:p>
            <a:pPr marL="0" lvl="1" algn="r">
              <a:spcBef>
                <a:spcPts val="1200"/>
              </a:spcBef>
            </a:pPr>
            <a:r>
              <a:rPr lang="en-US" sz="1200" dirty="0">
                <a:solidFill>
                  <a:srgbClr val="003C71"/>
                </a:solidFill>
                <a:cs typeface="Intel Clear" panose="020B0604020203020204" pitchFamily="34" charset="0"/>
              </a:rPr>
              <a:t>Use </a:t>
            </a:r>
            <a:r>
              <a:rPr lang="en-US" sz="1200" b="1" dirty="0" smtClean="0">
                <a:solidFill>
                  <a:srgbClr val="003C71"/>
                </a:solidFill>
                <a:cs typeface="Intel Clear" panose="020B0604020203020204" pitchFamily="34" charset="0"/>
              </a:rPr>
              <a:t>Intel® </a:t>
            </a:r>
            <a:r>
              <a:rPr lang="en-US" sz="1200" b="1" dirty="0">
                <a:solidFill>
                  <a:srgbClr val="003C71"/>
                </a:solidFill>
                <a:cs typeface="Intel Clear" panose="020B0604020203020204" pitchFamily="34" charset="0"/>
              </a:rPr>
              <a:t>Advisor </a:t>
            </a:r>
            <a:r>
              <a:rPr lang="en-US" sz="1200" dirty="0">
                <a:solidFill>
                  <a:srgbClr val="003C71"/>
                </a:solidFill>
                <a:cs typeface="Intel Clear" panose="020B0604020203020204" pitchFamily="34" charset="0"/>
              </a:rPr>
              <a:t>Roofline </a:t>
            </a:r>
            <a:r>
              <a:rPr lang="en-US" sz="1200" dirty="0" smtClean="0">
                <a:solidFill>
                  <a:srgbClr val="003C71"/>
                </a:solidFill>
                <a:cs typeface="Intel Clear" panose="020B0604020203020204" pitchFamily="34" charset="0"/>
              </a:rPr>
              <a:t>Analysis </a:t>
            </a:r>
            <a:r>
              <a:rPr lang="en-US" sz="1200" dirty="0">
                <a:solidFill>
                  <a:srgbClr val="003C71"/>
                </a:solidFill>
                <a:cs typeface="Intel Clear" panose="020B0604020203020204" pitchFamily="34" charset="0"/>
              </a:rPr>
              <a:t>to quickly </a:t>
            </a:r>
            <a:r>
              <a:rPr lang="en-US" sz="1200" dirty="0" smtClean="0">
                <a:solidFill>
                  <a:srgbClr val="003C71"/>
                </a:solidFill>
                <a:cs typeface="Intel Clear" panose="020B0604020203020204" pitchFamily="34" charset="0"/>
              </a:rPr>
              <a:t>view memory and CPU utilization</a:t>
            </a:r>
            <a:endParaRPr lang="en-US" sz="1200" dirty="0">
              <a:solidFill>
                <a:srgbClr val="003C71"/>
              </a:solidFill>
              <a:cs typeface="Intel Clear" panose="020B0604020203020204" pitchFamily="34" charset="0"/>
            </a:endParaRPr>
          </a:p>
        </p:txBody>
      </p:sp>
      <p:sp>
        <p:nvSpPr>
          <p:cNvPr id="5" name="Rectangle 4"/>
          <p:cNvSpPr/>
          <p:nvPr/>
        </p:nvSpPr>
        <p:spPr>
          <a:xfrm>
            <a:off x="6809733" y="383630"/>
            <a:ext cx="2168940" cy="646331"/>
          </a:xfrm>
          <a:prstGeom prst="rect">
            <a:avLst/>
          </a:prstGeom>
        </p:spPr>
        <p:txBody>
          <a:bodyPr wrap="square">
            <a:spAutoFit/>
          </a:bodyPr>
          <a:lstStyle/>
          <a:p>
            <a:pPr marL="0" lvl="1">
              <a:spcBef>
                <a:spcPts val="1200"/>
              </a:spcBef>
            </a:pPr>
            <a:r>
              <a:rPr lang="en-US" sz="1200" dirty="0">
                <a:solidFill>
                  <a:srgbClr val="003C71"/>
                </a:solidFill>
                <a:cs typeface="Intel Clear" panose="020B0604020203020204" pitchFamily="34" charset="0"/>
              </a:rPr>
              <a:t>Use </a:t>
            </a:r>
            <a:r>
              <a:rPr lang="en-US" sz="1200" b="1" dirty="0">
                <a:solidFill>
                  <a:srgbClr val="003C71"/>
                </a:solidFill>
                <a:cs typeface="Intel Clear" panose="020B0604020203020204" pitchFamily="34" charset="0"/>
              </a:rPr>
              <a:t>Intel® </a:t>
            </a:r>
            <a:r>
              <a:rPr lang="en-US" sz="1200" b="1" dirty="0" smtClean="0">
                <a:solidFill>
                  <a:srgbClr val="003C71"/>
                </a:solidFill>
                <a:cs typeface="Intel Clear" panose="020B0604020203020204" pitchFamily="34" charset="0"/>
              </a:rPr>
              <a:t>VTune™ </a:t>
            </a:r>
            <a:r>
              <a:rPr lang="en-US" sz="1200" b="1" dirty="0">
                <a:solidFill>
                  <a:srgbClr val="003C71"/>
                </a:solidFill>
                <a:cs typeface="Intel Clear" panose="020B0604020203020204" pitchFamily="34" charset="0"/>
              </a:rPr>
              <a:t>Amplifier </a:t>
            </a:r>
            <a:r>
              <a:rPr lang="en-US" sz="1200" dirty="0">
                <a:solidFill>
                  <a:srgbClr val="003C71"/>
                </a:solidFill>
                <a:cs typeface="Intel Clear" panose="020B0604020203020204" pitchFamily="34" charset="0"/>
              </a:rPr>
              <a:t>to identify hotspots and threading issues</a:t>
            </a:r>
          </a:p>
        </p:txBody>
      </p:sp>
      <p:sp>
        <p:nvSpPr>
          <p:cNvPr id="9" name="Rectangle 8"/>
          <p:cNvSpPr/>
          <p:nvPr/>
        </p:nvSpPr>
        <p:spPr>
          <a:xfrm>
            <a:off x="4643201" y="4412825"/>
            <a:ext cx="3989308" cy="276999"/>
          </a:xfrm>
          <a:prstGeom prst="rect">
            <a:avLst/>
          </a:prstGeom>
        </p:spPr>
        <p:txBody>
          <a:bodyPr wrap="square">
            <a:spAutoFit/>
          </a:bodyPr>
          <a:lstStyle/>
          <a:p>
            <a:pPr algn="ctr"/>
            <a:r>
              <a:rPr lang="en-US" sz="1200" b="1" dirty="0">
                <a:solidFill>
                  <a:srgbClr val="0070C0"/>
                </a:solidFill>
              </a:rPr>
              <a:t>https://software.intel.com/en-us/free-software</a:t>
            </a:r>
          </a:p>
        </p:txBody>
      </p:sp>
    </p:spTree>
    <p:extLst>
      <p:ext uri="{BB962C8B-B14F-4D97-AF65-F5344CB8AC3E}">
        <p14:creationId xmlns:p14="http://schemas.microsoft.com/office/powerpoint/2010/main" val="2501740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Legal Disclaimer &amp; Optimization Notice</a:t>
            </a:r>
            <a:endParaRPr lang="en-US" altLang="en-US" sz="1600" dirty="0" smtClean="0">
              <a:solidFill>
                <a:srgbClr val="FF0000"/>
              </a:solidFill>
            </a:endParaRPr>
          </a:p>
        </p:txBody>
      </p:sp>
      <p:graphicFrame>
        <p:nvGraphicFramePr>
          <p:cNvPr id="8" name="Table 7"/>
          <p:cNvGraphicFramePr>
            <a:graphicFrameLocks noGrp="1"/>
          </p:cNvGraphicFramePr>
          <p:nvPr>
            <p:extLst/>
          </p:nvPr>
        </p:nvGraphicFramePr>
        <p:xfrm>
          <a:off x="457201" y="3271704"/>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hlinkClick r:id="rId3"/>
                        </a:rPr>
                        <a:t>Optimization Notice</a:t>
                      </a:r>
                      <a:endParaRPr kumimoji="0" lang="en-US" sz="900" b="1" i="0" u="none" strike="noStrike" cap="none" normalizeH="0" baseline="0" dirty="0" smtClean="0">
                        <a:ln>
                          <a:noFill/>
                        </a:ln>
                        <a:solidFill>
                          <a:srgbClr val="FFFFFF"/>
                        </a:solidFill>
                        <a:effectLst/>
                        <a:latin typeface="+mn-lt"/>
                        <a:ea typeface="MS PGothic" pitchFamily="34" charset="-128"/>
                      </a:endParaRP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18" name="Slide Number Placeholder 5"/>
          <p:cNvSpPr txBox="1">
            <a:spLocks/>
          </p:cNvSpPr>
          <p:nvPr/>
        </p:nvSpPr>
        <p:spPr>
          <a:xfrm>
            <a:off x="6873939" y="4825200"/>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pPr/>
              <a:t>12</a:t>
            </a:fld>
            <a:endParaRPr lang="en-US" dirty="0"/>
          </a:p>
        </p:txBody>
      </p:sp>
      <p:sp>
        <p:nvSpPr>
          <p:cNvPr id="24579" name="Content Placeholder 3"/>
          <p:cNvSpPr>
            <a:spLocks noGrp="1"/>
          </p:cNvSpPr>
          <p:nvPr>
            <p:ph sz="quarter" idx="13"/>
          </p:nvPr>
        </p:nvSpPr>
        <p:spPr>
          <a:xfrm>
            <a:off x="455613" y="1003301"/>
            <a:ext cx="8228012" cy="2268406"/>
          </a:xfrm>
          <a:noFill/>
        </p:spPr>
        <p:txBody>
          <a:bodyPr>
            <a:noAutofit/>
          </a:bodyPr>
          <a:lstStyle/>
          <a:p>
            <a:r>
              <a:rPr lang="en-US" altLang="en-US" sz="1000" dirty="0" smtClean="0">
                <a:solidFill>
                  <a:schemeClr val="tx2"/>
                </a:solidFill>
              </a:rPr>
              <a:t>Software </a:t>
            </a:r>
            <a:r>
              <a:rPr lang="en-US" altLang="en-US" sz="1000" dirty="0">
                <a:solidFill>
                  <a:schemeClr val="tx2"/>
                </a:solidFill>
              </a:rPr>
              <a:t>and workloads used in performance tests may have been optimized for performance only on Intel microprocessors. </a:t>
            </a:r>
            <a:r>
              <a:rPr lang="en-US" altLang="en-US" sz="1000" dirty="0" smtClean="0">
                <a:solidFill>
                  <a:schemeClr val="tx2"/>
                </a:solidFill>
              </a:rPr>
              <a:t>Performance </a:t>
            </a:r>
            <a:r>
              <a:rPr lang="en-US" altLang="en-US" sz="1000" dirty="0">
                <a:solidFill>
                  <a:schemeClr val="tx2"/>
                </a:solidFill>
              </a:rPr>
              <a:t>tests, such as </a:t>
            </a:r>
            <a:r>
              <a:rPr lang="en-US" altLang="en-US" sz="1000" dirty="0" err="1">
                <a:solidFill>
                  <a:schemeClr val="tx2"/>
                </a:solidFill>
              </a:rPr>
              <a:t>SYSmark</a:t>
            </a:r>
            <a:r>
              <a:rPr lang="en-US" altLang="en-US" sz="1000" dirty="0">
                <a:solidFill>
                  <a:schemeClr val="tx2"/>
                </a:solidFill>
              </a:rPr>
              <a:t> and </a:t>
            </a:r>
            <a:r>
              <a:rPr lang="en-US" altLang="en-US" sz="1000" dirty="0" err="1">
                <a:solidFill>
                  <a:schemeClr val="tx2"/>
                </a:solidFill>
              </a:rPr>
              <a:t>MobileMark</a:t>
            </a:r>
            <a:r>
              <a:rPr lang="en-US" altLang="en-US" sz="1000" dirty="0">
                <a:solidFill>
                  <a:schemeClr val="tx2"/>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a:t>
            </a:r>
            <a:r>
              <a:rPr lang="en-US" altLang="en-US" sz="1000" dirty="0" smtClean="0">
                <a:solidFill>
                  <a:schemeClr val="tx2"/>
                </a:solidFill>
              </a:rPr>
              <a:t>visit </a:t>
            </a:r>
            <a:r>
              <a:rPr lang="en-US" altLang="en-US" sz="1000" dirty="0">
                <a:solidFill>
                  <a:schemeClr val="tx2"/>
                </a:solidFill>
                <a:hlinkClick r:id="rId4"/>
              </a:rPr>
              <a:t>www.intel.com/benchmarks</a:t>
            </a:r>
            <a:r>
              <a:rPr lang="en-US" altLang="en-US" sz="1000" dirty="0">
                <a:solidFill>
                  <a:schemeClr val="tx2"/>
                </a:solidFill>
              </a:rPr>
              <a:t>.  </a:t>
            </a:r>
            <a:endParaRPr lang="en-US" altLang="en-US" sz="1000" dirty="0" smtClean="0">
              <a:solidFill>
                <a:schemeClr val="tx2"/>
              </a:solidFill>
            </a:endParaRPr>
          </a:p>
          <a:p>
            <a:r>
              <a:rPr lang="en-US" altLang="en-US" sz="1100" dirty="0">
                <a:solidFill>
                  <a:schemeClr val="tx2"/>
                </a:solidFill>
              </a:rPr>
              <a:t>I</a:t>
            </a:r>
            <a:r>
              <a:rPr lang="en-US" altLang="en-US" sz="1000" dirty="0">
                <a:solidFill>
                  <a:schemeClr val="tx2"/>
                </a:solidFill>
              </a:rPr>
              <a:t>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r>
              <a:rPr lang="en-US" altLang="en-US" sz="1000" dirty="0" smtClean="0">
                <a:solidFill>
                  <a:schemeClr val="tx2"/>
                </a:solidFill>
              </a:rPr>
              <a:t>.</a:t>
            </a:r>
            <a:endParaRPr lang="en-US" altLang="en-US" sz="1000" dirty="0">
              <a:solidFill>
                <a:schemeClr val="tx2"/>
              </a:solidFill>
            </a:endParaRPr>
          </a:p>
          <a:p>
            <a:r>
              <a:rPr lang="en-US" altLang="en-US" sz="1000" dirty="0" smtClean="0">
                <a:solidFill>
                  <a:schemeClr val="tx2"/>
                </a:solidFill>
              </a:rPr>
              <a:t>Copyright © 2018, Intel Corporation. All rights reserved. Intel, Pentium, Xeon, Xeon Phi, Core, VTune, Cilk, and the Intel logo are trademarks of Intel Corporation in the U.S. and other countries.</a:t>
            </a:r>
          </a:p>
        </p:txBody>
      </p:sp>
    </p:spTree>
    <p:extLst>
      <p:ext uri="{BB962C8B-B14F-4D97-AF65-F5344CB8AC3E}">
        <p14:creationId xmlns:p14="http://schemas.microsoft.com/office/powerpoint/2010/main" val="476198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14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Title 2"/>
          <p:cNvSpPr>
            <a:spLocks noGrp="1"/>
          </p:cNvSpPr>
          <p:nvPr>
            <p:ph type="title"/>
          </p:nvPr>
        </p:nvSpPr>
        <p:spPr/>
        <p:txBody>
          <a:bodyPr/>
          <a:lstStyle/>
          <a:p>
            <a:r>
              <a:rPr lang="en-US" smtClean="0"/>
              <a:t>HPC Workloads in the Cloud</a:t>
            </a:r>
            <a:endParaRPr lang="en-US"/>
          </a:p>
        </p:txBody>
      </p:sp>
      <p:sp>
        <p:nvSpPr>
          <p:cNvPr id="4" name="Content Placeholder 3"/>
          <p:cNvSpPr>
            <a:spLocks noGrp="1"/>
          </p:cNvSpPr>
          <p:nvPr>
            <p:ph sz="quarter" idx="13"/>
          </p:nvPr>
        </p:nvSpPr>
        <p:spPr/>
        <p:txBody>
          <a:bodyPr/>
          <a:lstStyle/>
          <a:p>
            <a:pPr>
              <a:spcBef>
                <a:spcPts val="0"/>
              </a:spcBef>
              <a:defRPr/>
            </a:pPr>
            <a:r>
              <a:rPr lang="en-US" dirty="0"/>
              <a:t>The top public cloud providers are investing more resources into providing a competitive environment for HPC workloads. </a:t>
            </a:r>
          </a:p>
          <a:p>
            <a:pPr>
              <a:spcBef>
                <a:spcPts val="0"/>
              </a:spcBef>
              <a:defRPr/>
            </a:pPr>
            <a:endParaRPr lang="en-US" dirty="0"/>
          </a:p>
          <a:p>
            <a:pPr>
              <a:spcBef>
                <a:spcPts val="0"/>
              </a:spcBef>
              <a:defRPr/>
            </a:pPr>
            <a:r>
              <a:rPr lang="en-US" dirty="0"/>
              <a:t>As with private servers, workloads on the cloud still need performance tuning to </a:t>
            </a:r>
            <a:r>
              <a:rPr lang="en-US" dirty="0" smtClean="0"/>
              <a:t>ensure </a:t>
            </a:r>
            <a:r>
              <a:rPr lang="en-US" dirty="0"/>
              <a:t>they are taking advantage of the newer Intel® architectures.</a:t>
            </a:r>
          </a:p>
          <a:p>
            <a:endParaRPr lang="en-US" dirty="0"/>
          </a:p>
        </p:txBody>
      </p:sp>
    </p:spTree>
    <p:extLst>
      <p:ext uri="{BB962C8B-B14F-4D97-AF65-F5344CB8AC3E}">
        <p14:creationId xmlns:p14="http://schemas.microsoft.com/office/powerpoint/2010/main" val="137696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p:cNvSpPr>
            <a:spLocks noGrp="1"/>
          </p:cNvSpPr>
          <p:nvPr>
            <p:ph type="title"/>
          </p:nvPr>
        </p:nvSpPr>
        <p:spPr/>
        <p:txBody>
          <a:bodyPr/>
          <a:lstStyle/>
          <a:p>
            <a:r>
              <a:rPr lang="en-US" smtClean="0"/>
              <a:t>Code Modernization Workflow</a:t>
            </a:r>
            <a:endParaRPr lang="en-US"/>
          </a:p>
        </p:txBody>
      </p:sp>
      <p:graphicFrame>
        <p:nvGraphicFramePr>
          <p:cNvPr id="6" name="Diagram 5"/>
          <p:cNvGraphicFramePr/>
          <p:nvPr>
            <p:extLst>
              <p:ext uri="{D42A27DB-BD31-4B8C-83A1-F6EECF244321}">
                <p14:modId xmlns:p14="http://schemas.microsoft.com/office/powerpoint/2010/main" val="970012423"/>
              </p:ext>
            </p:extLst>
          </p:nvPr>
        </p:nvGraphicFramePr>
        <p:xfrm>
          <a:off x="455612" y="1177528"/>
          <a:ext cx="8229601" cy="331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9794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490454185"/>
              </p:ext>
            </p:extLst>
          </p:nvPr>
        </p:nvGraphicFramePr>
        <p:xfrm>
          <a:off x="455612" y="1177528"/>
          <a:ext cx="7733883" cy="3310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EE2556C5-CE8C-6547-B838-EA80C61A4AF7}" type="slidenum">
              <a:rPr lang="en-US" smtClean="0"/>
              <a:pPr/>
              <a:t>4</a:t>
            </a:fld>
            <a:endParaRPr lang="en-US" dirty="0"/>
          </a:p>
        </p:txBody>
      </p:sp>
      <p:sp>
        <p:nvSpPr>
          <p:cNvPr id="3" name="Title 2"/>
          <p:cNvSpPr>
            <a:spLocks noGrp="1"/>
          </p:cNvSpPr>
          <p:nvPr>
            <p:ph type="title"/>
          </p:nvPr>
        </p:nvSpPr>
        <p:spPr/>
        <p:txBody>
          <a:bodyPr/>
          <a:lstStyle/>
          <a:p>
            <a:r>
              <a:rPr lang="en-US" dirty="0" smtClean="0"/>
              <a:t>Code Modernization Workflow</a:t>
            </a:r>
            <a:endParaRPr lang="en-US" dirty="0"/>
          </a:p>
        </p:txBody>
      </p:sp>
    </p:spTree>
    <p:extLst>
      <p:ext uri="{BB962C8B-B14F-4D97-AF65-F5344CB8AC3E}">
        <p14:creationId xmlns:p14="http://schemas.microsoft.com/office/powerpoint/2010/main" val="2245830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Title 2"/>
          <p:cNvSpPr>
            <a:spLocks noGrp="1"/>
          </p:cNvSpPr>
          <p:nvPr>
            <p:ph type="title"/>
          </p:nvPr>
        </p:nvSpPr>
        <p:spPr/>
        <p:txBody>
          <a:bodyPr/>
          <a:lstStyle/>
          <a:p>
            <a:r>
              <a:rPr lang="en-US" dirty="0" smtClean="0"/>
              <a:t>Profiling on the Cloud vs On-Premise</a:t>
            </a:r>
            <a:endParaRPr lang="en-US" dirty="0"/>
          </a:p>
        </p:txBody>
      </p:sp>
      <p:sp>
        <p:nvSpPr>
          <p:cNvPr id="4" name="Content Placeholder 3"/>
          <p:cNvSpPr>
            <a:spLocks noGrp="1"/>
          </p:cNvSpPr>
          <p:nvPr>
            <p:ph sz="quarter" idx="13"/>
          </p:nvPr>
        </p:nvSpPr>
        <p:spPr>
          <a:xfrm>
            <a:off x="455613" y="1203325"/>
            <a:ext cx="8228012" cy="2405507"/>
          </a:xfrm>
        </p:spPr>
        <p:txBody>
          <a:bodyPr/>
          <a:lstStyle/>
          <a:p>
            <a:r>
              <a:rPr lang="en-US" sz="2000" dirty="0" smtClean="0"/>
              <a:t>What’s the Difference?</a:t>
            </a:r>
          </a:p>
          <a:p>
            <a:pPr lvl="1"/>
            <a:r>
              <a:rPr lang="en-US" dirty="0" smtClean="0"/>
              <a:t>Shared resources and provisioning may affect performance</a:t>
            </a:r>
          </a:p>
          <a:p>
            <a:pPr lvl="1"/>
            <a:r>
              <a:rPr lang="en-US" dirty="0" smtClean="0"/>
              <a:t>Some profiler functionality may not be available on cloud VMs</a:t>
            </a:r>
          </a:p>
          <a:p>
            <a:pPr lvl="2"/>
            <a:r>
              <a:rPr lang="en-US" sz="1600" dirty="0" smtClean="0"/>
              <a:t>Cloud VMs limit access to hardware counters</a:t>
            </a:r>
          </a:p>
          <a:p>
            <a:pPr lvl="1"/>
            <a:r>
              <a:rPr lang="en-US" dirty="0" smtClean="0"/>
              <a:t>Accessibility</a:t>
            </a:r>
          </a:p>
          <a:p>
            <a:pPr lvl="2"/>
            <a:r>
              <a:rPr lang="en-US" sz="1600" dirty="0" smtClean="0"/>
              <a:t>Installation of profilers and viewing results</a:t>
            </a:r>
            <a:endParaRPr lang="en-US" sz="1600" dirty="0"/>
          </a:p>
        </p:txBody>
      </p:sp>
      <p:sp>
        <p:nvSpPr>
          <p:cNvPr id="5" name="Rectangle 4"/>
          <p:cNvSpPr/>
          <p:nvPr/>
        </p:nvSpPr>
        <p:spPr>
          <a:xfrm>
            <a:off x="455613" y="3701684"/>
            <a:ext cx="8288337" cy="923330"/>
          </a:xfrm>
          <a:prstGeom prst="rect">
            <a:avLst/>
          </a:prstGeom>
        </p:spPr>
        <p:txBody>
          <a:bodyPr wrap="square">
            <a:spAutoFit/>
          </a:bodyPr>
          <a:lstStyle/>
          <a:p>
            <a:pPr lvl="0" algn="ctr">
              <a:spcBef>
                <a:spcPts val="1200"/>
              </a:spcBef>
            </a:pPr>
            <a:r>
              <a:rPr lang="en-US" dirty="0" smtClean="0">
                <a:solidFill>
                  <a:srgbClr val="0071C5"/>
                </a:solidFill>
                <a:cs typeface="Intel Clear" panose="020B0604020203020204" pitchFamily="34" charset="0"/>
              </a:rPr>
              <a:t>Overall, there are few differences between cloud and </a:t>
            </a:r>
            <a:r>
              <a:rPr lang="en-US" dirty="0" err="1" smtClean="0">
                <a:solidFill>
                  <a:srgbClr val="0071C5"/>
                </a:solidFill>
                <a:cs typeface="Intel Clear" panose="020B0604020203020204" pitchFamily="34" charset="0"/>
              </a:rPr>
              <a:t>on-premise</a:t>
            </a:r>
            <a:r>
              <a:rPr lang="en-US" dirty="0" smtClean="0">
                <a:solidFill>
                  <a:srgbClr val="0071C5"/>
                </a:solidFill>
                <a:cs typeface="Intel Clear" panose="020B0604020203020204" pitchFamily="34" charset="0"/>
              </a:rPr>
              <a:t> profiling. However, profiling on the cloud ensures you are getting the performance you expect, or shows you how to improve it.</a:t>
            </a:r>
            <a:endParaRPr lang="en-US"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321180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dirty="0" smtClean="0"/>
              <a:t>Effectively Profiling on the Cloud</a:t>
            </a:r>
            <a:endParaRPr lang="en-US" dirty="0"/>
          </a:p>
        </p:txBody>
      </p:sp>
      <p:sp>
        <p:nvSpPr>
          <p:cNvPr id="4" name="Content Placeholder 3"/>
          <p:cNvSpPr>
            <a:spLocks noGrp="1"/>
          </p:cNvSpPr>
          <p:nvPr>
            <p:ph sz="quarter" idx="13"/>
          </p:nvPr>
        </p:nvSpPr>
        <p:spPr/>
        <p:txBody>
          <a:bodyPr/>
          <a:lstStyle/>
          <a:p>
            <a:r>
              <a:rPr lang="en-US" sz="2000" dirty="0" smtClean="0"/>
              <a:t>Recommendations:</a:t>
            </a:r>
          </a:p>
          <a:p>
            <a:pPr lvl="1"/>
            <a:r>
              <a:rPr lang="en-US" dirty="0" smtClean="0"/>
              <a:t>Start with </a:t>
            </a:r>
            <a:r>
              <a:rPr lang="en-US" b="1" dirty="0" smtClean="0"/>
              <a:t>Intel® Advisor </a:t>
            </a:r>
            <a:r>
              <a:rPr lang="en-US" dirty="0" smtClean="0"/>
              <a:t>for native (C/C++/Fortran) workloads</a:t>
            </a:r>
          </a:p>
          <a:p>
            <a:pPr lvl="2"/>
            <a:r>
              <a:rPr lang="en-US" sz="1600" dirty="0" smtClean="0"/>
              <a:t>Advisor’s cache-aware Roofline feature will help identify whether your application is memory or CPU bound</a:t>
            </a:r>
          </a:p>
          <a:p>
            <a:pPr lvl="1"/>
            <a:r>
              <a:rPr lang="en-US" dirty="0" smtClean="0">
                <a:solidFill>
                  <a:schemeClr val="tx2"/>
                </a:solidFill>
              </a:rPr>
              <a:t>Use </a:t>
            </a:r>
            <a:r>
              <a:rPr lang="en-US" b="1" dirty="0" smtClean="0">
                <a:solidFill>
                  <a:schemeClr val="tx2"/>
                </a:solidFill>
              </a:rPr>
              <a:t>Intel® VTune™ Amplifier </a:t>
            </a:r>
            <a:r>
              <a:rPr lang="en-US" dirty="0" smtClean="0">
                <a:solidFill>
                  <a:schemeClr val="tx2"/>
                </a:solidFill>
              </a:rPr>
              <a:t>to:</a:t>
            </a:r>
          </a:p>
          <a:p>
            <a:pPr lvl="2"/>
            <a:r>
              <a:rPr lang="en-US" sz="1600" dirty="0" smtClean="0"/>
              <a:t>View overall hotspots with stacks</a:t>
            </a:r>
          </a:p>
          <a:p>
            <a:pPr lvl="2"/>
            <a:r>
              <a:rPr lang="en-US" sz="1600" dirty="0" smtClean="0"/>
              <a:t>View thread concurrency </a:t>
            </a:r>
          </a:p>
          <a:p>
            <a:pPr lvl="2"/>
            <a:r>
              <a:rPr lang="en-US" sz="1600" dirty="0" smtClean="0"/>
              <a:t>Profile managed code including Python* and Java*</a:t>
            </a:r>
          </a:p>
        </p:txBody>
      </p:sp>
    </p:spTree>
    <p:extLst>
      <p:ext uri="{BB962C8B-B14F-4D97-AF65-F5344CB8AC3E}">
        <p14:creationId xmlns:p14="http://schemas.microsoft.com/office/powerpoint/2010/main" val="52922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p:cNvSpPr>
            <a:spLocks noGrp="1"/>
          </p:cNvSpPr>
          <p:nvPr>
            <p:ph type="title"/>
          </p:nvPr>
        </p:nvSpPr>
        <p:spPr>
          <a:xfrm>
            <a:off x="455613" y="308848"/>
            <a:ext cx="8288337" cy="868680"/>
          </a:xfrm>
        </p:spPr>
        <p:txBody>
          <a:bodyPr/>
          <a:lstStyle/>
          <a:p>
            <a:r>
              <a:rPr lang="en-US" sz="2550" dirty="0"/>
              <a:t>Find Effective Optimization Strategies </a:t>
            </a:r>
            <a:r>
              <a:rPr lang="en-US" sz="2550" dirty="0" smtClean="0"/>
              <a:t>with Intel</a:t>
            </a:r>
            <a:r>
              <a:rPr lang="en-US" sz="2550" dirty="0"/>
              <a:t>® Advisor</a:t>
            </a:r>
          </a:p>
        </p:txBody>
      </p:sp>
      <p:sp>
        <p:nvSpPr>
          <p:cNvPr id="4" name="Content Placeholder 3"/>
          <p:cNvSpPr>
            <a:spLocks noGrp="1"/>
          </p:cNvSpPr>
          <p:nvPr>
            <p:ph sz="quarter" idx="13"/>
          </p:nvPr>
        </p:nvSpPr>
        <p:spPr>
          <a:xfrm>
            <a:off x="455612" y="1203325"/>
            <a:ext cx="8601023" cy="3425825"/>
          </a:xfrm>
        </p:spPr>
        <p:txBody>
          <a:bodyPr/>
          <a:lstStyle/>
          <a:p>
            <a:pPr>
              <a:spcBef>
                <a:spcPts val="300"/>
              </a:spcBef>
            </a:pPr>
            <a:r>
              <a:rPr lang="en-US" sz="2000" dirty="0"/>
              <a:t>Roofline Performance Insights</a:t>
            </a:r>
          </a:p>
          <a:p>
            <a:pPr lvl="1">
              <a:lnSpc>
                <a:spcPct val="110000"/>
              </a:lnSpc>
              <a:spcBef>
                <a:spcPts val="300"/>
              </a:spcBef>
              <a:spcAft>
                <a:spcPts val="300"/>
              </a:spcAft>
            </a:pPr>
            <a:r>
              <a:rPr lang="en-US" sz="1700" dirty="0"/>
              <a:t>Quickly check the performance of your loops relative to your system’s capability</a:t>
            </a:r>
          </a:p>
          <a:p>
            <a:pPr lvl="1">
              <a:lnSpc>
                <a:spcPct val="110000"/>
              </a:lnSpc>
              <a:spcBef>
                <a:spcPts val="300"/>
              </a:spcBef>
              <a:spcAft>
                <a:spcPts val="300"/>
              </a:spcAft>
            </a:pPr>
            <a:r>
              <a:rPr lang="en-US" sz="1700" dirty="0"/>
              <a:t>Cache-aware Roofline </a:t>
            </a:r>
            <a:r>
              <a:rPr lang="en-US" sz="1700" dirty="0" smtClean="0"/>
              <a:t>Analysis </a:t>
            </a:r>
            <a:r>
              <a:rPr lang="en-US" sz="1700" dirty="0"/>
              <a:t>shows whether loops are </a:t>
            </a:r>
            <a:r>
              <a:rPr lang="en-US" sz="1700" dirty="0" smtClean="0"/>
              <a:t>memory- </a:t>
            </a:r>
            <a:r>
              <a:rPr lang="en-US" sz="1700" dirty="0"/>
              <a:t>or </a:t>
            </a:r>
            <a:r>
              <a:rPr lang="en-US" sz="1700" dirty="0" smtClean="0"/>
              <a:t>CPU- </a:t>
            </a:r>
            <a:r>
              <a:rPr lang="en-US" sz="1700" dirty="0"/>
              <a:t>bound</a:t>
            </a:r>
          </a:p>
          <a:p>
            <a:pPr lvl="1">
              <a:lnSpc>
                <a:spcPct val="110000"/>
              </a:lnSpc>
              <a:spcBef>
                <a:spcPts val="300"/>
              </a:spcBef>
              <a:spcAft>
                <a:spcPts val="300"/>
              </a:spcAft>
            </a:pPr>
            <a:r>
              <a:rPr lang="en-US" sz="1700" dirty="0"/>
              <a:t>Shows performance ‘headroom’ </a:t>
            </a:r>
            <a:r>
              <a:rPr lang="en-US" sz="1700" dirty="0" smtClean="0"/>
              <a:t>for </a:t>
            </a:r>
            <a:br>
              <a:rPr lang="en-US" sz="1700" dirty="0" smtClean="0"/>
            </a:br>
            <a:r>
              <a:rPr lang="en-US" sz="1700" dirty="0" smtClean="0"/>
              <a:t>each </a:t>
            </a:r>
            <a:r>
              <a:rPr lang="en-US" sz="1700" dirty="0"/>
              <a:t>loop</a:t>
            </a:r>
          </a:p>
          <a:p>
            <a:pPr lvl="2">
              <a:lnSpc>
                <a:spcPct val="110000"/>
              </a:lnSpc>
              <a:spcBef>
                <a:spcPts val="300"/>
              </a:spcBef>
              <a:spcAft>
                <a:spcPts val="300"/>
              </a:spcAft>
            </a:pPr>
            <a:r>
              <a:rPr lang="en-US" sz="1600" dirty="0"/>
              <a:t>Which can be </a:t>
            </a:r>
            <a:r>
              <a:rPr lang="en-US" sz="1600" dirty="0" smtClean="0"/>
              <a:t>improved?</a:t>
            </a:r>
            <a:endParaRPr lang="en-US" sz="1600" dirty="0"/>
          </a:p>
          <a:p>
            <a:pPr lvl="2">
              <a:lnSpc>
                <a:spcPct val="110000"/>
              </a:lnSpc>
              <a:spcBef>
                <a:spcPts val="300"/>
              </a:spcBef>
              <a:spcAft>
                <a:spcPts val="300"/>
              </a:spcAft>
            </a:pPr>
            <a:r>
              <a:rPr lang="en-US" sz="1600" dirty="0"/>
              <a:t>Which are worth </a:t>
            </a:r>
            <a:r>
              <a:rPr lang="en-US" sz="1600" dirty="0" smtClean="0"/>
              <a:t>improving?</a:t>
            </a:r>
            <a:endParaRPr lang="en-US" sz="1600" dirty="0"/>
          </a:p>
          <a:p>
            <a:pPr lvl="1">
              <a:lnSpc>
                <a:spcPct val="110000"/>
              </a:lnSpc>
              <a:spcBef>
                <a:spcPts val="300"/>
              </a:spcBef>
              <a:spcAft>
                <a:spcPts val="300"/>
              </a:spcAft>
            </a:pPr>
            <a:r>
              <a:rPr lang="en-US" sz="1700" dirty="0"/>
              <a:t>Highlights poor performing loops</a:t>
            </a:r>
          </a:p>
          <a:p>
            <a:pPr lvl="1">
              <a:lnSpc>
                <a:spcPct val="110000"/>
              </a:lnSpc>
              <a:spcBef>
                <a:spcPts val="300"/>
              </a:spcBef>
              <a:spcAft>
                <a:spcPts val="300"/>
              </a:spcAft>
            </a:pPr>
            <a:r>
              <a:rPr lang="en-US" sz="1700" dirty="0" smtClean="0"/>
              <a:t>Suggests next optimization steps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157" y="2343498"/>
            <a:ext cx="3788492" cy="2150350"/>
          </a:xfrm>
          <a:prstGeom prst="rect">
            <a:avLst/>
          </a:prstGeom>
        </p:spPr>
      </p:pic>
    </p:spTree>
    <p:extLst>
      <p:ext uri="{BB962C8B-B14F-4D97-AF65-F5344CB8AC3E}">
        <p14:creationId xmlns:p14="http://schemas.microsoft.com/office/powerpoint/2010/main" val="170822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p:cNvSpPr>
            <a:spLocks noGrp="1"/>
          </p:cNvSpPr>
          <p:nvPr>
            <p:ph type="title"/>
          </p:nvPr>
        </p:nvSpPr>
        <p:spPr/>
        <p:txBody>
          <a:bodyPr/>
          <a:lstStyle/>
          <a:p>
            <a:r>
              <a:rPr lang="en-US" dirty="0">
                <a:solidFill>
                  <a:srgbClr val="003C71"/>
                </a:solidFill>
              </a:rPr>
              <a:t>Get Breakthrough Vectorization Performance </a:t>
            </a:r>
            <a:endParaRPr lang="en-US" dirty="0"/>
          </a:p>
        </p:txBody>
      </p:sp>
      <p:sp>
        <p:nvSpPr>
          <p:cNvPr id="4" name="Content Placeholder 3"/>
          <p:cNvSpPr>
            <a:spLocks noGrp="1"/>
          </p:cNvSpPr>
          <p:nvPr>
            <p:ph sz="quarter" idx="13"/>
          </p:nvPr>
        </p:nvSpPr>
        <p:spPr>
          <a:xfrm>
            <a:off x="455613" y="1181322"/>
            <a:ext cx="3874066" cy="1924272"/>
          </a:xfrm>
        </p:spPr>
        <p:txBody>
          <a:bodyPr/>
          <a:lstStyle/>
          <a:p>
            <a:pPr>
              <a:spcBef>
                <a:spcPts val="300"/>
              </a:spcBef>
            </a:pPr>
            <a:r>
              <a:rPr lang="en-US" sz="2000" dirty="0"/>
              <a:t>Faster Vectorization Optimization</a:t>
            </a:r>
          </a:p>
          <a:p>
            <a:pPr lvl="1">
              <a:spcBef>
                <a:spcPts val="300"/>
              </a:spcBef>
            </a:pPr>
            <a:r>
              <a:rPr lang="en-US" sz="1600" dirty="0"/>
              <a:t>Vectorize where it will pay off most</a:t>
            </a:r>
          </a:p>
          <a:p>
            <a:pPr lvl="1">
              <a:spcBef>
                <a:spcPts val="300"/>
              </a:spcBef>
            </a:pPr>
            <a:r>
              <a:rPr lang="en-US" sz="1600" dirty="0"/>
              <a:t>Quickly ID what is blocking vectorization</a:t>
            </a:r>
          </a:p>
          <a:p>
            <a:pPr lvl="1">
              <a:spcBef>
                <a:spcPts val="300"/>
              </a:spcBef>
            </a:pPr>
            <a:r>
              <a:rPr lang="en-US" sz="1600" dirty="0"/>
              <a:t>Tips for effective vectorization</a:t>
            </a:r>
          </a:p>
          <a:p>
            <a:pPr lvl="1">
              <a:spcBef>
                <a:spcPts val="300"/>
              </a:spcBef>
            </a:pPr>
            <a:r>
              <a:rPr lang="en-US" sz="1600" dirty="0"/>
              <a:t>Safely force compiler vectorization</a:t>
            </a:r>
          </a:p>
          <a:p>
            <a:pPr lvl="1">
              <a:spcBef>
                <a:spcPts val="300"/>
              </a:spcBef>
            </a:pPr>
            <a:r>
              <a:rPr lang="en-US" sz="1600" dirty="0"/>
              <a:t>Optimize memory stride</a:t>
            </a:r>
          </a:p>
          <a:p>
            <a:endParaRPr lang="en-US" dirty="0"/>
          </a:p>
        </p:txBody>
      </p:sp>
      <p:sp>
        <p:nvSpPr>
          <p:cNvPr id="5" name="Content Placeholder 3"/>
          <p:cNvSpPr txBox="1">
            <a:spLocks/>
          </p:cNvSpPr>
          <p:nvPr/>
        </p:nvSpPr>
        <p:spPr>
          <a:xfrm>
            <a:off x="4329679" y="1177528"/>
            <a:ext cx="4256168"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6" name="Content Placeholder 3"/>
          <p:cNvSpPr txBox="1">
            <a:spLocks/>
          </p:cNvSpPr>
          <p:nvPr/>
        </p:nvSpPr>
        <p:spPr>
          <a:xfrm>
            <a:off x="4633323" y="1177528"/>
            <a:ext cx="4256168" cy="192519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300"/>
              </a:spcBef>
            </a:pPr>
            <a:r>
              <a:rPr lang="en-US" sz="2000" dirty="0"/>
              <a:t>Data &amp; Guidance You Need</a:t>
            </a:r>
          </a:p>
          <a:p>
            <a:pPr lvl="1">
              <a:spcBef>
                <a:spcPts val="300"/>
              </a:spcBef>
            </a:pPr>
            <a:r>
              <a:rPr lang="en-US" sz="1600" dirty="0"/>
              <a:t>Compiler diagnostics + </a:t>
            </a:r>
            <a:br>
              <a:rPr lang="en-US" sz="1600" dirty="0"/>
            </a:br>
            <a:r>
              <a:rPr lang="en-US" sz="1600" dirty="0"/>
              <a:t>Performance Data + SIMD efficiency</a:t>
            </a:r>
          </a:p>
          <a:p>
            <a:pPr lvl="1">
              <a:spcBef>
                <a:spcPts val="300"/>
              </a:spcBef>
            </a:pPr>
            <a:r>
              <a:rPr lang="en-US" sz="1600" dirty="0"/>
              <a:t>Detect problems &amp; recommend fixes</a:t>
            </a:r>
          </a:p>
          <a:p>
            <a:pPr lvl="1">
              <a:spcBef>
                <a:spcPts val="300"/>
              </a:spcBef>
            </a:pPr>
            <a:r>
              <a:rPr lang="en-US" sz="1600" dirty="0"/>
              <a:t>Loop-Carried Dependency Analysis</a:t>
            </a:r>
          </a:p>
          <a:p>
            <a:pPr lvl="1">
              <a:spcBef>
                <a:spcPts val="300"/>
              </a:spcBef>
            </a:pPr>
            <a:r>
              <a:rPr lang="en-US" sz="1600" dirty="0"/>
              <a:t>Memory Access Patterns Analysis</a:t>
            </a:r>
          </a:p>
          <a:p>
            <a:endParaRPr lang="en-US" dirty="0"/>
          </a:p>
        </p:txBody>
      </p:sp>
      <p:sp>
        <p:nvSpPr>
          <p:cNvPr id="9" name="TextBox 8"/>
          <p:cNvSpPr txBox="1"/>
          <p:nvPr/>
        </p:nvSpPr>
        <p:spPr>
          <a:xfrm>
            <a:off x="1691508" y="4484286"/>
            <a:ext cx="5276340" cy="246221"/>
          </a:xfrm>
          <a:prstGeom prst="rect">
            <a:avLst/>
          </a:prstGeom>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lang="en-US" sz="1000" dirty="0">
                <a:solidFill>
                  <a:schemeClr val="accent2"/>
                </a:solidFill>
              </a:rPr>
              <a:t>Optimize for Intel® AVX-512 with or without access to AVX-512 hardware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052" y="3286150"/>
            <a:ext cx="5149252" cy="1190084"/>
          </a:xfrm>
          <a:prstGeom prst="rect">
            <a:avLst/>
          </a:prstGeom>
        </p:spPr>
      </p:pic>
    </p:spTree>
    <p:extLst>
      <p:ext uri="{BB962C8B-B14F-4D97-AF65-F5344CB8AC3E}">
        <p14:creationId xmlns:p14="http://schemas.microsoft.com/office/powerpoint/2010/main" val="168815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p:cNvSpPr>
            <a:spLocks noGrp="1"/>
          </p:cNvSpPr>
          <p:nvPr>
            <p:ph type="title"/>
          </p:nvPr>
        </p:nvSpPr>
        <p:spPr/>
        <p:txBody>
          <a:bodyPr/>
          <a:lstStyle/>
          <a:p>
            <a:r>
              <a:rPr lang="en-US" dirty="0"/>
              <a:t>Analyze &amp; Tune Application Performance </a:t>
            </a:r>
            <a:r>
              <a:rPr lang="en-US" dirty="0" smtClean="0"/>
              <a:t>with </a:t>
            </a:r>
            <a:r>
              <a:rPr lang="en-US" dirty="0"/>
              <a:t>Intel</a:t>
            </a:r>
            <a:r>
              <a:rPr lang="en-US" baseline="30000" dirty="0"/>
              <a:t>®</a:t>
            </a:r>
            <a:r>
              <a:rPr lang="en-US" dirty="0"/>
              <a:t> VTune™ </a:t>
            </a:r>
            <a:r>
              <a:rPr lang="en-US" dirty="0" smtClean="0"/>
              <a:t>Amplifier</a:t>
            </a:r>
            <a:endParaRPr lang="en-US" dirty="0"/>
          </a:p>
        </p:txBody>
      </p:sp>
      <p:sp>
        <p:nvSpPr>
          <p:cNvPr id="5" name="Content Placeholder 2"/>
          <p:cNvSpPr>
            <a:spLocks noGrp="1"/>
          </p:cNvSpPr>
          <p:nvPr>
            <p:ph sz="half" idx="13"/>
          </p:nvPr>
        </p:nvSpPr>
        <p:spPr>
          <a:xfrm>
            <a:off x="4738826" y="1559036"/>
            <a:ext cx="3972994" cy="2844642"/>
          </a:xfrm>
        </p:spPr>
        <p:txBody>
          <a:bodyPr/>
          <a:lstStyle/>
          <a:p>
            <a:pPr>
              <a:spcBef>
                <a:spcPts val="300"/>
              </a:spcBef>
            </a:pPr>
            <a:r>
              <a:rPr lang="en-US" sz="2000" dirty="0" smtClean="0"/>
              <a:t>Save </a:t>
            </a:r>
            <a:r>
              <a:rPr lang="en-US" sz="2000" dirty="0"/>
              <a:t>Time Optimizing Code</a:t>
            </a:r>
            <a:endParaRPr lang="en-US" sz="2000" dirty="0" smtClean="0"/>
          </a:p>
          <a:p>
            <a:pPr lvl="1">
              <a:spcBef>
                <a:spcPts val="300"/>
              </a:spcBef>
              <a:spcAft>
                <a:spcPts val="300"/>
              </a:spcAft>
            </a:pPr>
            <a:r>
              <a:rPr lang="en-US" sz="1600" dirty="0"/>
              <a:t>Accurately profile C, C++, Fortran*, Python*, Go*, Java*, or any mix</a:t>
            </a:r>
          </a:p>
          <a:p>
            <a:pPr lvl="1">
              <a:spcBef>
                <a:spcPts val="300"/>
              </a:spcBef>
              <a:spcAft>
                <a:spcPts val="300"/>
              </a:spcAft>
            </a:pPr>
            <a:r>
              <a:rPr lang="en-US" sz="1600" dirty="0"/>
              <a:t>Quickly find hotspots to focus on the right code</a:t>
            </a:r>
          </a:p>
          <a:p>
            <a:pPr lvl="1">
              <a:spcBef>
                <a:spcPts val="300"/>
              </a:spcBef>
              <a:spcAft>
                <a:spcPts val="300"/>
              </a:spcAft>
            </a:pPr>
            <a:r>
              <a:rPr lang="en-US" sz="1600" dirty="0"/>
              <a:t>Optimize CPU, </a:t>
            </a:r>
            <a:r>
              <a:rPr lang="en-US" sz="1600" dirty="0" smtClean="0"/>
              <a:t>threading &amp; </a:t>
            </a:r>
            <a:r>
              <a:rPr lang="en-US" sz="1600" dirty="0"/>
              <a:t>more</a:t>
            </a:r>
          </a:p>
          <a:p>
            <a:pPr lvl="1">
              <a:spcBef>
                <a:spcPts val="300"/>
              </a:spcBef>
              <a:spcAft>
                <a:spcPts val="300"/>
              </a:spcAft>
            </a:pPr>
            <a:r>
              <a:rPr lang="en-US" sz="1600" dirty="0" smtClean="0"/>
              <a:t>Profile </a:t>
            </a:r>
            <a:r>
              <a:rPr lang="en-US" sz="1600" dirty="0"/>
              <a:t>inside containers</a:t>
            </a:r>
          </a:p>
          <a:p>
            <a:pPr lvl="1">
              <a:spcBef>
                <a:spcPts val="300"/>
              </a:spcBef>
              <a:spcAft>
                <a:spcPts val="300"/>
              </a:spcAft>
            </a:pPr>
            <a:r>
              <a:rPr lang="en-US" sz="1600" dirty="0"/>
              <a:t>Remote profiling for cloud </a:t>
            </a:r>
            <a:r>
              <a:rPr lang="en-US" sz="1600" dirty="0" smtClean="0"/>
              <a:t>VMs</a:t>
            </a:r>
          </a:p>
          <a:p>
            <a:pPr lvl="1">
              <a:spcBef>
                <a:spcPts val="300"/>
              </a:spcBef>
              <a:spcAft>
                <a:spcPts val="300"/>
              </a:spcAft>
            </a:pPr>
            <a:r>
              <a:rPr lang="en-US" sz="1600" dirty="0"/>
              <a:t>Save time: rich analysis leads to insight</a:t>
            </a:r>
          </a:p>
          <a:p>
            <a:pPr marL="0" lvl="1" indent="0">
              <a:spcBef>
                <a:spcPts val="300"/>
              </a:spcBef>
              <a:buNone/>
            </a:pPr>
            <a:endParaRPr lang="en-US" dirty="0"/>
          </a:p>
          <a:p>
            <a:pPr marL="0" lvl="1" indent="0">
              <a:spcBef>
                <a:spcPts val="225"/>
              </a:spcBef>
              <a:buNone/>
            </a:pPr>
            <a:endParaRPr lang="en-US" sz="1125" dirty="0"/>
          </a:p>
          <a:p>
            <a:pPr>
              <a:spcBef>
                <a:spcPts val="225"/>
              </a:spcBef>
            </a:pPr>
            <a:endParaRPr lang="en-US" dirty="0"/>
          </a:p>
        </p:txBody>
      </p:sp>
      <p:pic>
        <p:nvPicPr>
          <p:cNvPr id="7" name="Picture 6"/>
          <p:cNvPicPr>
            <a:picLocks noChangeAspect="1"/>
          </p:cNvPicPr>
          <p:nvPr/>
        </p:nvPicPr>
        <p:blipFill>
          <a:blip r:embed="rId2"/>
          <a:stretch>
            <a:fillRect/>
          </a:stretch>
        </p:blipFill>
        <p:spPr>
          <a:xfrm>
            <a:off x="522146" y="1646630"/>
            <a:ext cx="3963724" cy="2579880"/>
          </a:xfrm>
          <a:prstGeom prst="rect">
            <a:avLst/>
          </a:prstGeom>
        </p:spPr>
      </p:pic>
      <p:sp>
        <p:nvSpPr>
          <p:cNvPr id="8" name="Oval 7"/>
          <p:cNvSpPr/>
          <p:nvPr/>
        </p:nvSpPr>
        <p:spPr>
          <a:xfrm>
            <a:off x="455613" y="2221704"/>
            <a:ext cx="792363" cy="554756"/>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p>
        </p:txBody>
      </p:sp>
      <p:sp>
        <p:nvSpPr>
          <p:cNvPr id="9" name="TextBox 8"/>
          <p:cNvSpPr txBox="1"/>
          <p:nvPr/>
        </p:nvSpPr>
        <p:spPr>
          <a:xfrm>
            <a:off x="1876991" y="2025138"/>
            <a:ext cx="1961300" cy="276999"/>
          </a:xfrm>
          <a:prstGeom prst="rect">
            <a:avLst/>
          </a:prstGeom>
          <a:noFill/>
        </p:spPr>
        <p:txBody>
          <a:bodyPr vert="horz" wrap="square" lIns="0" tIns="0" rIns="0" bIns="0" rtlCol="0">
            <a:spAutoFit/>
          </a:bodyPr>
          <a:lstStyle/>
          <a:p>
            <a:r>
              <a:rPr lang="en-US" sz="900" dirty="0">
                <a:solidFill>
                  <a:schemeClr val="accent5"/>
                </a:solidFill>
              </a:rPr>
              <a:t>Hotspots show you which functions use the most CPU time</a:t>
            </a:r>
          </a:p>
        </p:txBody>
      </p:sp>
      <p:cxnSp>
        <p:nvCxnSpPr>
          <p:cNvPr id="10" name="Straight Arrow Connector 9"/>
          <p:cNvCxnSpPr>
            <a:stCxn id="9" idx="1"/>
            <a:endCxn id="8" idx="7"/>
          </p:cNvCxnSpPr>
          <p:nvPr/>
        </p:nvCxnSpPr>
        <p:spPr>
          <a:xfrm flipH="1">
            <a:off x="1131937" y="2163638"/>
            <a:ext cx="745054" cy="139308"/>
          </a:xfrm>
          <a:prstGeom prst="straightConnector1">
            <a:avLst/>
          </a:prstGeom>
          <a:ln>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87595" y="2649502"/>
            <a:ext cx="1747262" cy="276999"/>
          </a:xfrm>
          <a:prstGeom prst="rect">
            <a:avLst/>
          </a:prstGeom>
          <a:noFill/>
        </p:spPr>
        <p:txBody>
          <a:bodyPr vert="horz" wrap="square" lIns="0" tIns="0" rIns="0" bIns="0" rtlCol="0">
            <a:spAutoFit/>
          </a:bodyPr>
          <a:lstStyle/>
          <a:p>
            <a:r>
              <a:rPr lang="en-US" sz="900" dirty="0">
                <a:solidFill>
                  <a:schemeClr val="accent4">
                    <a:lumMod val="75000"/>
                  </a:schemeClr>
                </a:solidFill>
              </a:rPr>
              <a:t>Visualize CPU utilization to see if threading is optimal</a:t>
            </a:r>
          </a:p>
        </p:txBody>
      </p:sp>
      <p:cxnSp>
        <p:nvCxnSpPr>
          <p:cNvPr id="12" name="Straight Arrow Connector 11"/>
          <p:cNvCxnSpPr/>
          <p:nvPr/>
        </p:nvCxnSpPr>
        <p:spPr>
          <a:xfrm>
            <a:off x="3154674" y="2926502"/>
            <a:ext cx="0" cy="177872"/>
          </a:xfrm>
          <a:prstGeom prst="straightConnector1">
            <a:avLst/>
          </a:prstGeom>
          <a:ln>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24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Int_PPT Template_ClearPro_16x9">
  <a:themeElements>
    <a:clrScheme name="Custom 6">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00AEEF"/>
      </a:hlink>
      <a:folHlink>
        <a:srgbClr val="7030A0"/>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S_TD_PPT Template_0718.potx [Read-Only]" id="{6C097E01-0FDC-4275-A761-6C03709CBD7B}" vid="{70E95582-9B6E-4593-B026-D7D9D6D8A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IS_TD_PPT Template_0718</Template>
  <TotalTime>3693</TotalTime>
  <Words>952</Words>
  <Application>Microsoft Office PowerPoint</Application>
  <PresentationFormat>On-screen Show (16:9)</PresentationFormat>
  <Paragraphs>103</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MS PGothic</vt:lpstr>
      <vt:lpstr>Arial</vt:lpstr>
      <vt:lpstr>Calibri</vt:lpstr>
      <vt:lpstr>Intel Clear</vt:lpstr>
      <vt:lpstr>Intel Clear Light</vt:lpstr>
      <vt:lpstr>Intel Clear Pro</vt:lpstr>
      <vt:lpstr>Lucida Grande</vt:lpstr>
      <vt:lpstr>Neo Sans Intel</vt:lpstr>
      <vt:lpstr>Wingdings</vt:lpstr>
      <vt:lpstr>Int_PPT Template_ClearPro_16x9</vt:lpstr>
      <vt:lpstr>Hybrid Cloud: Best Practices for HPC Performance On Premise and On Cloud</vt:lpstr>
      <vt:lpstr>HPC Workloads in the Cloud</vt:lpstr>
      <vt:lpstr>Code Modernization Workflow</vt:lpstr>
      <vt:lpstr>Code Modernization Workflow</vt:lpstr>
      <vt:lpstr>Profiling on the Cloud vs On-Premise</vt:lpstr>
      <vt:lpstr>Effectively Profiling on the Cloud</vt:lpstr>
      <vt:lpstr>Find Effective Optimization Strategies with Intel® Advisor</vt:lpstr>
      <vt:lpstr>Get Breakthrough Vectorization Performance </vt:lpstr>
      <vt:lpstr>Analyze &amp; Tune Application Performance with Intel® VTune™ Amplifier</vt:lpstr>
      <vt:lpstr>DEMo</vt:lpstr>
      <vt:lpstr>Summary and  FREE Tools! </vt:lpstr>
      <vt:lpstr>Legal Disclaimer &amp; Optimization Notice</vt:lpstr>
      <vt:lpstr>PowerPoint Presentation</vt:lpstr>
    </vt:vector>
  </TitlesOfParts>
  <Manager/>
  <Company>Intel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Overview</dc:title>
  <dc:subject/>
  <dc:creator>Dimatteo, Jennifer</dc:creator>
  <cp:keywords>CTPClassification=CTP_NT</cp:keywords>
  <dc:description/>
  <cp:lastModifiedBy>Maus, NoraX</cp:lastModifiedBy>
  <cp:revision>54</cp:revision>
  <dcterms:created xsi:type="dcterms:W3CDTF">2019-02-26T18:58:44Z</dcterms:created>
  <dcterms:modified xsi:type="dcterms:W3CDTF">2019-03-12T17:43:57Z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3cc536d5-34c1-4c88-aaf5-0be6615ddbb3</vt:lpwstr>
  </property>
  <property fmtid="{D5CDD505-2E9C-101B-9397-08002B2CF9AE}" pid="3" name="CTP_TimeStamp">
    <vt:lpwstr>2019-03-12 17:43:46Z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