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1pPr>
    <a:lvl2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2pPr>
    <a:lvl3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3pPr>
    <a:lvl4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4pPr>
    <a:lvl5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5pPr>
    <a:lvl6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6pPr>
    <a:lvl7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7pPr>
    <a:lvl8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8pPr>
    <a:lvl9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4" name="–Johnny Appleseed"/>
          <p:cNvSpPr txBox="1"/>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5" name="“Type a quote here.”"/>
          <p:cNvSpPr txBox="1"/>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3" name="143070724_2880x2159.jpeg"/>
          <p:cNvSpPr/>
          <p:nvPr>
            <p:ph type="pic" idx="13"/>
          </p:nvPr>
        </p:nvSpPr>
        <p:spPr>
          <a:xfrm>
            <a:off x="-12700" y="-3924300"/>
            <a:ext cx="24384000" cy="18279533"/>
          </a:xfrm>
          <a:prstGeom prst="rect">
            <a:avLst/>
          </a:prstGeom>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143070716_1012x1350.jpeg"/>
          <p:cNvSpPr/>
          <p:nvPr>
            <p:ph type="pic" idx="13"/>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The Allaple Worm, Malware Analysis"/>
          <p:cNvSpPr txBox="1"/>
          <p:nvPr/>
        </p:nvSpPr>
        <p:spPr>
          <a:xfrm>
            <a:off x="19301255" y="13179658"/>
            <a:ext cx="4874362" cy="4501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The Allaple Worm</a:t>
            </a:r>
            <a:r>
              <a:t>, Malware Analysis</a:t>
            </a:r>
          </a:p>
        </p:txBody>
      </p:sp>
      <p:sp>
        <p:nvSpPr>
          <p:cNvPr id="5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6" name="143070716_1012x1350.jpeg"/>
          <p:cNvSpPr/>
          <p:nvPr>
            <p:ph type="pic" sz="half" idx="13"/>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6"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4" name="143070718_1000x750.jpeg"/>
          <p:cNvSpPr/>
          <p:nvPr>
            <p:ph type="pic" sz="quarter" idx="13"/>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5" name="143070724_2880x2159.jpeg"/>
          <p:cNvSpPr/>
          <p:nvPr>
            <p:ph type="pic" sz="quarter" idx="14"/>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6" name="143070716_1012x1350.jpeg"/>
          <p:cNvSpPr/>
          <p:nvPr>
            <p:ph type="pic" idx="15"/>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7" name="Slide Numb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i="0" sz="1800">
                <a:solidFill>
                  <a:srgbClr val="FFFFFF">
                    <a:alpha val="70000"/>
                  </a:srgbClr>
                </a:solidFill>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slack-redir.net/link?url=http%3A%2F%2Fwww.sophos.com%2Fvirusinfo%2Fanalyses%2Fw32allapleb.html%3B" TargetMode="External"/><Relationship Id="rId3" Type="http://schemas.openxmlformats.org/officeDocument/2006/relationships/hyperlink" Target="https://slack-redir.net/link?url=http%3A%2F%2Fisc.sans.org%2Fdiary.html%3Fstoryid%3D2451%3B"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f-secure.com/v-descs/allaple_a.shtml" TargetMode="External"/><Relationship Id="rId3" Type="http://schemas.openxmlformats.org/officeDocument/2006/relationships/hyperlink" Target="http://isc.sans.org/diary.html?storyid=2451" TargetMode="External"/><Relationship Id="rId4" Type="http://schemas.openxmlformats.org/officeDocument/2006/relationships/hyperlink" Target="http://www.sophos.com/virusinfo/analyses/w32allapleb.htm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he Allaple Worm"/>
          <p:cNvSpPr txBox="1"/>
          <p:nvPr>
            <p:ph type="ctrTitle"/>
          </p:nvPr>
        </p:nvSpPr>
        <p:spPr>
          <a:prstGeom prst="rect">
            <a:avLst/>
          </a:prstGeom>
        </p:spPr>
        <p:txBody>
          <a:bodyPr/>
          <a:lstStyle>
            <a:lvl1pPr>
              <a:defRPr sz="12500">
                <a:latin typeface="Helvetica"/>
                <a:ea typeface="Helvetica"/>
                <a:cs typeface="Helvetica"/>
                <a:sym typeface="Helvetica"/>
              </a:defRPr>
            </a:lvl1pPr>
          </a:lstStyle>
          <a:p>
            <a:pPr/>
            <a:r>
              <a:t>The Allaple Worm</a:t>
            </a:r>
          </a:p>
        </p:txBody>
      </p:sp>
      <p:sp>
        <p:nvSpPr>
          <p:cNvPr id="121" name="Malware Analysis"/>
          <p:cNvSpPr txBox="1"/>
          <p:nvPr>
            <p:ph type="subTitle" sz="quarter" idx="1"/>
          </p:nvPr>
        </p:nvSpPr>
        <p:spPr>
          <a:prstGeom prst="rect">
            <a:avLst/>
          </a:prstGeom>
        </p:spPr>
        <p:txBody>
          <a:bodyPr/>
          <a:lstStyle/>
          <a:p>
            <a:pPr/>
            <a:r>
              <a:t>Malware Analysis</a:t>
            </a:r>
          </a:p>
        </p:txBody>
      </p:sp>
      <p:sp>
        <p:nvSpPr>
          <p:cNvPr id="122" name="Jordan Jones…"/>
          <p:cNvSpPr txBox="1"/>
          <p:nvPr/>
        </p:nvSpPr>
        <p:spPr>
          <a:xfrm>
            <a:off x="15254662" y="9587836"/>
            <a:ext cx="8795279"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a:defRPr sz="4600">
                <a:latin typeface="Intel Clear"/>
                <a:ea typeface="Intel Clear"/>
                <a:cs typeface="Intel Clear"/>
                <a:sym typeface="Intel Clear"/>
              </a:defRPr>
            </a:pPr>
            <a:r>
              <a:t>Jordan Jones</a:t>
            </a:r>
          </a:p>
          <a:p>
            <a:pPr algn="r">
              <a:defRPr sz="4600">
                <a:latin typeface="Intel Clear"/>
                <a:ea typeface="Intel Clear"/>
                <a:cs typeface="Intel Clear"/>
                <a:sym typeface="Intel Clear"/>
              </a:defRPr>
            </a:pPr>
            <a:r>
              <a:t>Ryan Phillips</a:t>
            </a:r>
          </a:p>
          <a:p>
            <a:pPr algn="r">
              <a:defRPr sz="4600">
                <a:latin typeface="Intel Clear"/>
                <a:ea typeface="Intel Clear"/>
                <a:cs typeface="Intel Clear"/>
                <a:sym typeface="Intel Clear"/>
              </a:defRPr>
            </a:pPr>
            <a:r>
              <a:t>Tim Ellerbe </a:t>
            </a:r>
            <a:endParaRPr b="1" i="0" sz="3200">
              <a:latin typeface="Helvetica"/>
              <a:ea typeface="Helvetica"/>
              <a:cs typeface="Helvetica"/>
              <a:sym typeface="Helvetica"/>
            </a:endParaRPr>
          </a:p>
          <a:p>
            <a:pPr algn="r">
              <a:defRPr sz="4600">
                <a:latin typeface="Intel Clear"/>
                <a:ea typeface="Intel Clear"/>
                <a:cs typeface="Intel Clear"/>
                <a:sym typeface="Intel Clear"/>
              </a:defRPr>
            </a:pPr>
            <a:r>
              <a:t>Vittal Siddaiah</a:t>
            </a:r>
            <a:endParaRPr b="1" i="0" sz="3200">
              <a:latin typeface="Helvetica"/>
              <a:ea typeface="Helvetica"/>
              <a:cs typeface="Helvetica"/>
              <a:sym typeface="Helvetica"/>
            </a:endParaRPr>
          </a:p>
          <a:p>
            <a:pPr algn="r">
              <a:defRPr sz="4600">
                <a:latin typeface="Intel Clear"/>
                <a:ea typeface="Intel Clear"/>
                <a:cs typeface="Intel Clear"/>
                <a:sym typeface="Intel Clear"/>
              </a:defRPr>
            </a:pPr>
            <a:r>
              <a:t>Sachin Kusuma</a:t>
            </a:r>
          </a:p>
        </p:txBody>
      </p:sp>
      <p:pic>
        <p:nvPicPr>
          <p:cNvPr id="123" name="Image" descr="Image"/>
          <p:cNvPicPr>
            <a:picLocks noChangeAspect="1"/>
          </p:cNvPicPr>
          <p:nvPr/>
        </p:nvPicPr>
        <p:blipFill>
          <a:blip r:embed="rId2">
            <a:extLst/>
          </a:blip>
          <a:stretch>
            <a:fillRect/>
          </a:stretch>
        </p:blipFill>
        <p:spPr>
          <a:xfrm>
            <a:off x="18136581" y="1193355"/>
            <a:ext cx="4889088" cy="66817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0"/>
                                  </p:stCondLst>
                                  <p:childTnLst>
                                    <p:animScale>
                                      <p:cBhvr>
                                        <p:cTn id="6" dur="1000" fill="hold"/>
                                        <p:tgtEl>
                                          <p:spTgt spid="120"/>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0"/>
                                  </p:stCondLst>
                                  <p:childTnLst>
                                    <p:animScale>
                                      <p:cBhvr>
                                        <p:cTn id="9" dur="1000" fill="hold"/>
                                        <p:tgtEl>
                                          <p:spTgt spid="121"/>
                                        </p:tgtEl>
                                      </p:cBhvr>
                                      <p:by x="104999" y="104999"/>
                                    </p:animScale>
                                  </p:childTnLst>
                                </p:cTn>
                              </p:par>
                            </p:childTnLst>
                          </p:cTn>
                        </p:par>
                        <p:par>
                          <p:cTn id="10" fill="hold">
                            <p:stCondLst>
                              <p:cond delay="0"/>
                            </p:stCondLst>
                            <p:childTnLst>
                              <p:par>
                                <p:cTn id="11" presetClass="emph" nodeType="afterEffect" presetSubtype="0" presetID="6" grpId="3" accel="50000" decel="50000" fill="hold">
                                  <p:stCondLst>
                                    <p:cond delay="0"/>
                                  </p:stCondLst>
                                  <p:childTnLst>
                                    <p:animScale>
                                      <p:cBhvr>
                                        <p:cTn id="12" dur="1000" fill="hold"/>
                                        <p:tgtEl>
                                          <p:spTgt spid="123"/>
                                        </p:tgtEl>
                                      </p:cBhvr>
                                      <p:by x="110000" y="11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3"/>
      <p:bldP build="whole" bldLvl="1" animBg="1" rev="0" advAuto="0" spid="120" grpId="1"/>
      <p:bldP build="whole" bldLvl="1" animBg="1" rev="0" advAuto="0" spid="121"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Origin"/>
          <p:cNvSpPr txBox="1"/>
          <p:nvPr>
            <p:ph type="title"/>
          </p:nvPr>
        </p:nvSpPr>
        <p:spPr>
          <a:prstGeom prst="rect">
            <a:avLst/>
          </a:prstGeom>
        </p:spPr>
        <p:txBody>
          <a:bodyPr/>
          <a:lstStyle/>
          <a:p>
            <a:pPr/>
            <a:r>
              <a:t>Origin</a:t>
            </a:r>
          </a:p>
        </p:txBody>
      </p:sp>
      <p:sp>
        <p:nvSpPr>
          <p:cNvPr id="126" name="First sighting in 2006…"/>
          <p:cNvSpPr txBox="1"/>
          <p:nvPr/>
        </p:nvSpPr>
        <p:spPr>
          <a:xfrm>
            <a:off x="1148657" y="3993975"/>
            <a:ext cx="22086687" cy="496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marL="560294" indent="-560294" algn="l">
              <a:spcBef>
                <a:spcPts val="800"/>
              </a:spcBef>
              <a:buSzPct val="75000"/>
              <a:buChar char="•"/>
              <a:defRPr i="0" sz="5900">
                <a:latin typeface="+mn-lt"/>
                <a:ea typeface="+mn-ea"/>
                <a:cs typeface="+mn-cs"/>
                <a:sym typeface="Helvetica Neue Light"/>
              </a:defRPr>
            </a:pPr>
            <a:r>
              <a:t>First sighting in 2006</a:t>
            </a:r>
          </a:p>
          <a:p>
            <a:pPr marL="560294" indent="-560294" algn="l">
              <a:spcBef>
                <a:spcPts val="800"/>
              </a:spcBef>
              <a:buSzPct val="75000"/>
              <a:buChar char="•"/>
              <a:defRPr i="0" sz="5900">
                <a:latin typeface="+mn-lt"/>
                <a:ea typeface="+mn-ea"/>
                <a:cs typeface="+mn-cs"/>
                <a:sym typeface="Helvetica Neue Light"/>
              </a:defRPr>
            </a:pPr>
            <a:r>
              <a:t>Polymorphic </a:t>
            </a:r>
          </a:p>
          <a:p>
            <a:pPr marL="560294" indent="-560294" algn="l">
              <a:spcBef>
                <a:spcPts val="800"/>
              </a:spcBef>
              <a:buSzPct val="75000"/>
              <a:buChar char="•"/>
              <a:defRPr i="0" sz="5900">
                <a:latin typeface="+mn-lt"/>
                <a:ea typeface="+mn-ea"/>
                <a:cs typeface="+mn-cs"/>
                <a:sym typeface="Helvetica Neue Light"/>
              </a:defRPr>
            </a:pPr>
            <a:r>
              <a:t>Spreads over the LAN and over to the Internet. </a:t>
            </a:r>
          </a:p>
          <a:p>
            <a:pPr marL="560294" indent="-560294" algn="l">
              <a:spcBef>
                <a:spcPts val="800"/>
              </a:spcBef>
              <a:buSzPct val="75000"/>
              <a:buChar char="•"/>
              <a:defRPr i="0" sz="5900">
                <a:latin typeface="+mn-lt"/>
                <a:ea typeface="+mn-ea"/>
                <a:cs typeface="+mn-cs"/>
                <a:sym typeface="Helvetica Neue Light"/>
              </a:defRPr>
            </a:pPr>
            <a:r>
              <a:t>Allaple was designed by a dissatisfied customer </a:t>
            </a:r>
            <a:r>
              <a:rPr b="1" i="1">
                <a:latin typeface="Helvetica Neue"/>
                <a:ea typeface="Helvetica Neue"/>
                <a:cs typeface="Helvetica Neue"/>
                <a:sym typeface="Helvetica Neue"/>
              </a:rPr>
              <a:t>Arthur Boiko</a:t>
            </a:r>
            <a:r>
              <a:t> of an insurance company to DDOS some web sites in Estonia.</a:t>
            </a:r>
          </a:p>
        </p:txBody>
      </p:sp>
      <p:sp>
        <p:nvSpPr>
          <p:cNvPr id="127" name="Polymorphic means that the worm morphs/changes its code with each stored copy for reproduction and propagation. This polymorphic behavior challenges the anti-virus software."/>
          <p:cNvSpPr txBox="1"/>
          <p:nvPr/>
        </p:nvSpPr>
        <p:spPr>
          <a:xfrm>
            <a:off x="6272199" y="10556554"/>
            <a:ext cx="17743088" cy="1886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4" algn="r">
              <a:defRPr i="0" sz="2500">
                <a:latin typeface="+mn-lt"/>
                <a:ea typeface="+mn-ea"/>
                <a:cs typeface="+mn-cs"/>
                <a:sym typeface="Helvetica Neue Light"/>
              </a:defRPr>
            </a:pPr>
            <a:r>
              <a:rPr i="1" sz="3500">
                <a:latin typeface="Helvetica Neue"/>
                <a:ea typeface="Helvetica Neue"/>
                <a:cs typeface="Helvetica Neue"/>
                <a:sym typeface="Helvetica Neue"/>
              </a:rPr>
              <a:t>Polymorphic means that the worm morphs/changes its code with each stored copy for reproduction and propagation. This polymorphic behavior challenges the anti-virus software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500"/>
                                  </p:stCondLst>
                                  <p:childTnLst>
                                    <p:animScale>
                                      <p:cBhvr>
                                        <p:cTn id="6" dur="1000" fill="hold"/>
                                        <p:tgtEl>
                                          <p:spTgt spid="125"/>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500"/>
                                  </p:stCondLst>
                                  <p:childTnLst>
                                    <p:animScale>
                                      <p:cBhvr>
                                        <p:cTn id="9" dur="1000" fill="hold"/>
                                        <p:tgtEl>
                                          <p:spTgt spid="126"/>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5" grpId="1"/>
      <p:bldP build="whole" bldLvl="1" animBg="1" rev="0" advAuto="0" spid="126"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Impact"/>
          <p:cNvSpPr txBox="1"/>
          <p:nvPr>
            <p:ph type="title"/>
          </p:nvPr>
        </p:nvSpPr>
        <p:spPr>
          <a:xfrm>
            <a:off x="1604572" y="355600"/>
            <a:ext cx="21437601" cy="3429000"/>
          </a:xfrm>
          <a:prstGeom prst="rect">
            <a:avLst/>
          </a:prstGeom>
        </p:spPr>
        <p:txBody>
          <a:bodyPr/>
          <a:lstStyle/>
          <a:p>
            <a:pPr/>
            <a:r>
              <a:t>Impact</a:t>
            </a:r>
          </a:p>
        </p:txBody>
      </p:sp>
      <p:pic>
        <p:nvPicPr>
          <p:cNvPr id="130" name="Screen Shot 2019-09-07 at 7.17.10 AM.png" descr="Screen Shot 2019-09-07 at 7.17.10 AM.png"/>
          <p:cNvPicPr>
            <a:picLocks noChangeAspect="1"/>
          </p:cNvPicPr>
          <p:nvPr/>
        </p:nvPicPr>
        <p:blipFill>
          <a:blip r:embed="rId2">
            <a:extLst/>
          </a:blip>
          <a:stretch>
            <a:fillRect/>
          </a:stretch>
        </p:blipFill>
        <p:spPr>
          <a:xfrm>
            <a:off x="965251" y="3676503"/>
            <a:ext cx="10816209" cy="9284832"/>
          </a:xfrm>
          <a:prstGeom prst="rect">
            <a:avLst/>
          </a:prstGeom>
          <a:ln w="12700">
            <a:miter lim="400000"/>
          </a:ln>
          <a:effectLst>
            <a:outerShdw sx="100000" sy="100000" kx="0" ky="0" algn="b" rotWithShape="0" blurRad="50800" dist="63500" dir="2700000">
              <a:srgbClr val="A6AAA9">
                <a:alpha val="50000"/>
              </a:srgbClr>
            </a:outerShdw>
            <a:reflection blurRad="0" stA="16169" stPos="0" endA="0" endPos="40000" dist="0" dir="5400000" fadeDir="5400000" sx="100000" sy="-100000" kx="0" ky="0" algn="bl" rotWithShape="0"/>
          </a:effectLst>
        </p:spPr>
      </p:pic>
      <p:sp>
        <p:nvSpPr>
          <p:cNvPr id="131" name="Ref: AV-TEST_Security_Report_2015-2016.pdf"/>
          <p:cNvSpPr txBox="1"/>
          <p:nvPr/>
        </p:nvSpPr>
        <p:spPr>
          <a:xfrm>
            <a:off x="18167489" y="12610959"/>
            <a:ext cx="6003329" cy="4490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 AV-TEST_Security_Report_2015-2016.pdf</a:t>
            </a:r>
          </a:p>
        </p:txBody>
      </p:sp>
      <p:pic>
        <p:nvPicPr>
          <p:cNvPr id="132" name="Screen Shot 2019-09-07 at 7.18.48 AM.png" descr="Screen Shot 2019-09-07 at 7.18.48 AM.png"/>
          <p:cNvPicPr>
            <a:picLocks noChangeAspect="1"/>
          </p:cNvPicPr>
          <p:nvPr/>
        </p:nvPicPr>
        <p:blipFill>
          <a:blip r:embed="rId3">
            <a:extLst/>
          </a:blip>
          <a:stretch>
            <a:fillRect/>
          </a:stretch>
        </p:blipFill>
        <p:spPr>
          <a:xfrm>
            <a:off x="12493435" y="621031"/>
            <a:ext cx="11077693" cy="9834277"/>
          </a:xfrm>
          <a:prstGeom prst="rect">
            <a:avLst/>
          </a:prstGeom>
          <a:ln w="12700">
            <a:miter lim="400000"/>
          </a:ln>
          <a:effectLst>
            <a:outerShdw sx="100000" sy="100000" kx="0" ky="0" algn="b" rotWithShape="0" blurRad="50800" dist="63500" dir="2700000">
              <a:srgbClr val="A6AAA9">
                <a:alpha val="50000"/>
              </a:srgbClr>
            </a:outerShdw>
            <a:reflection blurRad="0" stA="16169" stPos="0" endA="0" endPos="40000" dist="0" dir="5400000" fadeDir="5400000" sx="100000" sy="-100000" kx="0" ky="0" algn="bl" rotWithShape="0"/>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decel="50000" fill="hold">
                                  <p:stCondLst>
                                    <p:cond delay="0"/>
                                  </p:stCondLst>
                                  <p:childTnLst>
                                    <p:animScale>
                                      <p:cBhvr>
                                        <p:cTn id="6" dur="1000" fill="hold"/>
                                        <p:tgtEl>
                                          <p:spTgt spid="129"/>
                                        </p:tgtEl>
                                      </p:cBhvr>
                                      <p:by x="104999" y="104999"/>
                                    </p:animScale>
                                  </p:childTnLst>
                                </p:cTn>
                              </p:par>
                            </p:childTnLst>
                          </p:cTn>
                        </p:par>
                        <p:par>
                          <p:cTn id="7" fill="hold">
                            <p:stCondLst>
                              <p:cond delay="1000"/>
                            </p:stCondLst>
                            <p:childTnLst>
                              <p:par>
                                <p:cTn id="8" presetClass="entr" nodeType="afterEffect" presetSubtype="12" presetID="2" grpId="2" fill="hold">
                                  <p:stCondLst>
                                    <p:cond delay="0"/>
                                  </p:stCondLst>
                                  <p:iterate type="el" backwards="0">
                                    <p:tmAbs val="0"/>
                                  </p:iterate>
                                  <p:childTnLst>
                                    <p:set>
                                      <p:cBhvr>
                                        <p:cTn id="9" fill="hold"/>
                                        <p:tgtEl>
                                          <p:spTgt spid="130"/>
                                        </p:tgtEl>
                                        <p:attrNameLst>
                                          <p:attrName>style.visibility</p:attrName>
                                        </p:attrNameLst>
                                      </p:cBhvr>
                                      <p:to>
                                        <p:strVal val="visible"/>
                                      </p:to>
                                    </p:set>
                                    <p:anim calcmode="lin" valueType="num">
                                      <p:cBhvr>
                                        <p:cTn id="10" dur="500" fill="hold"/>
                                        <p:tgtEl>
                                          <p:spTgt spid="130"/>
                                        </p:tgtEl>
                                        <p:attrNameLst>
                                          <p:attrName>ppt_x</p:attrName>
                                        </p:attrNameLst>
                                      </p:cBhvr>
                                      <p:tavLst>
                                        <p:tav tm="0">
                                          <p:val>
                                            <p:strVal val="0-#ppt_w/2"/>
                                          </p:val>
                                        </p:tav>
                                        <p:tav tm="100000">
                                          <p:val>
                                            <p:strVal val="#ppt_x"/>
                                          </p:val>
                                        </p:tav>
                                      </p:tavLst>
                                    </p:anim>
                                    <p:anim calcmode="lin" valueType="num">
                                      <p:cBhvr>
                                        <p:cTn id="11" dur="500" fill="hold"/>
                                        <p:tgtEl>
                                          <p:spTgt spid="130"/>
                                        </p:tgtEl>
                                        <p:attrNameLst>
                                          <p:attrName>ppt_y</p:attrName>
                                        </p:attrNameLst>
                                      </p:cBhvr>
                                      <p:tavLst>
                                        <p:tav tm="0">
                                          <p:val>
                                            <p:strVal val="1+#ppt_h/2"/>
                                          </p:val>
                                        </p:tav>
                                        <p:tav tm="100000">
                                          <p:val>
                                            <p:strVal val="#ppt_y"/>
                                          </p:val>
                                        </p:tav>
                                      </p:tavLst>
                                    </p:anim>
                                  </p:childTnLst>
                                </p:cTn>
                              </p:par>
                            </p:childTnLst>
                          </p:cTn>
                        </p:par>
                        <p:par>
                          <p:cTn id="12" fill="hold">
                            <p:stCondLst>
                              <p:cond delay="0"/>
                            </p:stCondLst>
                            <p:childTnLst>
                              <p:par>
                                <p:cTn id="13" presetClass="emph" nodeType="afterEffect" presetSubtype="0" presetID="6" grpId="3" accel="50000" fill="hold">
                                  <p:stCondLst>
                                    <p:cond delay="500"/>
                                  </p:stCondLst>
                                  <p:childTnLst>
                                    <p:animScale>
                                      <p:cBhvr>
                                        <p:cTn id="14" dur="1000" fill="hold"/>
                                        <p:tgtEl>
                                          <p:spTgt spid="130"/>
                                        </p:tgtEl>
                                      </p:cBhvr>
                                      <p:by x="104999" y="104999"/>
                                    </p:animScale>
                                  </p:childTnLst>
                                </p:cTn>
                              </p:par>
                            </p:childTnLst>
                          </p:cTn>
                        </p:par>
                        <p:par>
                          <p:cTn id="15" fill="hold">
                            <p:stCondLst>
                              <p:cond delay="1500"/>
                            </p:stCondLst>
                            <p:childTnLst>
                              <p:par>
                                <p:cTn id="16" presetClass="entr" nodeType="afterEffect" presetSubtype="12" presetID="2" grpId="4" fill="hold">
                                  <p:stCondLst>
                                    <p:cond delay="0"/>
                                  </p:stCondLst>
                                  <p:iterate type="el" backwards="0">
                                    <p:tmAbs val="0"/>
                                  </p:iterate>
                                  <p:childTnLst>
                                    <p:set>
                                      <p:cBhvr>
                                        <p:cTn id="17" fill="hold"/>
                                        <p:tgtEl>
                                          <p:spTgt spid="132"/>
                                        </p:tgtEl>
                                        <p:attrNameLst>
                                          <p:attrName>style.visibility</p:attrName>
                                        </p:attrNameLst>
                                      </p:cBhvr>
                                      <p:to>
                                        <p:strVal val="visible"/>
                                      </p:to>
                                    </p:set>
                                    <p:anim calcmode="lin" valueType="num">
                                      <p:cBhvr>
                                        <p:cTn id="18" dur="1000" fill="hold"/>
                                        <p:tgtEl>
                                          <p:spTgt spid="132"/>
                                        </p:tgtEl>
                                        <p:attrNameLst>
                                          <p:attrName>ppt_x</p:attrName>
                                        </p:attrNameLst>
                                      </p:cBhvr>
                                      <p:tavLst>
                                        <p:tav tm="0">
                                          <p:val>
                                            <p:strVal val="0-#ppt_w/2"/>
                                          </p:val>
                                        </p:tav>
                                        <p:tav tm="100000">
                                          <p:val>
                                            <p:strVal val="#ppt_x"/>
                                          </p:val>
                                        </p:tav>
                                      </p:tavLst>
                                    </p:anim>
                                    <p:anim calcmode="lin" valueType="num">
                                      <p:cBhvr>
                                        <p:cTn id="19" dur="1000" fill="hold"/>
                                        <p:tgtEl>
                                          <p:spTgt spid="132"/>
                                        </p:tgtEl>
                                        <p:attrNameLst>
                                          <p:attrName>ppt_y</p:attrName>
                                        </p:attrNameLst>
                                      </p:cBhvr>
                                      <p:tavLst>
                                        <p:tav tm="0">
                                          <p:val>
                                            <p:strVal val="1+#ppt_h/2"/>
                                          </p:val>
                                        </p:tav>
                                        <p:tav tm="100000">
                                          <p:val>
                                            <p:strVal val="#ppt_y"/>
                                          </p:val>
                                        </p:tav>
                                      </p:tavLst>
                                    </p:anim>
                                  </p:childTnLst>
                                </p:cTn>
                              </p:par>
                            </p:childTnLst>
                          </p:cTn>
                        </p:par>
                        <p:par>
                          <p:cTn id="20" fill="hold">
                            <p:stCondLst>
                              <p:cond delay="0"/>
                            </p:stCondLst>
                            <p:childTnLst>
                              <p:par>
                                <p:cTn id="21" presetClass="emph" nodeType="afterEffect" presetSubtype="0" presetID="6" grpId="5" accel="50000" decel="50000" fill="hold">
                                  <p:stCondLst>
                                    <p:cond delay="2000"/>
                                  </p:stCondLst>
                                  <p:childTnLst>
                                    <p:animScale>
                                      <p:cBhvr>
                                        <p:cTn id="22" dur="500" fill="hold"/>
                                        <p:tgtEl>
                                          <p:spTgt spid="132"/>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4"/>
      <p:bldP build="whole" bldLvl="1" animBg="1" rev="0" advAuto="0" spid="132" grpId="5"/>
      <p:bldP build="whole" bldLvl="1" animBg="1" rev="0" advAuto="0" spid="130" grpId="2"/>
      <p:bldP build="whole" bldLvl="1" animBg="1" rev="0" advAuto="0" spid="130" grpId="3"/>
      <p:bldP build="whole" bldLvl="1" animBg="1" rev="0" advAuto="0" spid="12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Worm Behavior"/>
          <p:cNvSpPr txBox="1"/>
          <p:nvPr>
            <p:ph type="title"/>
          </p:nvPr>
        </p:nvSpPr>
        <p:spPr>
          <a:prstGeom prst="rect">
            <a:avLst/>
          </a:prstGeom>
        </p:spPr>
        <p:txBody>
          <a:bodyPr/>
          <a:lstStyle/>
          <a:p>
            <a:pPr/>
            <a:r>
              <a:t>Worm Behavior</a:t>
            </a:r>
          </a:p>
        </p:txBody>
      </p:sp>
      <p:sp>
        <p:nvSpPr>
          <p:cNvPr id="135" name="When executed, the worm launches several threads which accomplish different tasks simultaneously:…"/>
          <p:cNvSpPr txBox="1"/>
          <p:nvPr/>
        </p:nvSpPr>
        <p:spPr>
          <a:xfrm>
            <a:off x="1148657" y="4610012"/>
            <a:ext cx="22086687" cy="66295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2500"/>
              </a:spcBef>
              <a:defRPr i="0" sz="6200">
                <a:latin typeface="+mn-lt"/>
                <a:ea typeface="+mn-ea"/>
                <a:cs typeface="+mn-cs"/>
                <a:sym typeface="Helvetica Neue Light"/>
              </a:defRPr>
            </a:pPr>
            <a:r>
              <a:t>When executed, the worm launches several threads which accomplish different tasks simultaneously:</a:t>
            </a:r>
          </a:p>
          <a:p>
            <a:pPr marL="381000" indent="-381000" algn="l">
              <a:spcBef>
                <a:spcPts val="2500"/>
              </a:spcBef>
              <a:buSzPct val="75000"/>
              <a:buChar char="•"/>
              <a:defRPr i="0" sz="3400">
                <a:latin typeface="+mn-lt"/>
                <a:ea typeface="+mn-ea"/>
                <a:cs typeface="+mn-cs"/>
                <a:sym typeface="Helvetica Neue Light"/>
              </a:defRPr>
            </a:pPr>
            <a:r>
              <a:t>DoS attack against a specific IP address.</a:t>
            </a:r>
          </a:p>
          <a:p>
            <a:pPr lvl="1" marL="1066800" indent="-431800" algn="l">
              <a:spcBef>
                <a:spcPts val="2500"/>
              </a:spcBef>
              <a:buSzPct val="75000"/>
              <a:buChar char="•"/>
              <a:defRPr sz="3300"/>
            </a:pPr>
            <a:r>
              <a:t>The worm sends an echo ping request and waiting for a response. Once it is    received Allaple starts a DoS attack by flooding multiple network ports.</a:t>
            </a:r>
          </a:p>
          <a:p>
            <a:pPr marL="381000" indent="-381000" algn="l">
              <a:spcBef>
                <a:spcPts val="2500"/>
              </a:spcBef>
              <a:buSzPct val="75000"/>
              <a:buChar char="•"/>
              <a:defRPr i="0" sz="3400">
                <a:latin typeface="+mn-lt"/>
                <a:ea typeface="+mn-ea"/>
                <a:cs typeface="+mn-cs"/>
                <a:sym typeface="Helvetica Neue Light"/>
              </a:defRPr>
            </a:pPr>
            <a:r>
              <a:t>DoS attack against specific Web sites</a:t>
            </a:r>
          </a:p>
          <a:p>
            <a:pPr lvl="1" marL="1066800" indent="-431800" algn="l">
              <a:spcBef>
                <a:spcPts val="2500"/>
              </a:spcBef>
              <a:buSzPct val="75000"/>
              <a:buChar char="•"/>
              <a:defRPr sz="3300"/>
            </a:pPr>
            <a:r>
              <a:t>The worm attempts DoS attacks on three websites with a .ee domain suffix.</a:t>
            </a:r>
          </a:p>
          <a:p>
            <a:pPr marL="381000" indent="-381000" algn="l">
              <a:spcBef>
                <a:spcPts val="2500"/>
              </a:spcBef>
              <a:buSzPct val="75000"/>
              <a:buChar char="•"/>
              <a:defRPr i="0" sz="3400">
                <a:latin typeface="+mn-lt"/>
                <a:ea typeface="+mn-ea"/>
                <a:cs typeface="+mn-cs"/>
                <a:sym typeface="Helvetica Neue Light"/>
              </a:defRPr>
            </a:pPr>
            <a:r>
              <a:t>Infecting open shares across a network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500"/>
                                  </p:stCondLst>
                                  <p:childTnLst>
                                    <p:animScale>
                                      <p:cBhvr>
                                        <p:cTn id="6" dur="1000" fill="hold"/>
                                        <p:tgtEl>
                                          <p:spTgt spid="134"/>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1000"/>
                                  </p:stCondLst>
                                  <p:childTnLst>
                                    <p:animScale>
                                      <p:cBhvr>
                                        <p:cTn id="9" dur="1000" fill="hold"/>
                                        <p:tgtEl>
                                          <p:spTgt spid="135"/>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2"/>
      <p:bldP build="whole" bldLvl="1" animBg="1" rev="0" advAuto="0" spid="134"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Containment Strategy"/>
          <p:cNvSpPr txBox="1"/>
          <p:nvPr>
            <p:ph type="title"/>
          </p:nvPr>
        </p:nvSpPr>
        <p:spPr>
          <a:prstGeom prst="rect">
            <a:avLst/>
          </a:prstGeom>
        </p:spPr>
        <p:txBody>
          <a:bodyPr/>
          <a:lstStyle/>
          <a:p>
            <a:pPr/>
            <a:r>
              <a:t>Containment Strategy</a:t>
            </a:r>
          </a:p>
        </p:txBody>
      </p:sp>
      <p:sp>
        <p:nvSpPr>
          <p:cNvPr id="138" name="Diagnosing the symptoms :Users infected often reported the famous pop-up in the bottom right hand corner of the Taskbar stating “Warning! Running trial version! Now running trial version of the software! Click here to purchase the full version of the software and get full protection for your PC!”…"/>
          <p:cNvSpPr txBox="1"/>
          <p:nvPr/>
        </p:nvSpPr>
        <p:spPr>
          <a:xfrm>
            <a:off x="1148657" y="3760770"/>
            <a:ext cx="22086687" cy="8328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0999" indent="-380999" algn="l">
              <a:lnSpc>
                <a:spcPts val="10300"/>
              </a:lnSpc>
              <a:spcBef>
                <a:spcPts val="1100"/>
              </a:spcBef>
              <a:buSzPct val="75000"/>
              <a:buChar char="•"/>
              <a:defRPr i="0" sz="4300">
                <a:latin typeface="+mn-lt"/>
                <a:ea typeface="+mn-ea"/>
                <a:cs typeface="+mn-cs"/>
                <a:sym typeface="Helvetica Neue Light"/>
              </a:defRPr>
            </a:pPr>
            <a:r>
              <a:t>Diagnosing the symptoms :Users infected often reported the famous pop-up in the bottom right hand corner of the Taskbar stating “Warning! Running trial version! Now running trial version of the software! Click here to purchase the full version of the software and get full protection for your PC!”</a:t>
            </a:r>
          </a:p>
          <a:p>
            <a:pPr marL="380999" indent="-380999" algn="l">
              <a:lnSpc>
                <a:spcPts val="10300"/>
              </a:lnSpc>
              <a:spcBef>
                <a:spcPts val="1100"/>
              </a:spcBef>
              <a:buSzPct val="75000"/>
              <a:buChar char="•"/>
              <a:defRPr i="0" sz="4300">
                <a:latin typeface="+mn-lt"/>
                <a:ea typeface="+mn-ea"/>
                <a:cs typeface="+mn-cs"/>
                <a:sym typeface="Helvetica Neue Light"/>
              </a:defRPr>
            </a:pPr>
            <a:r>
              <a:t>System speed reduced</a:t>
            </a:r>
          </a:p>
          <a:p>
            <a:pPr marL="380999" indent="-380999" algn="l">
              <a:lnSpc>
                <a:spcPts val="10300"/>
              </a:lnSpc>
              <a:spcBef>
                <a:spcPts val="1100"/>
              </a:spcBef>
              <a:buSzPct val="75000"/>
              <a:buChar char="•"/>
              <a:defRPr i="0" sz="4300">
                <a:latin typeface="+mn-lt"/>
                <a:ea typeface="+mn-ea"/>
                <a:cs typeface="+mn-cs"/>
                <a:sym typeface="Helvetica Neue Light"/>
              </a:defRPr>
            </a:pPr>
            <a:r>
              <a:t>Browser hijacking</a:t>
            </a:r>
          </a:p>
          <a:p>
            <a:pPr marL="380999" indent="-380999" algn="l">
              <a:lnSpc>
                <a:spcPts val="10300"/>
              </a:lnSpc>
              <a:spcBef>
                <a:spcPts val="1100"/>
              </a:spcBef>
              <a:buSzPct val="75000"/>
              <a:buChar char="•"/>
              <a:defRPr i="0" sz="4300">
                <a:latin typeface="+mn-lt"/>
                <a:ea typeface="+mn-ea"/>
                <a:cs typeface="+mn-cs"/>
                <a:sym typeface="Helvetica Neue Light"/>
              </a:defRPr>
            </a:pPr>
            <a:r>
              <a:t>Unauthorized amendments to System-Settings</a:t>
            </a:r>
          </a:p>
          <a:p>
            <a:pPr marL="380999" indent="-380999" algn="l">
              <a:lnSpc>
                <a:spcPts val="10300"/>
              </a:lnSpc>
              <a:spcBef>
                <a:spcPts val="1100"/>
              </a:spcBef>
              <a:buSzPct val="75000"/>
              <a:buChar char="•"/>
              <a:defRPr i="0" sz="4300">
                <a:latin typeface="+mn-lt"/>
                <a:ea typeface="+mn-ea"/>
                <a:cs typeface="+mn-cs"/>
                <a:sym typeface="Helvetica Neue Light"/>
              </a:defRPr>
            </a:pPr>
            <a:r>
              <a:t>Keyloggers</a:t>
            </a:r>
          </a:p>
          <a:p>
            <a:pPr marL="380999" indent="-380999" algn="l">
              <a:lnSpc>
                <a:spcPts val="10300"/>
              </a:lnSpc>
              <a:spcBef>
                <a:spcPts val="1100"/>
              </a:spcBef>
              <a:buSzPct val="75000"/>
              <a:buChar char="•"/>
              <a:defRPr i="0" sz="4300">
                <a:latin typeface="+mn-lt"/>
                <a:ea typeface="+mn-ea"/>
                <a:cs typeface="+mn-cs"/>
                <a:sym typeface="Helvetica Neue Light"/>
              </a:defRPr>
            </a:pPr>
            <a:r>
              <a:t>Device Driver Update disabled</a:t>
            </a:r>
          </a:p>
          <a:p>
            <a:pPr marL="380999" indent="-380999" algn="l">
              <a:lnSpc>
                <a:spcPts val="10300"/>
              </a:lnSpc>
              <a:spcBef>
                <a:spcPts val="1100"/>
              </a:spcBef>
              <a:buSzPct val="75000"/>
              <a:buChar char="•"/>
              <a:defRPr i="0" sz="4300">
                <a:latin typeface="+mn-lt"/>
                <a:ea typeface="+mn-ea"/>
                <a:cs typeface="+mn-cs"/>
                <a:sym typeface="Helvetica Neue Light"/>
              </a:defRPr>
            </a:pPr>
            <a:r>
              <a:t>Fake “Blue-Screen of Doom”</a:t>
            </a:r>
          </a:p>
          <a:p>
            <a:pPr marL="380999" indent="-380999" algn="l">
              <a:lnSpc>
                <a:spcPts val="10300"/>
              </a:lnSpc>
              <a:spcBef>
                <a:spcPts val="1100"/>
              </a:spcBef>
              <a:buSzPct val="75000"/>
              <a:buChar char="•"/>
              <a:defRPr i="0" sz="4300">
                <a:latin typeface="+mn-lt"/>
                <a:ea typeface="+mn-ea"/>
                <a:cs typeface="+mn-cs"/>
                <a:sym typeface="Helvetica Neue Light"/>
              </a:defRPr>
            </a:pPr>
            <a:r>
              <a:t>Unusual Desktop short-cutsDoS attack against a specific IP address.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500"/>
                                  </p:stCondLst>
                                  <p:childTnLst>
                                    <p:animScale>
                                      <p:cBhvr>
                                        <p:cTn id="6" dur="1000" fill="hold"/>
                                        <p:tgtEl>
                                          <p:spTgt spid="137"/>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500"/>
                                  </p:stCondLst>
                                  <p:childTnLst>
                                    <p:animScale>
                                      <p:cBhvr>
                                        <p:cTn id="9" dur="1000" fill="hold"/>
                                        <p:tgtEl>
                                          <p:spTgt spid="138"/>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P build="whole" bldLvl="1" animBg="1" rev="0" advAuto="0" spid="138"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Resolution"/>
          <p:cNvSpPr txBox="1"/>
          <p:nvPr>
            <p:ph type="title"/>
          </p:nvPr>
        </p:nvSpPr>
        <p:spPr>
          <a:prstGeom prst="rect">
            <a:avLst/>
          </a:prstGeom>
        </p:spPr>
        <p:txBody>
          <a:bodyPr/>
          <a:lstStyle/>
          <a:p>
            <a:pPr/>
            <a:r>
              <a:t>Resolution</a:t>
            </a:r>
          </a:p>
        </p:txBody>
      </p:sp>
      <p:sp>
        <p:nvSpPr>
          <p:cNvPr id="141" name="For Windows Users the first step in removal procedure is to open Windows Task Manager, open the Process Option and terminate malicious scripts  “bzehxvnz.exe, hwexrtne.exe, bnshhqj.exe, jjlenkbt.exe, tsbjbtvn.exe”. Next reboot in Safe Mode, extinguish Net-Worm.Win32.Allaple.a process. Locate the file Net-Worm.Win32.Allaple.a within the registry and delete it. Search for “bzehxvnz.exe, hwexrtne.exe, bnshhqj.exe, jjlenkbt.exe, tsbjbtvn.exe” and delete them as well.  In theory, this may resolve the issues described above. For further safety measures it is advised to run a Malware-Scan along the lines of Spybot Search &amp; Destroy to further remove any lingering problems.…"/>
          <p:cNvSpPr txBox="1"/>
          <p:nvPr/>
        </p:nvSpPr>
        <p:spPr>
          <a:xfrm>
            <a:off x="1148657" y="3759112"/>
            <a:ext cx="22086687" cy="83313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1000" indent="-381000" algn="l">
              <a:spcBef>
                <a:spcPts val="2500"/>
              </a:spcBef>
              <a:buSzPct val="75000"/>
              <a:buChar char="•"/>
              <a:defRPr i="0" sz="3400">
                <a:latin typeface="+mn-lt"/>
                <a:ea typeface="+mn-ea"/>
                <a:cs typeface="+mn-cs"/>
                <a:sym typeface="Helvetica Neue Light"/>
              </a:defRPr>
            </a:pPr>
            <a:r>
              <a:t>For Windows Users the first step in removal procedure is to open Windows Task Manager, open the Process Option and terminate malicious scripts  “bzehxvnz.exe, hwexrtne.exe, bnshhqj.exe, jjlenkbt.exe, tsbjbtvn.exe”. Next reboot in Safe Mode, extinguish Net-Worm.Win32.Allaple.a process. Locate the file Net-Worm.Win32.Allaple.a within the registry and delete it. Search for “bzehxvnz.exe, hwexrtne.exe, bnshhqj.exe, jjlenkbt.exe, tsbjbtvn.exe” and delete them as well.  In theory, this may resolve the issues described above. For further safety measures it is advised to run a Malware-Scan along the lines of Spybot Search &amp; Destroy to further remove any lingering problems.</a:t>
            </a:r>
          </a:p>
          <a:p>
            <a:pPr marL="381000" indent="-381000" algn="l">
              <a:spcBef>
                <a:spcPts val="2500"/>
              </a:spcBef>
              <a:buSzPct val="75000"/>
              <a:buChar char="•"/>
              <a:defRPr i="0" sz="3400">
                <a:latin typeface="+mn-lt"/>
                <a:ea typeface="+mn-ea"/>
                <a:cs typeface="+mn-cs"/>
                <a:sym typeface="Helvetica Neue Light"/>
              </a:defRPr>
            </a:pPr>
            <a:r>
              <a:t>For Linux Users(Network Protection) with the assistance of the Utility Snort run the following command. (This would be useful to determine infection across an entire network to locate each infected device)</a:t>
            </a:r>
          </a:p>
          <a:p>
            <a:pPr marL="381000" indent="-381000" algn="l">
              <a:spcBef>
                <a:spcPts val="2500"/>
              </a:spcBef>
              <a:buSzPct val="75000"/>
              <a:buChar char="•"/>
              <a:defRPr i="0" sz="3400">
                <a:latin typeface="+mn-lt"/>
                <a:ea typeface="+mn-ea"/>
                <a:cs typeface="+mn-cs"/>
                <a:sym typeface="Helvetica Neue Light"/>
              </a:defRPr>
            </a:pPr>
            <a:r>
              <a:t>alert icmp $HOME_NET any -&gt; $EXTERNAL_NET any (msg:"ET WORM Allaple ICMP Sweep Ping Outbound"; icode:0; itype:8; content:"Babcdefghijklmnopqrstuvwabcdefghi"; threshold: type both, count 1, seconds 60, track by_src; classtype:trojan-activity; reference:url,</a:t>
            </a:r>
            <a:r>
              <a:rPr>
                <a:hlinkClick r:id="rId2" invalidUrl="" action="" tgtFrame="" tooltip="" history="1" highlightClick="0" endSnd="0"/>
              </a:rPr>
              <a:t>www.sophos.com/virusinfo/analyses/w32allapleb.html;</a:t>
            </a:r>
            <a:r>
              <a:t> reference:url,</a:t>
            </a:r>
            <a:r>
              <a:rPr>
                <a:hlinkClick r:id="rId3" invalidUrl="" action="" tgtFrame="" tooltip="" history="1" highlightClick="0" endSnd="0"/>
              </a:rPr>
              <a:t>isc.sans.org/diary.html?storyid=2451;</a:t>
            </a:r>
            <a:r>
              <a:t> sid:2003292; rev:6;)</a:t>
            </a:r>
          </a:p>
          <a:p>
            <a:pPr marL="381000" indent="-381000" algn="l">
              <a:spcBef>
                <a:spcPts val="2500"/>
              </a:spcBef>
              <a:buSzPct val="75000"/>
              <a:buChar char="•"/>
              <a:defRPr i="0" sz="3400">
                <a:latin typeface="+mn-lt"/>
                <a:ea typeface="+mn-ea"/>
                <a:cs typeface="+mn-cs"/>
                <a:sym typeface="Helvetica Neue Light"/>
              </a:defRPr>
            </a:pPr>
            <a:r>
              <a:t>This provides the admin with a comprehensive analysis of infection within a network, scanning for anomalies and malicious port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500"/>
                                  </p:stCondLst>
                                  <p:childTnLst>
                                    <p:animScale>
                                      <p:cBhvr>
                                        <p:cTn id="6" dur="1000" fill="hold"/>
                                        <p:tgtEl>
                                          <p:spTgt spid="140"/>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500"/>
                                  </p:stCondLst>
                                  <p:childTnLst>
                                    <p:animScale>
                                      <p:cBhvr>
                                        <p:cTn id="9" dur="1000" fill="hold"/>
                                        <p:tgtEl>
                                          <p:spTgt spid="141"/>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P build="whole" bldLvl="1" animBg="1" rev="0" advAuto="0" spid="141"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wareness Training"/>
          <p:cNvSpPr txBox="1"/>
          <p:nvPr>
            <p:ph type="title"/>
          </p:nvPr>
        </p:nvSpPr>
        <p:spPr>
          <a:prstGeom prst="rect">
            <a:avLst/>
          </a:prstGeom>
        </p:spPr>
        <p:txBody>
          <a:bodyPr/>
          <a:lstStyle/>
          <a:p>
            <a:pPr/>
            <a:r>
              <a:t>Awareness Training</a:t>
            </a:r>
          </a:p>
        </p:txBody>
      </p:sp>
      <p:sp>
        <p:nvSpPr>
          <p:cNvPr id="144" name="Use STRONG passwords…"/>
          <p:cNvSpPr txBox="1"/>
          <p:nvPr/>
        </p:nvSpPr>
        <p:spPr>
          <a:xfrm>
            <a:off x="1148657" y="3517899"/>
            <a:ext cx="22086687" cy="6680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p>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r>
              <a:t>Use </a:t>
            </a:r>
            <a:r>
              <a:rPr b="1"/>
              <a:t>STRONG</a:t>
            </a:r>
            <a:r>
              <a:t> passwords </a:t>
            </a:r>
          </a:p>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r>
              <a:t>Use </a:t>
            </a:r>
            <a:r>
              <a:rPr b="1"/>
              <a:t>non-admin</a:t>
            </a:r>
            <a:r>
              <a:t> account unless necessary</a:t>
            </a:r>
          </a:p>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r>
              <a:t>Be </a:t>
            </a:r>
            <a:r>
              <a:rPr b="1"/>
              <a:t>vigilant</a:t>
            </a:r>
            <a:r>
              <a:t> on links, attachments</a:t>
            </a:r>
          </a:p>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r>
              <a:t>Do not </a:t>
            </a:r>
            <a:r>
              <a:rPr b="1"/>
              <a:t>mount/attach</a:t>
            </a:r>
            <a:r>
              <a:t> unfamiliar accessories unless from a reliable source</a:t>
            </a:r>
          </a:p>
          <a:p>
            <a:pPr marL="469900" indent="-469900" algn="l" defTabSz="457200">
              <a:lnSpc>
                <a:spcPct val="170000"/>
              </a:lnSpc>
              <a:spcBef>
                <a:spcPts val="100"/>
              </a:spcBef>
              <a:buSzPct val="75000"/>
              <a:buChar char="•"/>
              <a:defRPr i="0" sz="4500">
                <a:ln w="0" cap="flat">
                  <a:solidFill>
                    <a:srgbClr val="1C1E29"/>
                  </a:solidFill>
                  <a:prstDash val="solid"/>
                  <a:miter lim="400000"/>
                </a:ln>
                <a:solidFill>
                  <a:srgbClr val="DCDEE0"/>
                </a:solidFill>
                <a:effectLst/>
                <a:latin typeface="Helvetica"/>
                <a:ea typeface="Helvetica"/>
                <a:cs typeface="Helvetica"/>
                <a:sym typeface="Helvetica"/>
              </a:defRPr>
            </a:pPr>
            <a:r>
              <a:t>Keep your </a:t>
            </a:r>
            <a:r>
              <a:rPr b="1"/>
              <a:t>software up-to-date</a:t>
            </a:r>
          </a:p>
        </p:txBody>
      </p:sp>
      <p:sp>
        <p:nvSpPr>
          <p:cNvPr id="145" name="You are in a vulnerable world, and you are responsible for protecting your data"/>
          <p:cNvSpPr txBox="1"/>
          <p:nvPr/>
        </p:nvSpPr>
        <p:spPr>
          <a:xfrm>
            <a:off x="3120104" y="11080535"/>
            <a:ext cx="18143792"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0" sz="4100">
                <a:latin typeface="Microsoft Sans Serif"/>
                <a:ea typeface="Microsoft Sans Serif"/>
                <a:cs typeface="Microsoft Sans Serif"/>
                <a:sym typeface="Microsoft Sans Serif"/>
              </a:defRPr>
            </a:lvl1pPr>
          </a:lstStyle>
          <a:p>
            <a:pPr/>
            <a:r>
              <a:t>You are in a vulnerable world, and you are responsible for protecting your data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Subtype="0" presetID="6" grpId="1" accel="50000" fill="hold">
                                  <p:stCondLst>
                                    <p:cond delay="500"/>
                                  </p:stCondLst>
                                  <p:childTnLst>
                                    <p:animScale>
                                      <p:cBhvr>
                                        <p:cTn id="6" dur="1000" fill="hold"/>
                                        <p:tgtEl>
                                          <p:spTgt spid="143"/>
                                        </p:tgtEl>
                                      </p:cBhvr>
                                      <p:by x="104999" y="104999"/>
                                    </p:animScale>
                                  </p:childTnLst>
                                </p:cTn>
                              </p:par>
                            </p:childTnLst>
                          </p:cTn>
                        </p:par>
                        <p:par>
                          <p:cTn id="7" fill="hold">
                            <p:stCondLst>
                              <p:cond delay="0"/>
                            </p:stCondLst>
                            <p:childTnLst>
                              <p:par>
                                <p:cTn id="8" presetClass="emph" nodeType="afterEffect" presetSubtype="0" presetID="6" grpId="2" accel="50000" fill="hold">
                                  <p:stCondLst>
                                    <p:cond delay="500"/>
                                  </p:stCondLst>
                                  <p:childTnLst>
                                    <p:animScale>
                                      <p:cBhvr>
                                        <p:cTn id="9" dur="1000" fill="hold"/>
                                        <p:tgtEl>
                                          <p:spTgt spid="144"/>
                                        </p:tgtEl>
                                      </p:cBhvr>
                                      <p:by x="104999" y="104999"/>
                                    </p:animScale>
                                  </p:childTnLst>
                                </p:cTn>
                              </p:par>
                            </p:childTnLst>
                          </p:cTn>
                        </p:par>
                        <p:par>
                          <p:cTn id="10" fill="hold">
                            <p:stCondLst>
                              <p:cond delay="0"/>
                            </p:stCondLst>
                            <p:childTnLst>
                              <p:par>
                                <p:cTn id="11" presetClass="emph" nodeType="withEffect" presetSubtype="0" presetID="6" grpId="3" decel="50000" fill="hold">
                                  <p:stCondLst>
                                    <p:cond delay="1000"/>
                                  </p:stCondLst>
                                  <p:childTnLst>
                                    <p:animScale>
                                      <p:cBhvr>
                                        <p:cTn id="12" dur="1000" fill="hold"/>
                                        <p:tgtEl>
                                          <p:spTgt spid="145"/>
                                        </p:tgtEl>
                                      </p:cBhvr>
                                      <p:by x="104999" y="104999"/>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2"/>
      <p:bldP build="whole" bldLvl="1" animBg="1" rev="0" advAuto="0" spid="145" grpId="3"/>
      <p:bldP build="whole" bldLvl="1" animBg="1" rev="0" advAuto="0" spid="14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ferences"/>
          <p:cNvSpPr txBox="1"/>
          <p:nvPr>
            <p:ph type="title"/>
          </p:nvPr>
        </p:nvSpPr>
        <p:spPr>
          <a:prstGeom prst="rect">
            <a:avLst/>
          </a:prstGeom>
        </p:spPr>
        <p:txBody>
          <a:bodyPr/>
          <a:lstStyle/>
          <a:p>
            <a:pPr/>
            <a:r>
              <a:t>References</a:t>
            </a:r>
          </a:p>
        </p:txBody>
      </p:sp>
      <p:sp>
        <p:nvSpPr>
          <p:cNvPr id="148" name="https://www.f-secure.com/v-descs/allaple_a.shtml…"/>
          <p:cNvSpPr txBox="1"/>
          <p:nvPr/>
        </p:nvSpPr>
        <p:spPr>
          <a:xfrm>
            <a:off x="924014" y="4918016"/>
            <a:ext cx="217155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buClr>
                <a:srgbClr val="446D80"/>
              </a:buClr>
              <a:buSzPct val="75000"/>
              <a:buFont typeface="Helvetica"/>
              <a:buChar char="•"/>
              <a:defRPr i="0" sz="3700">
                <a:solidFill>
                  <a:srgbClr val="446D80"/>
                </a:solidFill>
                <a:effectLst/>
                <a:latin typeface="Helvetica"/>
                <a:ea typeface="Helvetica"/>
                <a:cs typeface="Helvetica"/>
                <a:sym typeface="Helvetica"/>
              </a:defRPr>
            </a:pPr>
            <a:r>
              <a:t>	</a:t>
            </a:r>
            <a:r>
              <a:rPr u="sng">
                <a:hlinkClick r:id="rId2" invalidUrl="" action="" tgtFrame="" tooltip="" history="1" highlightClick="0" endSnd="0"/>
              </a:rPr>
              <a:t>https://www.f-secure.com/v-descs/allaple_a.shtml</a:t>
            </a:r>
            <a:endParaRPr>
              <a:solidFill>
                <a:srgbClr val="000000"/>
              </a:solidFill>
            </a:endParaRPr>
          </a:p>
          <a:p>
            <a:pPr marL="457200" indent="-317500" algn="l" defTabSz="457200">
              <a:buClr>
                <a:srgbClr val="446D80"/>
              </a:buClr>
              <a:buSzPct val="75000"/>
              <a:buFont typeface="Helvetica"/>
              <a:buChar char="•"/>
              <a:defRPr i="0" sz="3700">
                <a:solidFill>
                  <a:srgbClr val="446D80"/>
                </a:solidFill>
                <a:effectLst/>
                <a:latin typeface="Helvetica"/>
                <a:ea typeface="Helvetica"/>
                <a:cs typeface="Helvetica"/>
                <a:sym typeface="Helvetica"/>
              </a:defRPr>
            </a:pPr>
            <a:r>
              <a:t>	</a:t>
            </a:r>
            <a:r>
              <a:rPr u="sng">
                <a:hlinkClick r:id="rId3" invalidUrl="" action="" tgtFrame="" tooltip="" history="1" highlightClick="0" endSnd="0"/>
              </a:rPr>
              <a:t>http://isc.sans.org/diary.html?storyid=2451</a:t>
            </a:r>
            <a:endParaRPr>
              <a:solidFill>
                <a:srgbClr val="000000"/>
              </a:solidFill>
            </a:endParaRPr>
          </a:p>
          <a:p>
            <a:pPr marL="457200" indent="-317500" algn="l" defTabSz="457200">
              <a:buClr>
                <a:srgbClr val="446D80"/>
              </a:buClr>
              <a:buSzPct val="75000"/>
              <a:buFont typeface="Helvetica"/>
              <a:buChar char="•"/>
              <a:defRPr i="0" sz="3700">
                <a:solidFill>
                  <a:srgbClr val="446D80"/>
                </a:solidFill>
                <a:effectLst/>
                <a:latin typeface="Helvetica"/>
                <a:ea typeface="Helvetica"/>
                <a:cs typeface="Helvetica"/>
                <a:sym typeface="Helvetica"/>
              </a:defRPr>
            </a:pPr>
            <a:r>
              <a:t>	</a:t>
            </a:r>
            <a:r>
              <a:rPr u="sng">
                <a:hlinkClick r:id="rId4" invalidUrl="" action="" tgtFrame="" tooltip="" history="1" highlightClick="0" endSnd="0"/>
              </a:rPr>
              <a:t>http://www.sophos.com/virusinfo/analyses/w32allapleb.html</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1" spc="0" strike="noStrike" sz="2300" u="none" kumimoji="0" normalizeH="0">
            <a:ln>
              <a:noFill/>
            </a:ln>
            <a:solidFill>
              <a:srgbClr val="FFFFFF"/>
            </a:solidFill>
            <a:effectLst>
              <a:outerShdw sx="100000" sy="100000" kx="0" ky="0" algn="b" rotWithShape="0" blurRad="50800" dist="38100" dir="5400000">
                <a:srgbClr val="000000"/>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