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8" r:id="rId2"/>
    <p:sldId id="279" r:id="rId3"/>
    <p:sldId id="256" r:id="rId4"/>
    <p:sldId id="257" r:id="rId5"/>
    <p:sldId id="262" r:id="rId6"/>
    <p:sldId id="261" r:id="rId7"/>
    <p:sldId id="263" r:id="rId8"/>
    <p:sldId id="265" r:id="rId9"/>
    <p:sldId id="266" r:id="rId10"/>
    <p:sldId id="267" r:id="rId11"/>
    <p:sldId id="268" r:id="rId12"/>
    <p:sldId id="270" r:id="rId13"/>
    <p:sldId id="275" r:id="rId14"/>
    <p:sldId id="276" r:id="rId15"/>
    <p:sldId id="271" r:id="rId16"/>
    <p:sldId id="272" r:id="rId17"/>
    <p:sldId id="273" r:id="rId18"/>
    <p:sldId id="274" r:id="rId19"/>
    <p:sldId id="281" r:id="rId20"/>
    <p:sldId id="277" r:id="rId21"/>
    <p:sldId id="28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892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184F7D-9E5D-45D8-873A-CE4E6C7574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Wine Review Analysis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CDF41D0-9824-4EBC-A445-46BC024837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Anastasiaa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Iozano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Jacob Kaplan 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Jagan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Munagala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Varsha Ramachandran,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Vittal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Siddaiah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738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C299B-B5FE-47F1-B9B9-6D8B3195C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438331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Average Wine Ratings per Region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9D7630E-88E8-4087-9B75-A2B884A57C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580" y="1612995"/>
            <a:ext cx="11276840" cy="2819210"/>
          </a:xfrm>
        </p:spPr>
      </p:pic>
    </p:spTree>
    <p:extLst>
      <p:ext uri="{BB962C8B-B14F-4D97-AF65-F5344CB8AC3E}">
        <p14:creationId xmlns:p14="http://schemas.microsoft.com/office/powerpoint/2010/main" val="1567034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85D8E-D3A6-4D75-BB6C-02755F18A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Average Price of Wine per Region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07C928-73C0-4A3A-89F0-7EC460265E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432" y="1624408"/>
            <a:ext cx="11287135" cy="2821784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EB8ABF0-8A67-4729-A97E-CE11CBB8A7A6}"/>
              </a:ext>
            </a:extLst>
          </p:cNvPr>
          <p:cNvSpPr txBox="1"/>
          <p:nvPr/>
        </p:nvSpPr>
        <p:spPr>
          <a:xfrm>
            <a:off x="452432" y="4876800"/>
            <a:ext cx="11287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We can see that while still hovering around average, prices have many more spikes than rating. This is because prices are subject to many more factors than the rating.</a:t>
            </a:r>
          </a:p>
        </p:txBody>
      </p:sp>
    </p:spTree>
    <p:extLst>
      <p:ext uri="{BB962C8B-B14F-4D97-AF65-F5344CB8AC3E}">
        <p14:creationId xmlns:p14="http://schemas.microsoft.com/office/powerpoint/2010/main" val="3574947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43C2E-FAD4-4B8F-AF47-38957CF8A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530243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Wine Varieties Produced in Napa Valley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7AE004-F9B0-4039-878B-2F8CE49F50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0270" y="1483567"/>
            <a:ext cx="5248113" cy="434115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DA2DED5-25E9-446F-8279-16CED5F578C2}"/>
              </a:ext>
            </a:extLst>
          </p:cNvPr>
          <p:cNvSpPr txBox="1"/>
          <p:nvPr/>
        </p:nvSpPr>
        <p:spPr>
          <a:xfrm>
            <a:off x="7378700" y="1483567"/>
            <a:ext cx="4038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Clear focus on certain wine varieties in Napa Valley. This is expected because certain regions have favorable qualities for certain varieties. Producing a particular variety in those regions will yield a better wine than producing in a different region.</a:t>
            </a:r>
          </a:p>
        </p:txBody>
      </p:sp>
    </p:spTree>
    <p:extLst>
      <p:ext uri="{BB962C8B-B14F-4D97-AF65-F5344CB8AC3E}">
        <p14:creationId xmlns:p14="http://schemas.microsoft.com/office/powerpoint/2010/main" val="1906921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81A34-7C75-4969-995A-1D9D4FFB1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623806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Wine Ratings by Winery</a:t>
            </a:r>
          </a:p>
        </p:txBody>
      </p:sp>
      <p:pic>
        <p:nvPicPr>
          <p:cNvPr id="4" name="Picture Placeholder 5">
            <a:extLst>
              <a:ext uri="{FF2B5EF4-FFF2-40B4-BE49-F238E27FC236}">
                <a16:creationId xmlns:a16="http://schemas.microsoft.com/office/drawing/2014/main" id="{83B9177B-E9C9-4E8E-8278-809E9BD918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68" y="2032742"/>
            <a:ext cx="11170064" cy="2792516"/>
          </a:xfrm>
        </p:spPr>
      </p:pic>
    </p:spTree>
    <p:extLst>
      <p:ext uri="{BB962C8B-B14F-4D97-AF65-F5344CB8AC3E}">
        <p14:creationId xmlns:p14="http://schemas.microsoft.com/office/powerpoint/2010/main" val="1063609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5AB45-7C88-4E57-B90A-F43F1C583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438331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Wine Prices by Winery</a:t>
            </a:r>
          </a:p>
        </p:txBody>
      </p:sp>
      <p:pic>
        <p:nvPicPr>
          <p:cNvPr id="4" name="Picture Placeholder 5">
            <a:extLst>
              <a:ext uri="{FF2B5EF4-FFF2-40B4-BE49-F238E27FC236}">
                <a16:creationId xmlns:a16="http://schemas.microsoft.com/office/drawing/2014/main" id="{F708F3DA-E8F8-4815-B606-56525169BF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80" y="2061145"/>
            <a:ext cx="10942840" cy="2735710"/>
          </a:xfrm>
        </p:spPr>
      </p:pic>
    </p:spTree>
    <p:extLst>
      <p:ext uri="{BB962C8B-B14F-4D97-AF65-F5344CB8AC3E}">
        <p14:creationId xmlns:p14="http://schemas.microsoft.com/office/powerpoint/2010/main" val="3822635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76615-71C0-497A-AE8A-B3D5A71E8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548305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Wine Price vs Score</a:t>
            </a: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60F372C1-56B7-40BB-81B6-B32F19B0D92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06" y="2121366"/>
            <a:ext cx="4941094" cy="329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4407C7-FCB0-4BD7-B304-BAA415C9AB17}"/>
              </a:ext>
            </a:extLst>
          </p:cNvPr>
          <p:cNvSpPr txBox="1"/>
          <p:nvPr/>
        </p:nvSpPr>
        <p:spPr>
          <a:xfrm>
            <a:off x="6367244" y="2121366"/>
            <a:ext cx="42364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Clear trend: as the wine score increases, so does the price.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Could be explained by subjective appreciation.</a:t>
            </a:r>
          </a:p>
        </p:txBody>
      </p:sp>
    </p:spTree>
    <p:extLst>
      <p:ext uri="{BB962C8B-B14F-4D97-AF65-F5344CB8AC3E}">
        <p14:creationId xmlns:p14="http://schemas.microsoft.com/office/powerpoint/2010/main" val="3407594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15C30-A269-4356-8FBF-4F45F866C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556694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Correlation Between Price and Score of a Wine by Variety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E998FD0-E01E-4108-B129-1521E7722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557" y="1391655"/>
            <a:ext cx="76327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8677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B8FE2-442C-4FB6-A556-5F167908A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632195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Average Price of Variety of Wine</a:t>
            </a: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0F1ABEEA-2638-427B-B7EE-CDBCE50C3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9" y="2677955"/>
            <a:ext cx="10389861" cy="2920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5C6D85-60F1-4519-8B7F-2A07DB4FD7B4}"/>
              </a:ext>
            </a:extLst>
          </p:cNvPr>
          <p:cNvSpPr txBox="1"/>
          <p:nvPr/>
        </p:nvSpPr>
        <p:spPr>
          <a:xfrm>
            <a:off x="901069" y="1585519"/>
            <a:ext cx="103898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Champagne blends have the highest average price.</a:t>
            </a:r>
          </a:p>
        </p:txBody>
      </p:sp>
    </p:spTree>
    <p:extLst>
      <p:ext uri="{BB962C8B-B14F-4D97-AF65-F5344CB8AC3E}">
        <p14:creationId xmlns:p14="http://schemas.microsoft.com/office/powerpoint/2010/main" val="2569437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EDD0F-7074-4E52-ADCD-3DC2F51E1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548305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Average Score of Variety of Wine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E353963E-08E9-4F6A-B56D-68755FEC9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50" y="2079912"/>
            <a:ext cx="10792700" cy="269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AAC47B-A69E-4C3F-AEA1-FCC875CE7950}"/>
              </a:ext>
            </a:extLst>
          </p:cNvPr>
          <p:cNvSpPr txBox="1"/>
          <p:nvPr/>
        </p:nvSpPr>
        <p:spPr>
          <a:xfrm>
            <a:off x="699650" y="1586204"/>
            <a:ext cx="10792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103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549B8-9497-4BB9-BA02-ED121B4EC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438331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Mean Price and Rating per Vintage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F93A98B-B73C-4BC8-810A-D099EB6AD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66" y="1391655"/>
            <a:ext cx="6923282" cy="44223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F83B58-AACD-4DAF-A416-A45F33E0BF4E}"/>
              </a:ext>
            </a:extLst>
          </p:cNvPr>
          <p:cNvSpPr txBox="1"/>
          <p:nvPr/>
        </p:nvSpPr>
        <p:spPr>
          <a:xfrm>
            <a:off x="7505700" y="1549400"/>
            <a:ext cx="40259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As the rating increases or decreases slightly for a given year, the price increases or decreases at a much larger rate. This is because the value of the wines from “good” years are much higher than the wines from “bad” years.</a:t>
            </a:r>
          </a:p>
        </p:txBody>
      </p:sp>
    </p:spTree>
    <p:extLst>
      <p:ext uri="{BB962C8B-B14F-4D97-AF65-F5344CB8AC3E}">
        <p14:creationId xmlns:p14="http://schemas.microsoft.com/office/powerpoint/2010/main" val="1967274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001D7-106F-46D7-8867-F0F24C7A6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548905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The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FD058-56AB-4902-84F3-95985DFEC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502229"/>
            <a:ext cx="9603275" cy="3964116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Wine review data compiled by WineMag.com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Roughly 130,000 different wines from all over the world.</a:t>
            </a:r>
          </a:p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Questions: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How does the price/rating of the wine relate to the province/country it’s produced in?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How does the price/rating of the wine relate to the region it’s produced in.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Do different wineries produce higher quality or more expensive wine on average?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How does the price/rating relate to the vintage of the wine?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How does the price/rating of the wine relate to the variety of wine?</a:t>
            </a:r>
          </a:p>
        </p:txBody>
      </p:sp>
    </p:spTree>
    <p:extLst>
      <p:ext uri="{BB962C8B-B14F-4D97-AF65-F5344CB8AC3E}">
        <p14:creationId xmlns:p14="http://schemas.microsoft.com/office/powerpoint/2010/main" val="17146412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8CAB9-B6C9-4C3E-911F-8CA68B351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37320-6AA3-4BA5-A1A4-FDED6F96D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754155"/>
            <a:ext cx="9603275" cy="3693529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price of wine is highly correlated with the rating of the wine.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There is a clear difference in pricing between different varieties of wine.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Individual regions typically produce similar qualities of wine.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Certain countries and provinces are much more popular for producing wine.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874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7FCFA-9763-46C3-B8D4-259BAF600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520913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CE773-C736-4A16-B529-0BB8BC0A3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408922"/>
            <a:ext cx="9603275" cy="4057423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Thank you for listening.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402206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F5AAA6-8CBE-4BF9-870D-9D125B11C8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1169" y="849660"/>
            <a:ext cx="6352674" cy="721522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Correlation between Wine Ratings and Location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42B2FBC-F98A-4EAC-B5BB-E8EE428FEC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8404" y="1571182"/>
            <a:ext cx="8637072" cy="4312260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Considerations:</a:t>
            </a:r>
          </a:p>
          <a:p>
            <a:pPr marL="342900" indent="-342900" algn="just"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Number of data points after cleaning dataset: 129,909</a:t>
            </a:r>
          </a:p>
          <a:p>
            <a:pPr marL="342900" indent="-342900" algn="just"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‘nan’ values changed to ‘Unlisted’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Questions asked:</a:t>
            </a:r>
          </a:p>
          <a:p>
            <a:pPr marL="342900" indent="-342900" algn="just"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How does wine rating differ by country? </a:t>
            </a:r>
          </a:p>
          <a:p>
            <a:pPr marL="342900" indent="-342900" algn="just"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Which provinces produce most wine (top 30)?</a:t>
            </a:r>
          </a:p>
          <a:p>
            <a:pPr marL="342900" indent="-342900" algn="just"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What is the average rating for most wines?</a:t>
            </a:r>
          </a:p>
          <a:p>
            <a:pPr marL="342900" indent="-342900" algn="just">
              <a:buFont typeface="Arial" panose="020B0604020202020204" pitchFamily="34" charset="0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There are provinces with higher number of vineyards/wineries? Does this translate to higher wine ratings for a country?</a:t>
            </a:r>
          </a:p>
          <a:p>
            <a:pPr marL="342900" indent="-342900" algn="just">
              <a:buFont typeface="Arial" panose="020B0604020202020204" pitchFamily="34" charset="0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Does a higher wine rating imply most coveted wine?</a:t>
            </a:r>
          </a:p>
        </p:txBody>
      </p:sp>
    </p:spTree>
    <p:extLst>
      <p:ext uri="{BB962C8B-B14F-4D97-AF65-F5344CB8AC3E}">
        <p14:creationId xmlns:p14="http://schemas.microsoft.com/office/powerpoint/2010/main" val="922340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60693-7D16-440E-A8EB-8E5629A9C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0558" y="857072"/>
            <a:ext cx="4199021" cy="438328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Total Wine Ratings by Country</a:t>
            </a:r>
          </a:p>
        </p:txBody>
      </p:sp>
      <p:sp>
        <p:nvSpPr>
          <p:cNvPr id="40" name="Content Placeholder 13">
            <a:extLst>
              <a:ext uri="{FF2B5EF4-FFF2-40B4-BE49-F238E27FC236}">
                <a16:creationId xmlns:a16="http://schemas.microsoft.com/office/drawing/2014/main" id="{CE9D2DEA-10E7-458C-BDD5-360AB42BD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199" y="1570616"/>
            <a:ext cx="3113546" cy="3895731"/>
          </a:xfrm>
        </p:spPr>
        <p:txBody>
          <a:bodyPr>
            <a:normAutofit/>
          </a:bodyPr>
          <a:lstStyle/>
          <a:p>
            <a:pPr algn="just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Top 5 Ratings: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USA: 54,504 (42%)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France: 22,093 (17%)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Italy: 19,540 (15%)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Spain: 6,645 (5%)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Portugal: 5,691 (4.4%)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41" name="Content Placeholder 8">
            <a:extLst>
              <a:ext uri="{FF2B5EF4-FFF2-40B4-BE49-F238E27FC236}">
                <a16:creationId xmlns:a16="http://schemas.microsoft.com/office/drawing/2014/main" id="{DA36E18E-9D11-484E-8FA4-A83E699A3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950" y="1295400"/>
            <a:ext cx="7536851" cy="417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533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E8D59-39C9-45CE-B816-B3FE38C3B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0399" y="841621"/>
            <a:ext cx="4463716" cy="458379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Top 30 Wine producing Provinces</a:t>
            </a:r>
          </a:p>
        </p:txBody>
      </p:sp>
      <p:pic>
        <p:nvPicPr>
          <p:cNvPr id="33" name="Content Placeholder 4">
            <a:extLst>
              <a:ext uri="{FF2B5EF4-FFF2-40B4-BE49-F238E27FC236}">
                <a16:creationId xmlns:a16="http://schemas.microsoft.com/office/drawing/2014/main" id="{59DD2DE7-FBDC-40AD-965B-7F19CFC53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789" y="1299411"/>
            <a:ext cx="6821905" cy="4487778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9739F9F-8C8D-430D-83B7-1B4125FF5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2694" y="1720516"/>
            <a:ext cx="3610632" cy="3922295"/>
          </a:xfrm>
        </p:spPr>
        <p:txBody>
          <a:bodyPr>
            <a:normAutofit/>
          </a:bodyPr>
          <a:lstStyle/>
          <a:p>
            <a:pPr algn="just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Datapoints Count: 129,909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California: 36,248 (28%)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Washington: 8,640 (6.7%)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Bordeaux: 5,942 (4.6%)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Tuscany: 5,898 (4.5%)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Oregon: 5,374 (4.1%)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Burgundy: 3,981 (3.1%)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Northern Spain: 3,852 (3%)</a:t>
            </a:r>
          </a:p>
          <a:p>
            <a:pPr algn="just"/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Texas: 95 (0.07%)</a:t>
            </a:r>
          </a:p>
        </p:txBody>
      </p:sp>
    </p:spTree>
    <p:extLst>
      <p:ext uri="{BB962C8B-B14F-4D97-AF65-F5344CB8AC3E}">
        <p14:creationId xmlns:p14="http://schemas.microsoft.com/office/powerpoint/2010/main" val="2293766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D0E10-1688-4E1D-8CD5-36EBC3EB8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9596" y="865080"/>
            <a:ext cx="3488741" cy="445802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Wine Rating Distribution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12FACD-95D5-4217-9FCF-B7D15F96F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0745" y="1310883"/>
            <a:ext cx="3683918" cy="445802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Total Ratings Count:129,909</a:t>
            </a:r>
          </a:p>
        </p:txBody>
      </p:sp>
      <p:pic>
        <p:nvPicPr>
          <p:cNvPr id="8" name="Content Placeholder 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D2E6907D-D53A-408D-815F-92588ECDE09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12821" y="1768998"/>
            <a:ext cx="5624344" cy="421161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13F79E-19D8-4F15-8789-E018C9EBC9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026026" y="1323194"/>
            <a:ext cx="2358190" cy="445803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Avg. Wine Rating</a:t>
            </a:r>
          </a:p>
        </p:txBody>
      </p:sp>
      <p:pic>
        <p:nvPicPr>
          <p:cNvPr id="10" name="Content Placeholder 9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27381509-BCAF-4FBF-B45D-5477FA5AA27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094412" y="1768996"/>
            <a:ext cx="5624345" cy="4211611"/>
          </a:xfrm>
        </p:spPr>
      </p:pic>
    </p:spTree>
    <p:extLst>
      <p:ext uri="{BB962C8B-B14F-4D97-AF65-F5344CB8AC3E}">
        <p14:creationId xmlns:p14="http://schemas.microsoft.com/office/powerpoint/2010/main" val="2812886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71BBC-0014-44C0-BB64-46C68D410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5412" y="953325"/>
            <a:ext cx="4451683" cy="562655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Average Wine Ratings by Country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F7EAF95-5F48-4555-A8A2-DED3E48F89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8546" y="1367646"/>
            <a:ext cx="8245413" cy="4122707"/>
          </a:xfrm>
        </p:spPr>
      </p:pic>
    </p:spTree>
    <p:extLst>
      <p:ext uri="{BB962C8B-B14F-4D97-AF65-F5344CB8AC3E}">
        <p14:creationId xmlns:p14="http://schemas.microsoft.com/office/powerpoint/2010/main" val="1884039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FF66E-A0B2-4A6D-9861-F036681FF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9412" y="953324"/>
            <a:ext cx="9095872" cy="438912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Avg. Wine Ratings for top 12 Countries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6D86AA5-0E49-44C1-A77F-B42BF9CE84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7748791"/>
              </p:ext>
            </p:extLst>
          </p:nvPr>
        </p:nvGraphicFramePr>
        <p:xfrm>
          <a:off x="613612" y="1392236"/>
          <a:ext cx="10659976" cy="46596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121">
                  <a:extLst>
                    <a:ext uri="{9D8B030D-6E8A-4147-A177-3AD203B41FA5}">
                      <a16:colId xmlns:a16="http://schemas.microsoft.com/office/drawing/2014/main" val="1769005958"/>
                    </a:ext>
                  </a:extLst>
                </a:gridCol>
                <a:gridCol w="3382492">
                  <a:extLst>
                    <a:ext uri="{9D8B030D-6E8A-4147-A177-3AD203B41FA5}">
                      <a16:colId xmlns:a16="http://schemas.microsoft.com/office/drawing/2014/main" val="1051358336"/>
                    </a:ext>
                  </a:extLst>
                </a:gridCol>
                <a:gridCol w="2844370">
                  <a:extLst>
                    <a:ext uri="{9D8B030D-6E8A-4147-A177-3AD203B41FA5}">
                      <a16:colId xmlns:a16="http://schemas.microsoft.com/office/drawing/2014/main" val="1728441665"/>
                    </a:ext>
                  </a:extLst>
                </a:gridCol>
                <a:gridCol w="2869993">
                  <a:extLst>
                    <a:ext uri="{9D8B030D-6E8A-4147-A177-3AD203B41FA5}">
                      <a16:colId xmlns:a16="http://schemas.microsoft.com/office/drawing/2014/main" val="2362660633"/>
                    </a:ext>
                  </a:extLst>
                </a:gridCol>
              </a:tblGrid>
              <a:tr h="152935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S.No</a:t>
                      </a:r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Country 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 Ratings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Avg. Rating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extLst>
                  <a:ext uri="{0D108BD9-81ED-4DB2-BD59-A6C34878D82A}">
                    <a16:rowId xmlns:a16="http://schemas.microsoft.com/office/drawing/2014/main" val="1271053213"/>
                  </a:ext>
                </a:extLst>
              </a:tr>
              <a:tr h="266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England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91.6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extLst>
                  <a:ext uri="{0D108BD9-81ED-4DB2-BD59-A6C34878D82A}">
                    <a16:rowId xmlns:a16="http://schemas.microsoft.com/office/drawing/2014/main" val="2174090840"/>
                  </a:ext>
                </a:extLst>
              </a:tr>
              <a:tr h="26031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Austria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3,345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90.1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extLst>
                  <a:ext uri="{0D108BD9-81ED-4DB2-BD59-A6C34878D82A}">
                    <a16:rowId xmlns:a16="http://schemas.microsoft.com/office/drawing/2014/main" val="511589210"/>
                  </a:ext>
                </a:extLst>
              </a:tr>
              <a:tr h="26031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Germany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2,165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89.9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extLst>
                  <a:ext uri="{0D108BD9-81ED-4DB2-BD59-A6C34878D82A}">
                    <a16:rowId xmlns:a16="http://schemas.microsoft.com/office/drawing/2014/main" val="3901177144"/>
                  </a:ext>
                </a:extLst>
              </a:tr>
              <a:tr h="26031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Canada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89.4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extLst>
                  <a:ext uri="{0D108BD9-81ED-4DB2-BD59-A6C34878D82A}">
                    <a16:rowId xmlns:a16="http://schemas.microsoft.com/office/drawing/2014/main" val="3996316208"/>
                  </a:ext>
                </a:extLst>
              </a:tr>
              <a:tr h="26031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France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22,093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88.8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extLst>
                  <a:ext uri="{0D108BD9-81ED-4DB2-BD59-A6C34878D82A}">
                    <a16:rowId xmlns:a16="http://schemas.microsoft.com/office/drawing/2014/main" val="2335025543"/>
                  </a:ext>
                </a:extLst>
              </a:tr>
              <a:tr h="26031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54,504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88.6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extLst>
                  <a:ext uri="{0D108BD9-81ED-4DB2-BD59-A6C34878D82A}">
                    <a16:rowId xmlns:a16="http://schemas.microsoft.com/office/drawing/2014/main" val="4000601763"/>
                  </a:ext>
                </a:extLst>
              </a:tr>
              <a:tr h="26031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Italy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19,540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88.6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extLst>
                  <a:ext uri="{0D108BD9-81ED-4DB2-BD59-A6C34878D82A}">
                    <a16:rowId xmlns:a16="http://schemas.microsoft.com/office/drawing/2014/main" val="4135491944"/>
                  </a:ext>
                </a:extLst>
              </a:tr>
              <a:tr h="26031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Australia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2,329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88.6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extLst>
                  <a:ext uri="{0D108BD9-81ED-4DB2-BD59-A6C34878D82A}">
                    <a16:rowId xmlns:a16="http://schemas.microsoft.com/office/drawing/2014/main" val="273386143"/>
                  </a:ext>
                </a:extLst>
              </a:tr>
              <a:tr h="26031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Portugal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5,691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88.3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extLst>
                  <a:ext uri="{0D108BD9-81ED-4DB2-BD59-A6C34878D82A}">
                    <a16:rowId xmlns:a16="http://schemas.microsoft.com/office/drawing/2014/main" val="1653977798"/>
                  </a:ext>
                </a:extLst>
              </a:tr>
              <a:tr h="26031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Spain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6,645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87.2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extLst>
                  <a:ext uri="{0D108BD9-81ED-4DB2-BD59-A6C34878D82A}">
                    <a16:rowId xmlns:a16="http://schemas.microsoft.com/office/drawing/2014/main" val="1490817233"/>
                  </a:ext>
                </a:extLst>
              </a:tr>
              <a:tr h="26031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Argentina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3,800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86.7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extLst>
                  <a:ext uri="{0D108BD9-81ED-4DB2-BD59-A6C34878D82A}">
                    <a16:rowId xmlns:a16="http://schemas.microsoft.com/office/drawing/2014/main" val="166742416"/>
                  </a:ext>
                </a:extLst>
              </a:tr>
              <a:tr h="26031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Chile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4,472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86.5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extLst>
                  <a:ext uri="{0D108BD9-81ED-4DB2-BD59-A6C34878D82A}">
                    <a16:rowId xmlns:a16="http://schemas.microsoft.com/office/drawing/2014/main" val="673278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9500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FC3F2-1141-472C-A0F4-A174F0DD2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Relationship Between Wine and its Region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4AFC7-8BDE-46DF-97AF-55FD358B6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Questions: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How does the rating/price of wine relate to the region it is produced in?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How do the ratings and prices of wine relate to each other?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Do individual regions produce similar types of wine?</a:t>
            </a:r>
          </a:p>
        </p:txBody>
      </p:sp>
    </p:spTree>
    <p:extLst>
      <p:ext uri="{BB962C8B-B14F-4D97-AF65-F5344CB8AC3E}">
        <p14:creationId xmlns:p14="http://schemas.microsoft.com/office/powerpoint/2010/main" val="151607831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701</Words>
  <Application>Microsoft Office PowerPoint</Application>
  <PresentationFormat>Widescreen</PresentationFormat>
  <Paragraphs>125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Century Gothic</vt:lpstr>
      <vt:lpstr>Gallery</vt:lpstr>
      <vt:lpstr>Wine Review Analysis</vt:lpstr>
      <vt:lpstr>The Data Set</vt:lpstr>
      <vt:lpstr>Correlation between Wine Ratings and Location </vt:lpstr>
      <vt:lpstr>Total Wine Ratings by Country</vt:lpstr>
      <vt:lpstr>Top 30 Wine producing Provinces</vt:lpstr>
      <vt:lpstr>Wine Rating Distribution </vt:lpstr>
      <vt:lpstr>Average Wine Ratings by Country</vt:lpstr>
      <vt:lpstr>Avg. Wine Ratings for top 12 Countries</vt:lpstr>
      <vt:lpstr>Relationship Between Wine and its Region</vt:lpstr>
      <vt:lpstr>Average Wine Ratings per Region</vt:lpstr>
      <vt:lpstr>Average Price of Wine per Region</vt:lpstr>
      <vt:lpstr>Wine Varieties Produced in Napa Valley</vt:lpstr>
      <vt:lpstr>Wine Ratings by Winery</vt:lpstr>
      <vt:lpstr>Wine Prices by Winery</vt:lpstr>
      <vt:lpstr>Wine Price vs Score</vt:lpstr>
      <vt:lpstr>Correlation Between Price and Score of a Wine by Variety</vt:lpstr>
      <vt:lpstr>Average Price of Variety of Wine</vt:lpstr>
      <vt:lpstr>Average Score of Variety of Wine</vt:lpstr>
      <vt:lpstr>Mean Price and Rating per Vintage</vt:lpstr>
      <vt:lpstr>Conclusions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Correlation between Wine Ratings and Location</dc:title>
  <dc:creator>Varsha Ramachandran</dc:creator>
  <cp:lastModifiedBy>Kaplan, Jacob A</cp:lastModifiedBy>
  <cp:revision>58</cp:revision>
  <dcterms:created xsi:type="dcterms:W3CDTF">2018-09-04T18:10:49Z</dcterms:created>
  <dcterms:modified xsi:type="dcterms:W3CDTF">2018-09-06T02:41:19Z</dcterms:modified>
</cp:coreProperties>
</file>