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61" r:id="rId5"/>
    <p:sldId id="263" r:id="rId6"/>
    <p:sldId id="265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>
        <p:scale>
          <a:sx n="80" d="100"/>
          <a:sy n="80" d="100"/>
        </p:scale>
        <p:origin x="480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48A87A34-81AB-432B-8DAE-1953F412C126}" type="datetimeFigureOut">
              <a:rPr lang="en-US" dirty="0"/>
              <a:pPr/>
              <a:t>9/4/2018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9/4/2018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CF5AAA6-8CBE-4BF9-870D-9D125B11C8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31169" y="849660"/>
            <a:ext cx="6352674" cy="721522"/>
          </a:xfrm>
        </p:spPr>
        <p:txBody>
          <a:bodyPr>
            <a:normAutofit/>
          </a:bodyPr>
          <a:lstStyle/>
          <a:p>
            <a:pPr algn="just"/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Correlation between Wine Ratings and Location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42B2FBC-F98A-4EAC-B5BB-E8EE428FEC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8404" y="1571182"/>
            <a:ext cx="8637072" cy="4312260"/>
          </a:xfrm>
        </p:spPr>
        <p:txBody>
          <a:bodyPr>
            <a:norm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Considerations:</a:t>
            </a:r>
          </a:p>
          <a:p>
            <a:pPr marL="342900" indent="-342900" algn="just">
              <a:buAutoNum type="arabicPeriod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Number of data points after cleaning dataset: 129,909</a:t>
            </a:r>
          </a:p>
          <a:p>
            <a:pPr marL="342900" indent="-342900" algn="just">
              <a:buAutoNum type="arabicPeriod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‘nan’ values changed to ‘Unlisted’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Questions asked:</a:t>
            </a:r>
          </a:p>
          <a:p>
            <a:pPr marL="342900" indent="-342900" algn="just">
              <a:buAutoNum type="arabicPeriod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How does wine rating differ by country? </a:t>
            </a:r>
          </a:p>
          <a:p>
            <a:pPr marL="342900" indent="-342900" algn="just">
              <a:buAutoNum type="arabicPeriod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Which provinces produce most wine (top 30)?</a:t>
            </a:r>
          </a:p>
          <a:p>
            <a:pPr marL="342900" indent="-342900" algn="just">
              <a:buAutoNum type="arabicPeriod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What is the average rating for most wines?</a:t>
            </a:r>
          </a:p>
          <a:p>
            <a:pPr marL="342900" indent="-342900" algn="just">
              <a:buFont typeface="Arial" panose="020B0604020202020204" pitchFamily="34" charset="0"/>
              <a:buAutoNum type="arabicPeriod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There are provinces with higher number of vineyards/wineries? Does this translate to higher wine ratings for a country?</a:t>
            </a:r>
          </a:p>
          <a:p>
            <a:pPr marL="342900" indent="-342900" algn="just">
              <a:buFont typeface="Arial" panose="020B0604020202020204" pitchFamily="34" charset="0"/>
              <a:buAutoNum type="arabicPeriod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Does a higher wine rating imply most coveted wine?</a:t>
            </a:r>
          </a:p>
        </p:txBody>
      </p:sp>
    </p:spTree>
    <p:extLst>
      <p:ext uri="{BB962C8B-B14F-4D97-AF65-F5344CB8AC3E}">
        <p14:creationId xmlns:p14="http://schemas.microsoft.com/office/powerpoint/2010/main" val="922340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60693-7D16-440E-A8EB-8E5629A9C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0558" y="857072"/>
            <a:ext cx="4199021" cy="438328"/>
          </a:xfrm>
        </p:spPr>
        <p:txBody>
          <a:bodyPr>
            <a:normAutofit/>
          </a:bodyPr>
          <a:lstStyle/>
          <a:p>
            <a:pPr algn="just"/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Total Wine Ratings by Country</a:t>
            </a:r>
          </a:p>
        </p:txBody>
      </p:sp>
      <p:sp>
        <p:nvSpPr>
          <p:cNvPr id="40" name="Content Placeholder 13">
            <a:extLst>
              <a:ext uri="{FF2B5EF4-FFF2-40B4-BE49-F238E27FC236}">
                <a16:creationId xmlns:a16="http://schemas.microsoft.com/office/drawing/2014/main" id="{CE9D2DEA-10E7-458C-BDD5-360AB42BD4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199" y="1570616"/>
            <a:ext cx="3113546" cy="3895731"/>
          </a:xfrm>
        </p:spPr>
        <p:txBody>
          <a:bodyPr>
            <a:normAutofit/>
          </a:bodyPr>
          <a:lstStyle/>
          <a:p>
            <a:pPr algn="just"/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Top 5 Ratings: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USA: 54,504 (42%)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France: 22,093 (17%)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Italy: 19,540 (15%)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Spain: 6,645 (5%)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Portugal: 5,691 (4.4%)</a:t>
            </a:r>
          </a:p>
          <a:p>
            <a:pPr marL="0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pic>
        <p:nvPicPr>
          <p:cNvPr id="41" name="Content Placeholder 8">
            <a:extLst>
              <a:ext uri="{FF2B5EF4-FFF2-40B4-BE49-F238E27FC236}">
                <a16:creationId xmlns:a16="http://schemas.microsoft.com/office/drawing/2014/main" id="{DA36E18E-9D11-484E-8FA4-A83E699A32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0950" y="1295400"/>
            <a:ext cx="7536851" cy="4170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533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E8D59-39C9-45CE-B816-B3FE38C3B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0399" y="841621"/>
            <a:ext cx="4463716" cy="458379"/>
          </a:xfrm>
        </p:spPr>
        <p:txBody>
          <a:bodyPr>
            <a:normAutofit/>
          </a:bodyPr>
          <a:lstStyle/>
          <a:p>
            <a:pPr algn="just"/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Top 30 Wine producing Provinces</a:t>
            </a:r>
          </a:p>
        </p:txBody>
      </p:sp>
      <p:pic>
        <p:nvPicPr>
          <p:cNvPr id="33" name="Content Placeholder 4">
            <a:extLst>
              <a:ext uri="{FF2B5EF4-FFF2-40B4-BE49-F238E27FC236}">
                <a16:creationId xmlns:a16="http://schemas.microsoft.com/office/drawing/2014/main" id="{59DD2DE7-FBDC-40AD-965B-7F19CFC531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789" y="1299411"/>
            <a:ext cx="6821905" cy="4487778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9739F9F-8C8D-430D-83B7-1B4125FF56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2694" y="1720516"/>
            <a:ext cx="3610632" cy="3922295"/>
          </a:xfrm>
        </p:spPr>
        <p:txBody>
          <a:bodyPr>
            <a:normAutofit/>
          </a:bodyPr>
          <a:lstStyle/>
          <a:p>
            <a:pPr algn="just"/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Datapoints Count: 129,909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California: 36,248 (28%)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Washington: 8,640 (6.7%)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Bordeaux: 5,942 (4.6%)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Tuscany: 5,898 (4.5%)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Oregon: 5,374 (4.1%)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Burgundy: 3,981 (3.1%)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Northern Spain: 3,852 (3%)</a:t>
            </a:r>
          </a:p>
          <a:p>
            <a:pPr algn="just"/>
            <a:r>
              <a:rPr lang="en-US" sz="1600" b="1" i="1" dirty="0">
                <a:latin typeface="Calibri" panose="020F0502020204030204" pitchFamily="34" charset="0"/>
                <a:cs typeface="Calibri" panose="020F0502020204030204" pitchFamily="34" charset="0"/>
              </a:rPr>
              <a:t>Texas: 95 (0.07%)</a:t>
            </a:r>
          </a:p>
        </p:txBody>
      </p:sp>
    </p:spTree>
    <p:extLst>
      <p:ext uri="{BB962C8B-B14F-4D97-AF65-F5344CB8AC3E}">
        <p14:creationId xmlns:p14="http://schemas.microsoft.com/office/powerpoint/2010/main" val="2293766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D0E10-1688-4E1D-8CD5-36EBC3EB8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9596" y="865080"/>
            <a:ext cx="3488741" cy="445802"/>
          </a:xfrm>
        </p:spPr>
        <p:txBody>
          <a:bodyPr>
            <a:normAutofit/>
          </a:bodyPr>
          <a:lstStyle/>
          <a:p>
            <a:pPr algn="just"/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Wine Rating Distribution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12FACD-95D5-4217-9FCF-B7D15F96FB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0745" y="1310883"/>
            <a:ext cx="3683918" cy="445802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Total Ratings Count:129,909</a:t>
            </a:r>
          </a:p>
        </p:txBody>
      </p:sp>
      <p:pic>
        <p:nvPicPr>
          <p:cNvPr id="8" name="Content Placeholder 7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D2E6907D-D53A-408D-815F-92588ECDE09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12821" y="1768998"/>
            <a:ext cx="5624344" cy="4211610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13F79E-19D8-4F15-8789-E018C9EBC9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026026" y="1323194"/>
            <a:ext cx="2358190" cy="445803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Avg. Wine Rating</a:t>
            </a:r>
          </a:p>
        </p:txBody>
      </p:sp>
      <p:pic>
        <p:nvPicPr>
          <p:cNvPr id="10" name="Content Placeholder 9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27381509-BCAF-4FBF-B45D-5477FA5AA27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094412" y="1768996"/>
            <a:ext cx="5624345" cy="4211611"/>
          </a:xfrm>
        </p:spPr>
      </p:pic>
    </p:spTree>
    <p:extLst>
      <p:ext uri="{BB962C8B-B14F-4D97-AF65-F5344CB8AC3E}">
        <p14:creationId xmlns:p14="http://schemas.microsoft.com/office/powerpoint/2010/main" val="2812886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71BBC-0014-44C0-BB64-46C68D410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5412" y="953325"/>
            <a:ext cx="4451683" cy="562655"/>
          </a:xfrm>
        </p:spPr>
        <p:txBody>
          <a:bodyPr>
            <a:normAutofit/>
          </a:bodyPr>
          <a:lstStyle/>
          <a:p>
            <a:pPr algn="just"/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Average Wine Ratings by Country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CD18980-E1B9-4B14-9A6F-D5EF18EFF2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504" y="1359568"/>
            <a:ext cx="11766885" cy="4680285"/>
          </a:xfrm>
        </p:spPr>
      </p:pic>
    </p:spTree>
    <p:extLst>
      <p:ext uri="{BB962C8B-B14F-4D97-AF65-F5344CB8AC3E}">
        <p14:creationId xmlns:p14="http://schemas.microsoft.com/office/powerpoint/2010/main" val="1884039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FF66E-A0B2-4A6D-9861-F036681FF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9412" y="953324"/>
            <a:ext cx="9095872" cy="438912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Avg. Wine Ratings for top 12 Countries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6D86AA5-0E49-44C1-A77F-B42BF9CE84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7748791"/>
              </p:ext>
            </p:extLst>
          </p:nvPr>
        </p:nvGraphicFramePr>
        <p:xfrm>
          <a:off x="613612" y="1392236"/>
          <a:ext cx="10659976" cy="46596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3121">
                  <a:extLst>
                    <a:ext uri="{9D8B030D-6E8A-4147-A177-3AD203B41FA5}">
                      <a16:colId xmlns:a16="http://schemas.microsoft.com/office/drawing/2014/main" val="1769005958"/>
                    </a:ext>
                  </a:extLst>
                </a:gridCol>
                <a:gridCol w="3382492">
                  <a:extLst>
                    <a:ext uri="{9D8B030D-6E8A-4147-A177-3AD203B41FA5}">
                      <a16:colId xmlns:a16="http://schemas.microsoft.com/office/drawing/2014/main" val="1051358336"/>
                    </a:ext>
                  </a:extLst>
                </a:gridCol>
                <a:gridCol w="2844370">
                  <a:extLst>
                    <a:ext uri="{9D8B030D-6E8A-4147-A177-3AD203B41FA5}">
                      <a16:colId xmlns:a16="http://schemas.microsoft.com/office/drawing/2014/main" val="1728441665"/>
                    </a:ext>
                  </a:extLst>
                </a:gridCol>
                <a:gridCol w="2869993">
                  <a:extLst>
                    <a:ext uri="{9D8B030D-6E8A-4147-A177-3AD203B41FA5}">
                      <a16:colId xmlns:a16="http://schemas.microsoft.com/office/drawing/2014/main" val="2362660633"/>
                    </a:ext>
                  </a:extLst>
                </a:gridCol>
              </a:tblGrid>
              <a:tr h="152935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S.No</a:t>
                      </a:r>
                      <a:r>
                        <a:rPr lang="en-US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.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601" marR="4601" marT="460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Country 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601" marR="4601" marT="460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Total Ratings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601" marR="4601" marT="460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Avg. Rating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601" marR="4601" marT="4601" marB="0" anchor="ctr"/>
                </a:tc>
                <a:extLst>
                  <a:ext uri="{0D108BD9-81ED-4DB2-BD59-A6C34878D82A}">
                    <a16:rowId xmlns:a16="http://schemas.microsoft.com/office/drawing/2014/main" val="1271053213"/>
                  </a:ext>
                </a:extLst>
              </a:tr>
              <a:tr h="266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601" marR="4601" marT="460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England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601" marR="4601" marT="460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601" marR="4601" marT="460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91.6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601" marR="4601" marT="4601" marB="0" anchor="ctr"/>
                </a:tc>
                <a:extLst>
                  <a:ext uri="{0D108BD9-81ED-4DB2-BD59-A6C34878D82A}">
                    <a16:rowId xmlns:a16="http://schemas.microsoft.com/office/drawing/2014/main" val="2174090840"/>
                  </a:ext>
                </a:extLst>
              </a:tr>
              <a:tr h="26031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601" marR="4601" marT="460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Austria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601" marR="4601" marT="460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3,345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601" marR="4601" marT="460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90.1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601" marR="4601" marT="4601" marB="0" anchor="ctr"/>
                </a:tc>
                <a:extLst>
                  <a:ext uri="{0D108BD9-81ED-4DB2-BD59-A6C34878D82A}">
                    <a16:rowId xmlns:a16="http://schemas.microsoft.com/office/drawing/2014/main" val="511589210"/>
                  </a:ext>
                </a:extLst>
              </a:tr>
              <a:tr h="26031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4601" marR="4601" marT="460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Germany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601" marR="4601" marT="460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2,165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601" marR="4601" marT="460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89.9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601" marR="4601" marT="4601" marB="0" anchor="ctr"/>
                </a:tc>
                <a:extLst>
                  <a:ext uri="{0D108BD9-81ED-4DB2-BD59-A6C34878D82A}">
                    <a16:rowId xmlns:a16="http://schemas.microsoft.com/office/drawing/2014/main" val="3901177144"/>
                  </a:ext>
                </a:extLst>
              </a:tr>
              <a:tr h="26031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601" marR="4601" marT="460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Canada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601" marR="4601" marT="460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257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601" marR="4601" marT="460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89.4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601" marR="4601" marT="4601" marB="0" anchor="ctr"/>
                </a:tc>
                <a:extLst>
                  <a:ext uri="{0D108BD9-81ED-4DB2-BD59-A6C34878D82A}">
                    <a16:rowId xmlns:a16="http://schemas.microsoft.com/office/drawing/2014/main" val="3996316208"/>
                  </a:ext>
                </a:extLst>
              </a:tr>
              <a:tr h="26031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601" marR="4601" marT="460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France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601" marR="4601" marT="460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22,093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601" marR="4601" marT="460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88.8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601" marR="4601" marT="4601" marB="0" anchor="ctr"/>
                </a:tc>
                <a:extLst>
                  <a:ext uri="{0D108BD9-81ED-4DB2-BD59-A6C34878D82A}">
                    <a16:rowId xmlns:a16="http://schemas.microsoft.com/office/drawing/2014/main" val="2335025543"/>
                  </a:ext>
                </a:extLst>
              </a:tr>
              <a:tr h="26031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 marL="4601" marR="4601" marT="460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USA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601" marR="4601" marT="460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54,504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601" marR="4601" marT="460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88.6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601" marR="4601" marT="4601" marB="0" anchor="ctr"/>
                </a:tc>
                <a:extLst>
                  <a:ext uri="{0D108BD9-81ED-4DB2-BD59-A6C34878D82A}">
                    <a16:rowId xmlns:a16="http://schemas.microsoft.com/office/drawing/2014/main" val="4000601763"/>
                  </a:ext>
                </a:extLst>
              </a:tr>
              <a:tr h="26031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 marL="4601" marR="4601" marT="460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Italy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601" marR="4601" marT="460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19,540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601" marR="4601" marT="460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88.6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601" marR="4601" marT="4601" marB="0" anchor="ctr"/>
                </a:tc>
                <a:extLst>
                  <a:ext uri="{0D108BD9-81ED-4DB2-BD59-A6C34878D82A}">
                    <a16:rowId xmlns:a16="http://schemas.microsoft.com/office/drawing/2014/main" val="4135491944"/>
                  </a:ext>
                </a:extLst>
              </a:tr>
              <a:tr h="26031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 marL="4601" marR="4601" marT="460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Australia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601" marR="4601" marT="460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2,329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601" marR="4601" marT="460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88.6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601" marR="4601" marT="4601" marB="0" anchor="ctr"/>
                </a:tc>
                <a:extLst>
                  <a:ext uri="{0D108BD9-81ED-4DB2-BD59-A6C34878D82A}">
                    <a16:rowId xmlns:a16="http://schemas.microsoft.com/office/drawing/2014/main" val="273386143"/>
                  </a:ext>
                </a:extLst>
              </a:tr>
              <a:tr h="26031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601" marR="4601" marT="460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Portugal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601" marR="4601" marT="460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5,691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601" marR="4601" marT="460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88.3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601" marR="4601" marT="4601" marB="0" anchor="ctr"/>
                </a:tc>
                <a:extLst>
                  <a:ext uri="{0D108BD9-81ED-4DB2-BD59-A6C34878D82A}">
                    <a16:rowId xmlns:a16="http://schemas.microsoft.com/office/drawing/2014/main" val="1653977798"/>
                  </a:ext>
                </a:extLst>
              </a:tr>
              <a:tr h="26031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</a:p>
                  </a:txBody>
                  <a:tcPr marL="4601" marR="4601" marT="460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Spain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601" marR="4601" marT="460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6,645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601" marR="4601" marT="460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87.2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601" marR="4601" marT="4601" marB="0" anchor="ctr"/>
                </a:tc>
                <a:extLst>
                  <a:ext uri="{0D108BD9-81ED-4DB2-BD59-A6C34878D82A}">
                    <a16:rowId xmlns:a16="http://schemas.microsoft.com/office/drawing/2014/main" val="1490817233"/>
                  </a:ext>
                </a:extLst>
              </a:tr>
              <a:tr h="26031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601" marR="4601" marT="460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Argentina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601" marR="4601" marT="460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3,800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601" marR="4601" marT="460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86.7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601" marR="4601" marT="4601" marB="0" anchor="ctr"/>
                </a:tc>
                <a:extLst>
                  <a:ext uri="{0D108BD9-81ED-4DB2-BD59-A6C34878D82A}">
                    <a16:rowId xmlns:a16="http://schemas.microsoft.com/office/drawing/2014/main" val="166742416"/>
                  </a:ext>
                </a:extLst>
              </a:tr>
              <a:tr h="26031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601" marR="4601" marT="460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Chile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601" marR="4601" marT="460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4,472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601" marR="4601" marT="460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86.5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601" marR="4601" marT="4601" marB="0" anchor="ctr"/>
                </a:tc>
                <a:extLst>
                  <a:ext uri="{0D108BD9-81ED-4DB2-BD59-A6C34878D82A}">
                    <a16:rowId xmlns:a16="http://schemas.microsoft.com/office/drawing/2014/main" val="6732785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950066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267</Words>
  <Application>Microsoft Office PowerPoint</Application>
  <PresentationFormat>Widescreen</PresentationFormat>
  <Paragraphs>84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Century Gothic</vt:lpstr>
      <vt:lpstr>Gallery</vt:lpstr>
      <vt:lpstr>Correlation between Wine Ratings and Location </vt:lpstr>
      <vt:lpstr>Total Wine Ratings by Country</vt:lpstr>
      <vt:lpstr>Top 30 Wine producing Provinces</vt:lpstr>
      <vt:lpstr>Wine Rating Distribution </vt:lpstr>
      <vt:lpstr>Average Wine Ratings by Country</vt:lpstr>
      <vt:lpstr>Avg. Wine Ratings for top 12 Countries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Correlation between Wine Ratings and Location </dc:title>
  <dc:creator>Varsha Ramachandran</dc:creator>
  <cp:lastModifiedBy>Varsha Ramachandran</cp:lastModifiedBy>
  <cp:revision>37</cp:revision>
  <dcterms:created xsi:type="dcterms:W3CDTF">2018-09-04T18:10:49Z</dcterms:created>
  <dcterms:modified xsi:type="dcterms:W3CDTF">2018-09-04T22:46:11Z</dcterms:modified>
</cp:coreProperties>
</file>