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79" r:id="rId3"/>
    <p:sldId id="256" r:id="rId4"/>
    <p:sldId id="257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5" r:id="rId14"/>
    <p:sldId id="276" r:id="rId15"/>
    <p:sldId id="271" r:id="rId16"/>
    <p:sldId id="272" r:id="rId17"/>
    <p:sldId id="273" r:id="rId18"/>
    <p:sldId id="274" r:id="rId19"/>
    <p:sldId id="281" r:id="rId20"/>
    <p:sldId id="27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84F7D-9E5D-45D8-873A-CE4E6C757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Wine Review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DF41D0-9824-4EBC-A445-46BC02483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Anastasiaa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Iozano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Jacob Kaplan 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Munagala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Varsha Ramachandran,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Vittal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Siddaiah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3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99B-B5FE-47F1-B9B9-6D8B3195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per Region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D7630E-88E8-4087-9B75-A2B884A5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80" y="2019395"/>
            <a:ext cx="11276840" cy="2819210"/>
          </a:xfrm>
        </p:spPr>
      </p:pic>
    </p:spTree>
    <p:extLst>
      <p:ext uri="{BB962C8B-B14F-4D97-AF65-F5344CB8AC3E}">
        <p14:creationId xmlns:p14="http://schemas.microsoft.com/office/powerpoint/2010/main" val="156703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D8E-D3A6-4D75-BB6C-02755F18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 of Wine per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7C928-73C0-4A3A-89F0-7EC46026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2" y="2018108"/>
            <a:ext cx="11287135" cy="2821784"/>
          </a:xfrm>
        </p:spPr>
      </p:pic>
    </p:spTree>
    <p:extLst>
      <p:ext uri="{BB962C8B-B14F-4D97-AF65-F5344CB8AC3E}">
        <p14:creationId xmlns:p14="http://schemas.microsoft.com/office/powerpoint/2010/main" val="35749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3C2E-FAD4-4B8F-AF47-38957CF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3024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Varieties Produced in Napa Valley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AE004-F9B0-4039-878B-2F8CE49F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850" y="1483567"/>
            <a:ext cx="5248113" cy="4341157"/>
          </a:xfrm>
        </p:spPr>
      </p:pic>
    </p:spTree>
    <p:extLst>
      <p:ext uri="{BB962C8B-B14F-4D97-AF65-F5344CB8AC3E}">
        <p14:creationId xmlns:p14="http://schemas.microsoft.com/office/powerpoint/2010/main" val="19069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1A34-7C75-4969-995A-1D9D4FF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38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Ratings by Winery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83B9177B-E9C9-4E8E-8278-809E9BD9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8" y="2032742"/>
            <a:ext cx="11170064" cy="2792516"/>
          </a:xfrm>
        </p:spPr>
      </p:pic>
    </p:spTree>
    <p:extLst>
      <p:ext uri="{BB962C8B-B14F-4D97-AF65-F5344CB8AC3E}">
        <p14:creationId xmlns:p14="http://schemas.microsoft.com/office/powerpoint/2010/main" val="106360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B45-7C88-4E57-B90A-F43F1C58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Prices by Winery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F708F3DA-E8F8-4815-B606-56525169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0" y="2061145"/>
            <a:ext cx="10942840" cy="2735710"/>
          </a:xfrm>
        </p:spPr>
      </p:pic>
    </p:spTree>
    <p:extLst>
      <p:ext uri="{BB962C8B-B14F-4D97-AF65-F5344CB8AC3E}">
        <p14:creationId xmlns:p14="http://schemas.microsoft.com/office/powerpoint/2010/main" val="382263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615-71C0-497A-AE8A-B3D5A71E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3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Price vs Score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0F372C1-56B7-40BB-81B6-B32F19B0D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2121366"/>
            <a:ext cx="4941094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07C7-FCB0-4BD7-B304-BAA415C9AB17}"/>
              </a:ext>
            </a:extLst>
          </p:cNvPr>
          <p:cNvSpPr txBox="1"/>
          <p:nvPr/>
        </p:nvSpPr>
        <p:spPr>
          <a:xfrm>
            <a:off x="6367244" y="2121366"/>
            <a:ext cx="4236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 trend: as the wine score increases, so does the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Could be explained by subjective appreciation.</a:t>
            </a:r>
          </a:p>
        </p:txBody>
      </p:sp>
    </p:spTree>
    <p:extLst>
      <p:ext uri="{BB962C8B-B14F-4D97-AF65-F5344CB8AC3E}">
        <p14:creationId xmlns:p14="http://schemas.microsoft.com/office/powerpoint/2010/main" val="34075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C30-A269-4356-8FBF-4F45F866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5669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Price and Score of a Wine by Variety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998FD0-E01E-4108-B129-1521E772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7" y="1391655"/>
            <a:ext cx="7632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8FE2-442C-4FB6-A556-5F167908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219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 of Variety of Wine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F1ABEEA-2638-427B-B7EE-CDBCE50C3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9" y="2677955"/>
            <a:ext cx="10389861" cy="29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C6D85-60F1-4519-8B7F-2A07DB4FD7B4}"/>
              </a:ext>
            </a:extLst>
          </p:cNvPr>
          <p:cNvSpPr txBox="1"/>
          <p:nvPr/>
        </p:nvSpPr>
        <p:spPr>
          <a:xfrm>
            <a:off x="901069" y="1585519"/>
            <a:ext cx="1038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Champagne blends have the highest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256943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DD0F-7074-4E52-ADCD-3DC2F51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3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Score of Variety of Wine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353963E-08E9-4F6A-B56D-68755FEC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0" y="2658410"/>
            <a:ext cx="10792700" cy="26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AC47B-A69E-4C3F-AEA1-FCC875CE7950}"/>
              </a:ext>
            </a:extLst>
          </p:cNvPr>
          <p:cNvSpPr txBox="1"/>
          <p:nvPr/>
        </p:nvSpPr>
        <p:spPr>
          <a:xfrm>
            <a:off x="699650" y="1586204"/>
            <a:ext cx="1079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49B8-9497-4BB9-BA02-ED121B4E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Mean Price and Rating per Vintage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3A98B-B73C-4BC8-810A-D099EB6A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66" y="1391655"/>
            <a:ext cx="6923282" cy="44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01D7-106F-46D7-8867-F0F24C7A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9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D058-56AB-4902-84F3-95985DFE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02229"/>
            <a:ext cx="9603275" cy="39641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Wine review data compiled by WineMag.com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Roughly 130,000 different wines from all over the world.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province/country it’s produced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region it’s produced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different wineries produce higher quality or more expensive wine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relate to the vintage of the wine?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price/rating of the wine relate to the variety of wine?</a:t>
            </a:r>
          </a:p>
        </p:txBody>
      </p:sp>
    </p:spTree>
    <p:extLst>
      <p:ext uri="{BB962C8B-B14F-4D97-AF65-F5344CB8AC3E}">
        <p14:creationId xmlns:p14="http://schemas.microsoft.com/office/powerpoint/2010/main" val="17146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AB9-B6C9-4C3E-911F-8CA68B35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320-6AA3-4BA5-A1A4-FDED6F96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4155"/>
            <a:ext cx="9603275" cy="369352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price of wine is highly correlated with the rating of the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difference in pricing between different varieties of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Individual regions typically produce similar qualities of wine.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Certain countries and provinces are much more popular for producing wine.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7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FCFA-9763-46C3-B8D4-259BAF60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09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773-C736-4A16-B529-0BB8BC0A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08922"/>
            <a:ext cx="9603275" cy="40574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22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AAA6-8CBE-4BF9-870D-9D125B1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69" y="849660"/>
            <a:ext cx="6352674" cy="7215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Wine Ratings and Location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B2FBC-F98A-4EAC-B5BB-E8EE428F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1182"/>
            <a:ext cx="8637072" cy="43122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data points after cleaning dataset: 129,909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‘nan’ values changed to ‘Unlisted’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asked: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wine rating differ by country?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provinces produce most wine (top 30)?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rating for most wines?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provinces with higher number of vineyards/wineries? Does this translate to higher wine ratings for a country?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a higher wine rating imply most coveted wine?</a:t>
            </a:r>
          </a:p>
        </p:txBody>
      </p:sp>
    </p:spTree>
    <p:extLst>
      <p:ext uri="{BB962C8B-B14F-4D97-AF65-F5344CB8AC3E}">
        <p14:creationId xmlns:p14="http://schemas.microsoft.com/office/powerpoint/2010/main" val="92234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693-7D16-440E-A8EB-8E5629A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857072"/>
            <a:ext cx="4199021" cy="4383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Wine Ratings by Country</a:t>
            </a:r>
          </a:p>
        </p:txBody>
      </p:sp>
      <p:sp>
        <p:nvSpPr>
          <p:cNvPr id="40" name="Content Placeholder 13">
            <a:extLst>
              <a:ext uri="{FF2B5EF4-FFF2-40B4-BE49-F238E27FC236}">
                <a16:creationId xmlns:a16="http://schemas.microsoft.com/office/drawing/2014/main" id="{CE9D2DEA-10E7-458C-BDD5-360AB42B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9" y="1570616"/>
            <a:ext cx="3113546" cy="3895731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5 Ratings: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USA: 54,504 (42%)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France: 22,093 (17%)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Italy: 19,540 (15%)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Spain: 6,645 (5%)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Portugal: 5,691 (4.4%)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" name="Content Placeholder 8">
            <a:extLst>
              <a:ext uri="{FF2B5EF4-FFF2-40B4-BE49-F238E27FC236}">
                <a16:creationId xmlns:a16="http://schemas.microsoft.com/office/drawing/2014/main" id="{DA36E18E-9D11-484E-8FA4-A83E699A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95400"/>
            <a:ext cx="753685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59-39C9-45CE-B816-B3FE38C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99" y="841621"/>
            <a:ext cx="4463716" cy="4583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Top 30 Wine producing Provinces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9DD2DE7-FBDC-40AD-965B-7F19CFC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1299411"/>
            <a:ext cx="6821905" cy="44877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739F9F-8C8D-430D-83B7-1B4125F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720516"/>
            <a:ext cx="3610632" cy="3922295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Datapoints Count: 129,909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California: 36,248 (28%)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Washington: 8,640 (6.7%)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Bordeaux: 5,942 (4.6%)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Tuscany: 5,898 (4.5%)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Oregon: 5,374 (4.1%)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Burgundy: 3,981 (3.1%)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Northern Spain: 3,852 (3%)</a:t>
            </a:r>
          </a:p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Texas: 95 (0.07%)</a:t>
            </a:r>
          </a:p>
        </p:txBody>
      </p:sp>
    </p:spTree>
    <p:extLst>
      <p:ext uri="{BB962C8B-B14F-4D97-AF65-F5344CB8AC3E}">
        <p14:creationId xmlns:p14="http://schemas.microsoft.com/office/powerpoint/2010/main" val="229376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E10-1688-4E1D-8CD5-36EBC3E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96" y="865080"/>
            <a:ext cx="3488741" cy="44580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FACD-95D5-4217-9FCF-B7D15F9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745" y="1310883"/>
            <a:ext cx="3683918" cy="4458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Ratings Count:129,909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E6907D-D53A-408D-815F-92588ECD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821" y="1768998"/>
            <a:ext cx="5624344" cy="42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3F79E-19D8-4F15-8789-E018C9E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6026" y="1323194"/>
            <a:ext cx="2358190" cy="4458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381509-BCAF-4FBF-B45D-5477FA5AA2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1768996"/>
            <a:ext cx="5624345" cy="4211611"/>
          </a:xfrm>
        </p:spPr>
      </p:pic>
    </p:spTree>
    <p:extLst>
      <p:ext uri="{BB962C8B-B14F-4D97-AF65-F5344CB8AC3E}">
        <p14:creationId xmlns:p14="http://schemas.microsoft.com/office/powerpoint/2010/main" val="281288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BBC-0014-44C0-BB64-46C68D4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2" y="953325"/>
            <a:ext cx="4451683" cy="562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by Country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EAF95-5F48-4555-A8A2-DED3E48F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293" y="1367646"/>
            <a:ext cx="8245413" cy="4122707"/>
          </a:xfrm>
        </p:spPr>
      </p:pic>
    </p:spTree>
    <p:extLst>
      <p:ext uri="{BB962C8B-B14F-4D97-AF65-F5344CB8AC3E}">
        <p14:creationId xmlns:p14="http://schemas.microsoft.com/office/powerpoint/2010/main" val="18840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66E-A0B2-4A6D-9861-F036681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2" y="953324"/>
            <a:ext cx="9095872" cy="438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Ratings for top 12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6AA5-0E49-44C1-A77F-B42BF9CE8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48791"/>
              </p:ext>
            </p:extLst>
          </p:nvPr>
        </p:nvGraphicFramePr>
        <p:xfrm>
          <a:off x="613612" y="1392236"/>
          <a:ext cx="10659976" cy="46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21">
                  <a:extLst>
                    <a:ext uri="{9D8B030D-6E8A-4147-A177-3AD203B41FA5}">
                      <a16:colId xmlns:a16="http://schemas.microsoft.com/office/drawing/2014/main" val="1769005958"/>
                    </a:ext>
                  </a:extLst>
                </a:gridCol>
                <a:gridCol w="3382492">
                  <a:extLst>
                    <a:ext uri="{9D8B030D-6E8A-4147-A177-3AD203B41FA5}">
                      <a16:colId xmlns:a16="http://schemas.microsoft.com/office/drawing/2014/main" val="1051358336"/>
                    </a:ext>
                  </a:extLst>
                </a:gridCol>
                <a:gridCol w="2844370">
                  <a:extLst>
                    <a:ext uri="{9D8B030D-6E8A-4147-A177-3AD203B41FA5}">
                      <a16:colId xmlns:a16="http://schemas.microsoft.com/office/drawing/2014/main" val="1728441665"/>
                    </a:ext>
                  </a:extLst>
                </a:gridCol>
                <a:gridCol w="2869993">
                  <a:extLst>
                    <a:ext uri="{9D8B030D-6E8A-4147-A177-3AD203B41FA5}">
                      <a16:colId xmlns:a16="http://schemas.microsoft.com/office/drawing/2014/main" val="2362660633"/>
                    </a:ext>
                  </a:extLst>
                </a:gridCol>
              </a:tblGrid>
              <a:tr h="1529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Ratings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Rating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271053213"/>
                  </a:ext>
                </a:extLst>
              </a:tr>
              <a:tr h="266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England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17409084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51158921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011771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963162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22,093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3350255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54,504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0006017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Italy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1354919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733861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Portugal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5397779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49081723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Argentina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674241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6732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C3F2-1141-472C-A0F4-A174F0DD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Wine and its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AFC7-8BDE-46DF-97AF-55FD358B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the rating/price of wine relate to the region it is produced in?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 the ratings and prices of wine relate to each other?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individual regions produce similar types of wine?</a:t>
            </a:r>
          </a:p>
        </p:txBody>
      </p:sp>
    </p:spTree>
    <p:extLst>
      <p:ext uri="{BB962C8B-B14F-4D97-AF65-F5344CB8AC3E}">
        <p14:creationId xmlns:p14="http://schemas.microsoft.com/office/powerpoint/2010/main" val="1516078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579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Gallery</vt:lpstr>
      <vt:lpstr>Wine Review Analysis</vt:lpstr>
      <vt:lpstr>The Data Set</vt:lpstr>
      <vt:lpstr>Correlation between Wine Ratings and Location </vt:lpstr>
      <vt:lpstr>Total Wine Ratings by Country</vt:lpstr>
      <vt:lpstr>Top 30 Wine producing Provinces</vt:lpstr>
      <vt:lpstr>Wine Rating Distribution </vt:lpstr>
      <vt:lpstr>Average Wine Ratings by Country</vt:lpstr>
      <vt:lpstr>Avg. Wine Ratings for top 12 Countries</vt:lpstr>
      <vt:lpstr>Relationship Between Wine and its Region</vt:lpstr>
      <vt:lpstr>Average Wine Ratings per Region</vt:lpstr>
      <vt:lpstr>Average Price of Wine per Region</vt:lpstr>
      <vt:lpstr>Wine Varieties Produced in Napa Valley</vt:lpstr>
      <vt:lpstr>Wine Ratings by Winery</vt:lpstr>
      <vt:lpstr>Wine Prices by Winery</vt:lpstr>
      <vt:lpstr>Wine Price vs Score</vt:lpstr>
      <vt:lpstr>Correlation Between Price and Score of a Wine by Variety</vt:lpstr>
      <vt:lpstr>Average Price of Variety of Wine</vt:lpstr>
      <vt:lpstr>Average Score of Variety of Wine</vt:lpstr>
      <vt:lpstr>Mean Price and Rating per Vintage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Wine Ratings and Location</dc:title>
  <dc:creator>Varsha Ramachandran</dc:creator>
  <cp:lastModifiedBy>Kaplan, Jacob A</cp:lastModifiedBy>
  <cp:revision>57</cp:revision>
  <dcterms:created xsi:type="dcterms:W3CDTF">2018-09-04T18:10:49Z</dcterms:created>
  <dcterms:modified xsi:type="dcterms:W3CDTF">2018-09-06T02:04:37Z</dcterms:modified>
</cp:coreProperties>
</file>