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5" r:id="rId8"/>
    <p:sldId id="262" r:id="rId9"/>
    <p:sldId id="266" r:id="rId10"/>
    <p:sldId id="267" r:id="rId11"/>
    <p:sldId id="270" r:id="rId12"/>
    <p:sldId id="268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merj.com/partner-content/nlp-current-applications-and-future-possibiliti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sunscrapers.com/blog/6-best-python-natural-language-processing-nlp-libraries/#6_polyglot" TargetMode="External"/><Relationship Id="rId3" Type="http://schemas.openxmlformats.org/officeDocument/2006/relationships/hyperlink" Target="https://sunscrapers.com/blog/6-best-python-natural-language-processing-nlp-libraries/#1_Natural_Language_Toolkit_NLTK" TargetMode="External"/><Relationship Id="rId7" Type="http://schemas.openxmlformats.org/officeDocument/2006/relationships/hyperlink" Target="https://sunscrapers.com/blog/6-best-python-natural-language-processing-nlp-libraries/#5_spaCy" TargetMode="External"/><Relationship Id="rId2" Type="http://schemas.openxmlformats.org/officeDocument/2006/relationships/hyperlink" Target="https://sunscrapers.com/blog/6-best-python-natural-language-processing-nlp-librari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nscrapers.com/blog/6-best-python-natural-language-processing-nlp-libraries/#4_Gensim" TargetMode="External"/><Relationship Id="rId5" Type="http://schemas.openxmlformats.org/officeDocument/2006/relationships/hyperlink" Target="https://sunscrapers.com/blog/6-best-python-natural-language-processing-nlp-libraries/#3_CoreNLP" TargetMode="External"/><Relationship Id="rId4" Type="http://schemas.openxmlformats.org/officeDocument/2006/relationships/hyperlink" Target="https://sunscrapers.com/blog/6-best-python-natural-language-processing-nlp-libraries/#2_TextBlo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u="sng" dirty="0" smtClean="0"/>
              <a:t>N</a:t>
            </a:r>
            <a:r>
              <a:rPr lang="en-IN" dirty="0" smtClean="0"/>
              <a:t>atural </a:t>
            </a:r>
            <a:r>
              <a:rPr lang="en-IN" u="sng" dirty="0" smtClean="0"/>
              <a:t>L</a:t>
            </a:r>
            <a:r>
              <a:rPr lang="en-IN" dirty="0" smtClean="0"/>
              <a:t>anguage </a:t>
            </a:r>
            <a:r>
              <a:rPr lang="en-IN" u="sng" dirty="0" smtClean="0"/>
              <a:t>P</a:t>
            </a:r>
            <a:r>
              <a:rPr lang="en-IN" dirty="0" smtClean="0"/>
              <a:t>rocessing (NLP)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Pankaj </a:t>
            </a:r>
            <a:r>
              <a:rPr lang="en-IN" dirty="0" err="1" smtClean="0"/>
              <a:t>Soni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900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 using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92716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Creating </a:t>
            </a:r>
            <a:r>
              <a:rPr lang="en-IN" u="sng" dirty="0" smtClean="0"/>
              <a:t>document</a:t>
            </a:r>
            <a:r>
              <a:rPr lang="en-IN" dirty="0" smtClean="0"/>
              <a:t> (aka: list of sentences)</a:t>
            </a:r>
          </a:p>
          <a:p>
            <a:r>
              <a:rPr lang="en-IN" dirty="0" smtClean="0"/>
              <a:t>Creating </a:t>
            </a:r>
            <a:r>
              <a:rPr lang="en-IN" u="sng" dirty="0" smtClean="0"/>
              <a:t>sentence tokens</a:t>
            </a:r>
          </a:p>
          <a:p>
            <a:r>
              <a:rPr lang="en-IN" dirty="0" smtClean="0"/>
              <a:t>Creating </a:t>
            </a:r>
            <a:r>
              <a:rPr lang="en-IN" u="sng" dirty="0" smtClean="0"/>
              <a:t>word tokens</a:t>
            </a:r>
          </a:p>
          <a:p>
            <a:r>
              <a:rPr lang="en-IN" dirty="0" smtClean="0"/>
              <a:t>Getting </a:t>
            </a:r>
            <a:r>
              <a:rPr lang="en-IN" u="sng" dirty="0" smtClean="0"/>
              <a:t>frequency distribution </a:t>
            </a:r>
            <a:r>
              <a:rPr lang="en-IN" dirty="0" smtClean="0"/>
              <a:t>of each word</a:t>
            </a:r>
          </a:p>
          <a:p>
            <a:r>
              <a:rPr lang="en-IN" dirty="0" smtClean="0"/>
              <a:t>Finding </a:t>
            </a:r>
            <a:r>
              <a:rPr lang="en-IN" u="sng" dirty="0" smtClean="0"/>
              <a:t>Stop words </a:t>
            </a:r>
            <a:r>
              <a:rPr lang="en-IN" dirty="0" smtClean="0"/>
              <a:t>and removing them</a:t>
            </a:r>
          </a:p>
          <a:p>
            <a:r>
              <a:rPr lang="en-IN" dirty="0" smtClean="0"/>
              <a:t>Finding root words (aka: Stemming)</a:t>
            </a:r>
          </a:p>
          <a:p>
            <a:r>
              <a:rPr lang="en-IN" dirty="0" smtClean="0"/>
              <a:t>Part of Speech tagging (aka: POS)</a:t>
            </a:r>
          </a:p>
          <a:p>
            <a:r>
              <a:rPr lang="en-IN" dirty="0" smtClean="0"/>
              <a:t>Lemmatization</a:t>
            </a:r>
          </a:p>
          <a:p>
            <a:r>
              <a:rPr lang="en-IN" dirty="0" smtClean="0"/>
              <a:t>Difference between Stemming and Lemmatization</a:t>
            </a:r>
          </a:p>
          <a:p>
            <a:r>
              <a:rPr lang="en-IN" dirty="0" smtClean="0"/>
              <a:t>Text cleaning</a:t>
            </a:r>
          </a:p>
          <a:p>
            <a:r>
              <a:rPr lang="en-IN" dirty="0" smtClean="0"/>
              <a:t>Creating </a:t>
            </a:r>
            <a:r>
              <a:rPr lang="en-IN" dirty="0" err="1" smtClean="0"/>
              <a:t>BoW</a:t>
            </a:r>
            <a:r>
              <a:rPr lang="en-IN" dirty="0" smtClean="0"/>
              <a:t> (Bag of Words)</a:t>
            </a:r>
          </a:p>
          <a:p>
            <a:r>
              <a:rPr lang="en-IN" dirty="0" smtClean="0"/>
              <a:t>Training and Test dataset</a:t>
            </a:r>
          </a:p>
          <a:p>
            <a:r>
              <a:rPr lang="en-IN" dirty="0" smtClean="0"/>
              <a:t>Serializing/De-serializing machine learning models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32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Python Code in </a:t>
            </a:r>
            <a:r>
              <a:rPr lang="en-IN" dirty="0" err="1" smtClean="0"/>
              <a:t>Jupyter</a:t>
            </a:r>
            <a:r>
              <a:rPr lang="en-IN" dirty="0" smtClean="0"/>
              <a:t> notebook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468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Case study-1 : Spam detection 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>(</a:t>
            </a:r>
            <a:r>
              <a:rPr lang="en-IN" sz="2800" dirty="0"/>
              <a:t>Using </a:t>
            </a:r>
            <a:r>
              <a:rPr lang="en-IN" sz="2800" dirty="0" smtClean="0"/>
              <a:t>Naive  </a:t>
            </a:r>
            <a:r>
              <a:rPr lang="en-IN" sz="2800" dirty="0"/>
              <a:t>Bayes Supervised ML </a:t>
            </a:r>
            <a:r>
              <a:rPr lang="en-IN" sz="2800" dirty="0" err="1"/>
              <a:t>algo</a:t>
            </a:r>
            <a:r>
              <a:rPr lang="en-IN" sz="2800" dirty="0" smtClean="0"/>
              <a:t>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Code in </a:t>
            </a:r>
            <a:r>
              <a:rPr lang="en-IN" dirty="0" err="1"/>
              <a:t>Jupyter</a:t>
            </a:r>
            <a:r>
              <a:rPr lang="en-IN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4598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Case study-2 : Human DNA </a:t>
            </a:r>
            <a:r>
              <a:rPr lang="en-IN" sz="2800" dirty="0" smtClean="0"/>
              <a:t>classification</a:t>
            </a:r>
            <a:br>
              <a:rPr lang="en-IN" sz="2800" dirty="0" smtClean="0"/>
            </a:br>
            <a:r>
              <a:rPr lang="en-IN" sz="2800" dirty="0"/>
              <a:t>(Using Naive  Bayes Supervised ML </a:t>
            </a:r>
            <a:r>
              <a:rPr lang="en-IN" sz="2800" dirty="0" err="1"/>
              <a:t>algo</a:t>
            </a:r>
            <a:r>
              <a:rPr lang="en-IN" sz="2800" dirty="0"/>
              <a:t>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Code in </a:t>
            </a:r>
            <a:r>
              <a:rPr lang="en-IN" dirty="0" err="1"/>
              <a:t>Jupyter</a:t>
            </a:r>
            <a:r>
              <a:rPr lang="en-IN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236955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79881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Introduction of NLP</a:t>
            </a:r>
          </a:p>
          <a:p>
            <a:r>
              <a:rPr lang="en-IN" dirty="0" smtClean="0"/>
              <a:t>Why NLP ?</a:t>
            </a:r>
          </a:p>
          <a:p>
            <a:r>
              <a:rPr lang="en-IN" dirty="0" smtClean="0"/>
              <a:t>NLP Applications</a:t>
            </a:r>
          </a:p>
          <a:p>
            <a:r>
              <a:rPr lang="en-IN" dirty="0" smtClean="0"/>
              <a:t>Fundamental steps involved in NLP</a:t>
            </a:r>
          </a:p>
          <a:p>
            <a:r>
              <a:rPr lang="en-IN" dirty="0" smtClean="0"/>
              <a:t>Future of NLP</a:t>
            </a:r>
          </a:p>
          <a:p>
            <a:r>
              <a:rPr lang="en-IN" dirty="0" smtClean="0"/>
              <a:t>Supported Python libs for NLP</a:t>
            </a:r>
          </a:p>
          <a:p>
            <a:r>
              <a:rPr lang="en-IN" dirty="0" smtClean="0"/>
              <a:t>Hands On using python</a:t>
            </a:r>
          </a:p>
          <a:p>
            <a:r>
              <a:rPr lang="en-IN" dirty="0"/>
              <a:t>Case </a:t>
            </a:r>
            <a:r>
              <a:rPr lang="en-IN" dirty="0" smtClean="0"/>
              <a:t>study-1 : Spam detection (Using Naive Bayes Supervised ML </a:t>
            </a:r>
            <a:r>
              <a:rPr lang="en-IN" dirty="0" err="1" smtClean="0"/>
              <a:t>algo</a:t>
            </a:r>
            <a:r>
              <a:rPr lang="en-IN" dirty="0" smtClean="0"/>
              <a:t>)</a:t>
            </a:r>
          </a:p>
          <a:p>
            <a:r>
              <a:rPr lang="en-IN" dirty="0"/>
              <a:t>Case study-2 </a:t>
            </a:r>
            <a:r>
              <a:rPr lang="en-IN" dirty="0" smtClean="0"/>
              <a:t>: Human DNA classification</a:t>
            </a:r>
            <a:endParaRPr lang="en-IN" dirty="0"/>
          </a:p>
          <a:p>
            <a:r>
              <a:rPr lang="en-IN" dirty="0" smtClean="0"/>
              <a:t>Creating </a:t>
            </a:r>
            <a:r>
              <a:rPr lang="en-IN" dirty="0" smtClean="0"/>
              <a:t>word cloud</a:t>
            </a:r>
          </a:p>
          <a:p>
            <a:r>
              <a:rPr lang="en-IN" dirty="0" smtClean="0"/>
              <a:t>Q &amp;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635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of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Natural Language Processing, usually shortened as NLP, is a branch of artificial intelligence that deals with the interaction between computers and humans using the natural language.</a:t>
            </a:r>
          </a:p>
          <a:p>
            <a:pPr algn="just"/>
            <a:r>
              <a:rPr lang="en-IN" dirty="0"/>
              <a:t>The ultimate objective of NLP is to read, decipher, understand, and make sense of the human languages in a manner that is valuable.</a:t>
            </a:r>
          </a:p>
          <a:p>
            <a:pPr algn="just"/>
            <a:r>
              <a:rPr lang="en-IN" dirty="0"/>
              <a:t>Most NLP techniques rely on machine learning to derive meaning from human languages.</a:t>
            </a:r>
          </a:p>
        </p:txBody>
      </p:sp>
    </p:spTree>
    <p:extLst>
      <p:ext uri="{BB962C8B-B14F-4D97-AF65-F5344CB8AC3E}">
        <p14:creationId xmlns:p14="http://schemas.microsoft.com/office/powerpoint/2010/main" val="95242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NLP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Language translation applications such as Google Translate</a:t>
            </a:r>
          </a:p>
          <a:p>
            <a:pPr algn="just"/>
            <a:r>
              <a:rPr lang="en-IN" dirty="0"/>
              <a:t>Word Processors such as Microsoft Word and </a:t>
            </a:r>
            <a:r>
              <a:rPr lang="en-IN" dirty="0" err="1"/>
              <a:t>Grammarly</a:t>
            </a:r>
            <a:r>
              <a:rPr lang="en-IN" dirty="0"/>
              <a:t> that employ NLP to check grammatical accuracy of texts.</a:t>
            </a:r>
          </a:p>
          <a:p>
            <a:pPr algn="just"/>
            <a:r>
              <a:rPr lang="en-IN" dirty="0"/>
              <a:t>Interactive Voice Response (IVR) applications used in call </a:t>
            </a:r>
            <a:r>
              <a:rPr lang="en-IN" dirty="0" err="1"/>
              <a:t>centers</a:t>
            </a:r>
            <a:r>
              <a:rPr lang="en-IN" dirty="0"/>
              <a:t> to respond to certain users’ requests.</a:t>
            </a:r>
          </a:p>
          <a:p>
            <a:pPr algn="just"/>
            <a:r>
              <a:rPr lang="en-IN" dirty="0"/>
              <a:t>Personal assistant applications such as OK Google, Siri, Cortana, and Alexa.</a:t>
            </a:r>
          </a:p>
        </p:txBody>
      </p:sp>
    </p:spTree>
    <p:extLst>
      <p:ext uri="{BB962C8B-B14F-4D97-AF65-F5344CB8AC3E}">
        <p14:creationId xmlns:p14="http://schemas.microsoft.com/office/powerpoint/2010/main" val="91798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NLP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Text Classification</a:t>
            </a:r>
          </a:p>
          <a:p>
            <a:r>
              <a:rPr lang="en-IN" dirty="0"/>
              <a:t>Language </a:t>
            </a:r>
            <a:r>
              <a:rPr lang="en-IN" dirty="0" err="1"/>
              <a:t>Modeling</a:t>
            </a:r>
            <a:endParaRPr lang="en-IN" dirty="0"/>
          </a:p>
          <a:p>
            <a:r>
              <a:rPr lang="en-IN" dirty="0"/>
              <a:t>Part-of-Speech Tagging</a:t>
            </a:r>
          </a:p>
          <a:p>
            <a:r>
              <a:rPr lang="en-IN" dirty="0"/>
              <a:t>Speech Recognition</a:t>
            </a:r>
          </a:p>
          <a:p>
            <a:r>
              <a:rPr lang="en-IN" dirty="0"/>
              <a:t>Caption Generation</a:t>
            </a:r>
          </a:p>
          <a:p>
            <a:r>
              <a:rPr lang="en-IN" dirty="0"/>
              <a:t>Machine Translation</a:t>
            </a:r>
          </a:p>
          <a:p>
            <a:r>
              <a:rPr lang="en-IN" dirty="0"/>
              <a:t>Document Summarization</a:t>
            </a:r>
          </a:p>
          <a:p>
            <a:r>
              <a:rPr lang="en-IN" dirty="0"/>
              <a:t>Spell </a:t>
            </a:r>
            <a:r>
              <a:rPr lang="en-IN" dirty="0" smtClean="0"/>
              <a:t>Checking</a:t>
            </a:r>
            <a:endParaRPr lang="en-IN" dirty="0"/>
          </a:p>
          <a:p>
            <a:r>
              <a:rPr lang="en-IN" dirty="0"/>
              <a:t>Question Answering</a:t>
            </a:r>
          </a:p>
        </p:txBody>
      </p:sp>
    </p:spTree>
    <p:extLst>
      <p:ext uri="{BB962C8B-B14F-4D97-AF65-F5344CB8AC3E}">
        <p14:creationId xmlns:p14="http://schemas.microsoft.com/office/powerpoint/2010/main" val="135967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Fundamental steps involved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Remove numbers, punctuations, </a:t>
            </a:r>
            <a:r>
              <a:rPr lang="en-IN" dirty="0" err="1" smtClean="0"/>
              <a:t>stopwords</a:t>
            </a:r>
            <a:r>
              <a:rPr lang="en-IN" dirty="0" smtClean="0"/>
              <a:t>, whitespace</a:t>
            </a:r>
          </a:p>
          <a:p>
            <a:r>
              <a:rPr lang="en-IN" dirty="0" smtClean="0"/>
              <a:t>Word stemming</a:t>
            </a:r>
          </a:p>
          <a:p>
            <a:r>
              <a:rPr lang="en-IN" dirty="0" smtClean="0"/>
              <a:t>Morphological </a:t>
            </a:r>
            <a:r>
              <a:rPr lang="en-IN" dirty="0"/>
              <a:t>Analysis/ lexical Analysis</a:t>
            </a:r>
          </a:p>
          <a:p>
            <a:r>
              <a:rPr lang="en-IN" dirty="0" smtClean="0"/>
              <a:t>Syntax </a:t>
            </a:r>
            <a:r>
              <a:rPr lang="en-IN" dirty="0"/>
              <a:t>Analysis</a:t>
            </a:r>
          </a:p>
          <a:p>
            <a:r>
              <a:rPr lang="en-IN" dirty="0" smtClean="0"/>
              <a:t>Semantic </a:t>
            </a:r>
            <a:r>
              <a:rPr lang="en-IN" dirty="0"/>
              <a:t>Analysis</a:t>
            </a:r>
          </a:p>
          <a:p>
            <a:r>
              <a:rPr lang="en-IN" dirty="0" smtClean="0"/>
              <a:t>Discourse </a:t>
            </a:r>
            <a:r>
              <a:rPr lang="en-IN" dirty="0"/>
              <a:t>integration</a:t>
            </a:r>
          </a:p>
          <a:p>
            <a:r>
              <a:rPr lang="en-IN" dirty="0" smtClean="0"/>
              <a:t>Pragmatic Analysis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712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Fundamental steps involved in </a:t>
            </a:r>
            <a:r>
              <a:rPr lang="en-IN" dirty="0" smtClean="0"/>
              <a:t>NLP   </a:t>
            </a:r>
            <a:br>
              <a:rPr lang="en-IN" dirty="0" smtClean="0"/>
            </a:br>
            <a:r>
              <a:rPr lang="en-IN" dirty="0"/>
              <a:t>	</a:t>
            </a:r>
            <a:r>
              <a:rPr lang="en-IN" dirty="0" smtClean="0"/>
              <a:t>								cont..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156567"/>
            <a:ext cx="11155365" cy="452112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sz="1800" b="1" dirty="0">
                <a:solidFill>
                  <a:srgbClr val="002060"/>
                </a:solidFill>
              </a:rPr>
              <a:t>Morphological Analysis/ lexical </a:t>
            </a:r>
            <a:r>
              <a:rPr lang="en-IN" sz="1800" b="1" dirty="0" smtClean="0">
                <a:solidFill>
                  <a:srgbClr val="002060"/>
                </a:solidFill>
              </a:rPr>
              <a:t>Analysis: </a:t>
            </a:r>
          </a:p>
          <a:p>
            <a:pPr marL="0" indent="0" algn="just">
              <a:buNone/>
            </a:pPr>
            <a:r>
              <a:rPr lang="en-IN" sz="1600" dirty="0" smtClean="0"/>
              <a:t>Here </a:t>
            </a:r>
            <a:r>
              <a:rPr lang="en-IN" sz="1600" dirty="0"/>
              <a:t>we separate the words as tokens like root words by removing all the suffix and prefix to </a:t>
            </a:r>
            <a:r>
              <a:rPr lang="en-IN" sz="1600" dirty="0" smtClean="0"/>
              <a:t>make </a:t>
            </a:r>
            <a:r>
              <a:rPr lang="en-IN" sz="1600" dirty="0"/>
              <a:t>it </a:t>
            </a:r>
            <a:r>
              <a:rPr lang="en-IN" sz="1600" dirty="0" smtClean="0"/>
              <a:t>easy</a:t>
            </a:r>
          </a:p>
          <a:p>
            <a:pPr marL="0" indent="0" algn="just">
              <a:buNone/>
            </a:pPr>
            <a:r>
              <a:rPr lang="en-IN" sz="1200" dirty="0"/>
              <a:t>Example: </a:t>
            </a:r>
            <a:r>
              <a:rPr lang="en-IN" sz="1200" dirty="0" smtClean="0"/>
              <a:t>John </a:t>
            </a:r>
            <a:r>
              <a:rPr lang="en-IN" sz="1200" dirty="0"/>
              <a:t>is eating an </a:t>
            </a:r>
            <a:r>
              <a:rPr lang="en-IN" sz="1200" dirty="0" smtClean="0"/>
              <a:t>apple: [John, is, eating, an, apple]</a:t>
            </a:r>
          </a:p>
          <a:p>
            <a:pPr algn="just"/>
            <a:r>
              <a:rPr lang="en-IN" sz="1800" b="1" dirty="0">
                <a:solidFill>
                  <a:srgbClr val="002060"/>
                </a:solidFill>
              </a:rPr>
              <a:t>Syntax Analysis</a:t>
            </a:r>
            <a:r>
              <a:rPr lang="en-IN" sz="1800" b="1" dirty="0" smtClean="0">
                <a:solidFill>
                  <a:srgbClr val="002060"/>
                </a:solidFill>
              </a:rPr>
              <a:t>: </a:t>
            </a:r>
          </a:p>
          <a:p>
            <a:pPr marL="0" indent="0" algn="just">
              <a:buNone/>
            </a:pPr>
            <a:r>
              <a:rPr lang="en-IN" sz="1600" dirty="0" smtClean="0"/>
              <a:t>After </a:t>
            </a:r>
            <a:r>
              <a:rPr lang="en-IN" sz="1600" dirty="0"/>
              <a:t>getting the root words we </a:t>
            </a:r>
            <a:r>
              <a:rPr lang="en-IN" sz="1600" dirty="0" err="1"/>
              <a:t>analyze</a:t>
            </a:r>
            <a:r>
              <a:rPr lang="en-IN" sz="1600" dirty="0"/>
              <a:t> that sentence is syntax wise correct or not, and check if it follows the basic grammar </a:t>
            </a:r>
            <a:r>
              <a:rPr lang="en-IN" sz="1600" dirty="0" smtClean="0"/>
              <a:t>rules.</a:t>
            </a:r>
          </a:p>
          <a:p>
            <a:pPr marL="0" indent="0" algn="just">
              <a:buNone/>
            </a:pPr>
            <a:r>
              <a:rPr lang="en-IN" sz="1200" dirty="0" smtClean="0"/>
              <a:t>Example: Boy </a:t>
            </a:r>
            <a:r>
              <a:rPr lang="en-IN" sz="1200" dirty="0"/>
              <a:t>the goes </a:t>
            </a:r>
            <a:r>
              <a:rPr lang="en-IN" sz="1200" dirty="0" smtClean="0"/>
              <a:t>t o store: this </a:t>
            </a:r>
            <a:r>
              <a:rPr lang="en-IN" sz="1200" dirty="0"/>
              <a:t>is syntax wise wrong as determiners can't </a:t>
            </a:r>
            <a:r>
              <a:rPr lang="en-IN" sz="1200" dirty="0" smtClean="0"/>
              <a:t>come </a:t>
            </a:r>
            <a:r>
              <a:rPr lang="en-IN" sz="1200" dirty="0"/>
              <a:t>after </a:t>
            </a:r>
            <a:r>
              <a:rPr lang="en-IN" sz="1200" dirty="0" smtClean="0"/>
              <a:t>a noun not</a:t>
            </a:r>
            <a:r>
              <a:rPr lang="en-IN" sz="1200" dirty="0"/>
              <a:t>, and check </a:t>
            </a:r>
            <a:r>
              <a:rPr lang="en-IN" sz="1200" dirty="0" smtClean="0"/>
              <a:t>if it </a:t>
            </a:r>
            <a:r>
              <a:rPr lang="en-IN" sz="1200" dirty="0"/>
              <a:t>follows the </a:t>
            </a:r>
            <a:r>
              <a:rPr lang="en-IN" sz="1200" dirty="0" smtClean="0"/>
              <a:t>basic </a:t>
            </a:r>
            <a:r>
              <a:rPr lang="en-IN" sz="1200" dirty="0"/>
              <a:t>grammar </a:t>
            </a:r>
            <a:r>
              <a:rPr lang="en-IN" sz="1200" dirty="0" smtClean="0"/>
              <a:t>rules. </a:t>
            </a:r>
            <a:r>
              <a:rPr lang="en-IN" sz="1200" dirty="0"/>
              <a:t>this is </a:t>
            </a:r>
            <a:r>
              <a:rPr lang="en-IN" sz="1200" dirty="0" smtClean="0"/>
              <a:t>syntax </a:t>
            </a:r>
            <a:r>
              <a:rPr lang="en-IN" sz="1200" dirty="0"/>
              <a:t>wise wrong as determiners can't come after a </a:t>
            </a:r>
            <a:r>
              <a:rPr lang="en-IN" sz="1200" dirty="0" smtClean="0"/>
              <a:t>noun</a:t>
            </a:r>
          </a:p>
          <a:p>
            <a:pPr algn="just"/>
            <a:r>
              <a:rPr lang="en-IN" sz="1800" b="1" dirty="0" smtClean="0">
                <a:solidFill>
                  <a:srgbClr val="002060"/>
                </a:solidFill>
              </a:rPr>
              <a:t>Semantic </a:t>
            </a:r>
            <a:r>
              <a:rPr lang="en-IN" sz="1800" b="1" dirty="0">
                <a:solidFill>
                  <a:srgbClr val="002060"/>
                </a:solidFill>
              </a:rPr>
              <a:t>Analysis</a:t>
            </a:r>
            <a:r>
              <a:rPr lang="en-IN" sz="1800" b="1" dirty="0" smtClean="0">
                <a:solidFill>
                  <a:srgbClr val="002060"/>
                </a:solidFill>
              </a:rPr>
              <a:t>: </a:t>
            </a:r>
          </a:p>
          <a:p>
            <a:pPr marL="0" indent="0" algn="just">
              <a:buNone/>
            </a:pPr>
            <a:r>
              <a:rPr lang="en-IN" sz="1600" dirty="0" smtClean="0"/>
              <a:t>If </a:t>
            </a:r>
            <a:r>
              <a:rPr lang="en-IN" sz="1600" dirty="0"/>
              <a:t>the sentence forms any meaning or </a:t>
            </a:r>
            <a:r>
              <a:rPr lang="en-IN" sz="1600" dirty="0" smtClean="0"/>
              <a:t>not.</a:t>
            </a:r>
          </a:p>
          <a:p>
            <a:pPr marL="0" indent="0" algn="just">
              <a:buNone/>
            </a:pPr>
            <a:r>
              <a:rPr lang="en-IN" sz="1200" dirty="0"/>
              <a:t>Example: </a:t>
            </a:r>
            <a:r>
              <a:rPr lang="en-IN" sz="1200" dirty="0" smtClean="0"/>
              <a:t> She </a:t>
            </a:r>
            <a:r>
              <a:rPr lang="en-IN" sz="1200" dirty="0"/>
              <a:t>is wearing a </a:t>
            </a:r>
            <a:r>
              <a:rPr lang="en-IN" sz="1200" dirty="0" err="1"/>
              <a:t>colorless</a:t>
            </a:r>
            <a:r>
              <a:rPr lang="en-IN" sz="1200" dirty="0"/>
              <a:t> green dress: Syntax-wise it seems correct but how can a green </a:t>
            </a:r>
            <a:r>
              <a:rPr lang="en-IN" sz="1200" dirty="0" smtClean="0"/>
              <a:t>dress </a:t>
            </a:r>
            <a:r>
              <a:rPr lang="en-IN" sz="1200" dirty="0"/>
              <a:t>be </a:t>
            </a:r>
            <a:r>
              <a:rPr lang="en-IN" sz="1200" dirty="0" err="1"/>
              <a:t>colorless</a:t>
            </a:r>
            <a:r>
              <a:rPr lang="en-IN" sz="1200" dirty="0"/>
              <a:t> therefore it is semantic </a:t>
            </a:r>
            <a:r>
              <a:rPr lang="en-IN" sz="1200" dirty="0" smtClean="0"/>
              <a:t>	wise </a:t>
            </a:r>
            <a:r>
              <a:rPr lang="en-IN" sz="1200" dirty="0"/>
              <a:t>wrong</a:t>
            </a:r>
          </a:p>
          <a:p>
            <a:pPr algn="just"/>
            <a:r>
              <a:rPr lang="en-IN" sz="1800" b="1" dirty="0">
                <a:solidFill>
                  <a:srgbClr val="002060"/>
                </a:solidFill>
              </a:rPr>
              <a:t>Discourse </a:t>
            </a:r>
            <a:r>
              <a:rPr lang="en-IN" sz="1800" b="1" dirty="0" smtClean="0">
                <a:solidFill>
                  <a:srgbClr val="002060"/>
                </a:solidFill>
              </a:rPr>
              <a:t>integration:</a:t>
            </a:r>
            <a:r>
              <a:rPr lang="en-IN" sz="1800" dirty="0" smtClean="0">
                <a:solidFill>
                  <a:srgbClr val="002060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en-IN" sz="1600" dirty="0" smtClean="0"/>
              <a:t>In </a:t>
            </a:r>
            <a:r>
              <a:rPr lang="en-IN" sz="1600" dirty="0"/>
              <a:t>any language, we find dependencies like pronouns, its work is to identify and understand where the dependency is pointing </a:t>
            </a:r>
            <a:r>
              <a:rPr lang="en-IN" sz="1600" dirty="0" smtClean="0"/>
              <a:t>to</a:t>
            </a:r>
            <a:endParaRPr lang="en-IN" sz="1600" dirty="0"/>
          </a:p>
          <a:p>
            <a:pPr marL="0" indent="0" algn="just">
              <a:buNone/>
            </a:pPr>
            <a:r>
              <a:rPr lang="en-IN" sz="1200" dirty="0"/>
              <a:t>Example: </a:t>
            </a:r>
            <a:r>
              <a:rPr lang="en-IN" sz="1200" dirty="0" smtClean="0"/>
              <a:t> Ram </a:t>
            </a:r>
            <a:r>
              <a:rPr lang="en-IN" sz="1200" dirty="0"/>
              <a:t>is a boy, he goes to school : here “he” is a dependency pointing to Ram</a:t>
            </a:r>
          </a:p>
          <a:p>
            <a:pPr algn="just"/>
            <a:r>
              <a:rPr lang="en-IN" sz="1800" b="1" dirty="0">
                <a:solidFill>
                  <a:srgbClr val="002060"/>
                </a:solidFill>
              </a:rPr>
              <a:t>Pragmatic Analysis: </a:t>
            </a:r>
            <a:endParaRPr lang="en-IN" sz="1800" b="1" dirty="0" smtClean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IN" sz="1600" dirty="0" smtClean="0"/>
              <a:t>It </a:t>
            </a:r>
            <a:r>
              <a:rPr lang="en-IN" sz="1600" dirty="0"/>
              <a:t>is said to be the toughest part in AI, pragmatic analysis deals with the context of a sentence</a:t>
            </a:r>
            <a:r>
              <a:rPr lang="en-IN" sz="1600" dirty="0" smtClean="0"/>
              <a:t>.</a:t>
            </a:r>
          </a:p>
          <a:p>
            <a:pPr marL="0" indent="0" algn="just">
              <a:buNone/>
            </a:pPr>
            <a:r>
              <a:rPr lang="en-IN" sz="1200" dirty="0"/>
              <a:t>Example: - </a:t>
            </a:r>
            <a:r>
              <a:rPr lang="en-IN" sz="1200" dirty="0" smtClean="0"/>
              <a:t>John </a:t>
            </a:r>
            <a:r>
              <a:rPr lang="en-IN" sz="1200" dirty="0"/>
              <a:t>saw Mary in a garden with a cat: here we can't say that John is with cat or </a:t>
            </a:r>
            <a:r>
              <a:rPr lang="en-IN" sz="1200" dirty="0" err="1"/>
              <a:t>mary</a:t>
            </a:r>
            <a:r>
              <a:rPr lang="en-IN" sz="1200" dirty="0"/>
              <a:t> is </a:t>
            </a:r>
            <a:r>
              <a:rPr lang="en-IN" sz="1200" dirty="0" smtClean="0"/>
              <a:t>with cat</a:t>
            </a:r>
            <a:endParaRPr lang="en-IN" sz="1200" dirty="0"/>
          </a:p>
          <a:p>
            <a:pPr marL="0" indent="0" algn="just">
              <a:buNone/>
            </a:pPr>
            <a:r>
              <a:rPr lang="en-IN" sz="1200" dirty="0"/>
              <a:t>Example: </a:t>
            </a:r>
            <a:r>
              <a:rPr lang="en-IN" sz="1200" dirty="0" smtClean="0"/>
              <a:t>- </a:t>
            </a:r>
            <a:r>
              <a:rPr lang="en-IN" sz="1200" dirty="0"/>
              <a:t>Do you know what time is it??????</a:t>
            </a:r>
          </a:p>
          <a:p>
            <a:pPr marL="0" indent="0" algn="just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9220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of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1511679" cy="4521127"/>
          </a:xfrm>
        </p:spPr>
        <p:txBody>
          <a:bodyPr>
            <a:normAutofit/>
          </a:bodyPr>
          <a:lstStyle/>
          <a:p>
            <a:r>
              <a:rPr lang="en-IN" sz="1800" dirty="0" smtClean="0"/>
              <a:t>The Bots</a:t>
            </a:r>
          </a:p>
          <a:p>
            <a:r>
              <a:rPr lang="en-IN" sz="1800" dirty="0" smtClean="0"/>
              <a:t>Invisible UI: Alexa! Is the best example</a:t>
            </a:r>
          </a:p>
          <a:p>
            <a:r>
              <a:rPr lang="en-IN" sz="1800" dirty="0"/>
              <a:t>Smarter search</a:t>
            </a:r>
          </a:p>
          <a:p>
            <a:r>
              <a:rPr lang="en-IN" sz="1800" dirty="0" smtClean="0">
                <a:hlinkClick r:id="rId2"/>
              </a:rPr>
              <a:t>Ref</a:t>
            </a:r>
            <a:endParaRPr lang="en-IN" sz="1800" dirty="0" smtClean="0"/>
          </a:p>
          <a:p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204" y="3490175"/>
            <a:ext cx="5153244" cy="280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Supported Python libs for </a:t>
            </a:r>
            <a:r>
              <a:rPr lang="en-IN" dirty="0" smtClean="0"/>
              <a:t>NLP </a:t>
            </a:r>
            <a:r>
              <a:rPr lang="en-IN" sz="1600" dirty="0" smtClean="0"/>
              <a:t>(</a:t>
            </a:r>
            <a:r>
              <a:rPr lang="en-IN" sz="1600" dirty="0" smtClean="0">
                <a:hlinkClick r:id="rId2"/>
              </a:rPr>
              <a:t>Ref</a:t>
            </a:r>
            <a:r>
              <a:rPr lang="en-IN" sz="1600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3" tooltip="1. Natural Language Toolkit (NLTK)"/>
              </a:rPr>
              <a:t>Natural </a:t>
            </a:r>
            <a:r>
              <a:rPr lang="en-IN" dirty="0">
                <a:hlinkClick r:id="rId3" tooltip="1. Natural Language Toolkit (NLTK)"/>
              </a:rPr>
              <a:t>Language Toolkit (NLTK)</a:t>
            </a:r>
            <a:endParaRPr lang="en-IN" dirty="0"/>
          </a:p>
          <a:p>
            <a:r>
              <a:rPr lang="en-IN" dirty="0" err="1" smtClean="0">
                <a:hlinkClick r:id="rId4" tooltip="2. TextBlob"/>
              </a:rPr>
              <a:t>TextBlob</a:t>
            </a:r>
            <a:endParaRPr lang="en-IN" dirty="0"/>
          </a:p>
          <a:p>
            <a:r>
              <a:rPr lang="en-IN" dirty="0" err="1" smtClean="0">
                <a:hlinkClick r:id="rId5" tooltip="3. CoreNLP"/>
              </a:rPr>
              <a:t>CoreNLP</a:t>
            </a:r>
            <a:endParaRPr lang="en-IN" dirty="0"/>
          </a:p>
          <a:p>
            <a:r>
              <a:rPr lang="en-IN" dirty="0" err="1" smtClean="0">
                <a:hlinkClick r:id="rId6" tooltip="4. Gensim"/>
              </a:rPr>
              <a:t>Gensim</a:t>
            </a:r>
            <a:endParaRPr lang="en-IN" dirty="0"/>
          </a:p>
          <a:p>
            <a:r>
              <a:rPr lang="en-IN" dirty="0" err="1" smtClean="0">
                <a:hlinkClick r:id="rId7" tooltip="5. spaCy"/>
              </a:rPr>
              <a:t>spaCy</a:t>
            </a:r>
            <a:endParaRPr lang="en-IN" dirty="0"/>
          </a:p>
          <a:p>
            <a:r>
              <a:rPr lang="en-IN" dirty="0" smtClean="0">
                <a:hlinkClick r:id="rId8" tooltip="6. polyglot"/>
              </a:rPr>
              <a:t>polyglot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309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4466</TotalTime>
  <Words>542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Berlin</vt:lpstr>
      <vt:lpstr>Natural Language Processing (NLP)</vt:lpstr>
      <vt:lpstr>Agenda</vt:lpstr>
      <vt:lpstr>Introduction of NLP</vt:lpstr>
      <vt:lpstr>Why NLP ?</vt:lpstr>
      <vt:lpstr>NLP Applications</vt:lpstr>
      <vt:lpstr>Fundamental steps involved in NLP</vt:lpstr>
      <vt:lpstr>Fundamental steps involved in NLP             cont..</vt:lpstr>
      <vt:lpstr>Future of NLP</vt:lpstr>
      <vt:lpstr>Supported Python libs for NLP (Ref)</vt:lpstr>
      <vt:lpstr>Hands On using python</vt:lpstr>
      <vt:lpstr>Python Code in Jupyter notebook</vt:lpstr>
      <vt:lpstr>Case study-1 : Spam detection  (Using Naive  Bayes Supervised ML algo)</vt:lpstr>
      <vt:lpstr>Case study-2 : Human DNA classification (Using Naive  Bayes Supervised ML algo)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(NLP)</dc:title>
  <dc:creator>Soni, Pankaj</dc:creator>
  <cp:lastModifiedBy>Soni, Pankaj</cp:lastModifiedBy>
  <cp:revision>49</cp:revision>
  <dcterms:created xsi:type="dcterms:W3CDTF">2019-09-02T13:21:36Z</dcterms:created>
  <dcterms:modified xsi:type="dcterms:W3CDTF">2019-10-12T03:00:29Z</dcterms:modified>
</cp:coreProperties>
</file>