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7" r:id="rId3"/>
    <p:sldId id="258" r:id="rId4"/>
    <p:sldId id="262" r:id="rId5"/>
    <p:sldId id="263" r:id="rId6"/>
    <p:sldId id="264" r:id="rId7"/>
    <p:sldId id="265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EB35A-0DE1-4C9E-881E-E3F936CDBCC4}" type="datetimeFigureOut">
              <a:rPr lang="en-US" smtClean="0"/>
              <a:t>7/1/2018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22C1D-4DC3-4634-9610-D0AD6D55D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778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EB35A-0DE1-4C9E-881E-E3F936CDBCC4}" type="datetimeFigureOut">
              <a:rPr lang="en-US" smtClean="0"/>
              <a:t>7/1/2018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22C1D-4DC3-4634-9610-D0AD6D55D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697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EB35A-0DE1-4C9E-881E-E3F936CDBCC4}" type="datetimeFigureOut">
              <a:rPr lang="en-US" smtClean="0"/>
              <a:t>7/1/2018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22C1D-4DC3-4634-9610-D0AD6D55D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341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EB35A-0DE1-4C9E-881E-E3F936CDBCC4}" type="datetimeFigureOut">
              <a:rPr lang="en-US" smtClean="0"/>
              <a:t>7/1/2018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22C1D-4DC3-4634-9610-D0AD6D55D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342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EB35A-0DE1-4C9E-881E-E3F936CDBCC4}" type="datetimeFigureOut">
              <a:rPr lang="en-US" smtClean="0"/>
              <a:t>7/1/2018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22C1D-4DC3-4634-9610-D0AD6D55D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198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EB35A-0DE1-4C9E-881E-E3F936CDBCC4}" type="datetimeFigureOut">
              <a:rPr lang="en-US" smtClean="0"/>
              <a:t>7/1/2018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22C1D-4DC3-4634-9610-D0AD6D55D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978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EB35A-0DE1-4C9E-881E-E3F936CDBCC4}" type="datetimeFigureOut">
              <a:rPr lang="en-US" smtClean="0"/>
              <a:t>7/1/2018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22C1D-4DC3-4634-9610-D0AD6D55D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950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EB35A-0DE1-4C9E-881E-E3F936CDBCC4}" type="datetimeFigureOut">
              <a:rPr lang="en-US" smtClean="0"/>
              <a:t>7/1/2018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22C1D-4DC3-4634-9610-D0AD6D55D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393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EB35A-0DE1-4C9E-881E-E3F936CDBCC4}" type="datetimeFigureOut">
              <a:rPr lang="en-US" smtClean="0"/>
              <a:t>7/1/2018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22C1D-4DC3-4634-9610-D0AD6D55D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537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EB35A-0DE1-4C9E-881E-E3F936CDBCC4}" type="datetimeFigureOut">
              <a:rPr lang="en-US" smtClean="0"/>
              <a:t>7/1/2018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22C1D-4DC3-4634-9610-D0AD6D55D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652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EB35A-0DE1-4C9E-881E-E3F936CDBCC4}" type="datetimeFigureOut">
              <a:rPr lang="en-US" smtClean="0"/>
              <a:t>7/1/2018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22C1D-4DC3-4634-9610-D0AD6D55D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879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EB35A-0DE1-4C9E-881E-E3F936CDBCC4}" type="datetimeFigureOut">
              <a:rPr lang="en-US" smtClean="0"/>
              <a:t>7/1/2018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322C1D-4DC3-4634-9610-D0AD6D55D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445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 txBox="1">
            <a:spLocks/>
          </p:cNvSpPr>
          <p:nvPr/>
        </p:nvSpPr>
        <p:spPr>
          <a:xfrm>
            <a:off x="1600200" y="2743200"/>
            <a:ext cx="6705600" cy="2971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800"/>
              </a:spcBef>
            </a:pPr>
            <a:r>
              <a:rPr lang="en-US" b="1" i="1" dirty="0" smtClean="0"/>
              <a:t>Aggregation in R</a:t>
            </a:r>
          </a:p>
          <a:p>
            <a:pPr>
              <a:spcBef>
                <a:spcPts val="1800"/>
              </a:spcBef>
            </a:pPr>
            <a:endParaRPr lang="en-US" b="1" i="1" dirty="0" smtClean="0"/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1600200" y="1219200"/>
            <a:ext cx="67056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356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/>
          </p:cNvSpPr>
          <p:nvPr/>
        </p:nvSpPr>
        <p:spPr>
          <a:xfrm>
            <a:off x="555316" y="504002"/>
            <a:ext cx="8789652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pc="-5" dirty="0" smtClean="0"/>
              <a:t>What is</a:t>
            </a:r>
            <a:r>
              <a:rPr lang="en-US" spc="-30" dirty="0" smtClean="0"/>
              <a:t> </a:t>
            </a:r>
            <a:r>
              <a:rPr lang="en-US" spc="-5" dirty="0" smtClean="0"/>
              <a:t>aggregation?</a:t>
            </a:r>
            <a:endParaRPr lang="en-US" spc="-5" dirty="0"/>
          </a:p>
        </p:txBody>
      </p:sp>
      <p:sp>
        <p:nvSpPr>
          <p:cNvPr id="3" name="object 3"/>
          <p:cNvSpPr/>
          <p:nvPr/>
        </p:nvSpPr>
        <p:spPr>
          <a:xfrm>
            <a:off x="476248" y="2325426"/>
            <a:ext cx="5581273" cy="38638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2627" y="2281427"/>
            <a:ext cx="5657215" cy="3971925"/>
          </a:xfrm>
          <a:custGeom>
            <a:avLst/>
            <a:gdLst/>
            <a:ahLst/>
            <a:cxnLst/>
            <a:rect l="l" t="t" r="r" b="b"/>
            <a:pathLst>
              <a:path w="5657215" h="3971925">
                <a:moveTo>
                  <a:pt x="0" y="3971544"/>
                </a:moveTo>
                <a:lnTo>
                  <a:pt x="5657088" y="3971544"/>
                </a:lnTo>
                <a:lnTo>
                  <a:pt x="5657088" y="0"/>
                </a:lnTo>
                <a:lnTo>
                  <a:pt x="0" y="0"/>
                </a:lnTo>
                <a:lnTo>
                  <a:pt x="0" y="3971544"/>
                </a:lnTo>
                <a:close/>
              </a:path>
            </a:pathLst>
          </a:custGeom>
          <a:ln w="9144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57200" y="1371600"/>
            <a:ext cx="8985885" cy="731520"/>
          </a:xfrm>
          <a:prstGeom prst="rect">
            <a:avLst/>
          </a:prstGeom>
          <a:solidFill>
            <a:srgbClr val="E1E0C0"/>
          </a:solidFill>
        </p:spPr>
        <p:txBody>
          <a:bodyPr vert="horz" wrap="square" lIns="0" tIns="116839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19"/>
              </a:spcBef>
            </a:pPr>
            <a:r>
              <a:rPr sz="1600" b="1" i="1" spc="-5" dirty="0">
                <a:solidFill>
                  <a:srgbClr val="800000"/>
                </a:solidFill>
                <a:latin typeface="Arial"/>
                <a:cs typeface="Arial"/>
              </a:rPr>
              <a:t>The process in which data is gathered and expressed in a summary form to</a:t>
            </a:r>
            <a:r>
              <a:rPr sz="1600" b="1" i="1" spc="204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600" b="1" i="1" spc="-5" dirty="0">
                <a:solidFill>
                  <a:srgbClr val="800000"/>
                </a:solidFill>
                <a:latin typeface="Arial"/>
                <a:cs typeface="Arial"/>
              </a:rPr>
              <a:t>extract</a:t>
            </a:r>
            <a:endParaRPr sz="16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600" b="1" i="1" spc="-5" dirty="0">
                <a:solidFill>
                  <a:srgbClr val="800000"/>
                </a:solidFill>
                <a:latin typeface="Arial"/>
                <a:cs typeface="Arial"/>
              </a:rPr>
              <a:t>meaningful information and to perform statistical</a:t>
            </a:r>
            <a:r>
              <a:rPr sz="1600" b="1" i="1" spc="18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600" b="1" i="1" spc="-5" dirty="0">
                <a:solidFill>
                  <a:srgbClr val="800000"/>
                </a:solidFill>
                <a:latin typeface="Arial"/>
                <a:cs typeface="Arial"/>
              </a:rPr>
              <a:t>analysis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42303" y="2281427"/>
            <a:ext cx="3200400" cy="3962400"/>
          </a:xfrm>
          <a:prstGeom prst="rect">
            <a:avLst/>
          </a:prstGeom>
          <a:ln w="9144">
            <a:solidFill>
              <a:srgbClr val="7E7E7E"/>
            </a:solidFill>
          </a:ln>
        </p:spPr>
        <p:txBody>
          <a:bodyPr vert="horz" wrap="square" lIns="0" tIns="117475" rIns="0" bIns="0" rtlCol="0">
            <a:spAutoFit/>
          </a:bodyPr>
          <a:lstStyle/>
          <a:p>
            <a:pPr marL="326390" marR="240665" indent="-234950">
              <a:lnSpc>
                <a:spcPct val="100000"/>
              </a:lnSpc>
              <a:spcBef>
                <a:spcPts val="925"/>
              </a:spcBef>
            </a:pPr>
            <a:r>
              <a:rPr sz="1600" spc="-5" dirty="0">
                <a:solidFill>
                  <a:srgbClr val="003399"/>
                </a:solidFill>
                <a:latin typeface="Webdings"/>
                <a:cs typeface="Webdings"/>
              </a:rPr>
              <a:t></a:t>
            </a:r>
            <a:r>
              <a:rPr sz="1600" spc="-5" dirty="0">
                <a:solidFill>
                  <a:srgbClr val="003399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In SQL, similar operation is  achieved using the </a:t>
            </a:r>
            <a:r>
              <a:rPr sz="1600" spc="-10" dirty="0">
                <a:latin typeface="Arial"/>
                <a:cs typeface="Arial"/>
              </a:rPr>
              <a:t>‘group by’  </a:t>
            </a:r>
            <a:r>
              <a:rPr sz="1600" spc="-5" dirty="0">
                <a:latin typeface="Arial"/>
                <a:cs typeface="Arial"/>
              </a:rPr>
              <a:t>operator</a:t>
            </a:r>
            <a:endParaRPr sz="1600">
              <a:latin typeface="Arial"/>
              <a:cs typeface="Arial"/>
            </a:endParaRPr>
          </a:p>
          <a:p>
            <a:pPr marL="326390" marR="134620" indent="-234950">
              <a:lnSpc>
                <a:spcPct val="100000"/>
              </a:lnSpc>
              <a:spcBef>
                <a:spcPts val="1200"/>
              </a:spcBef>
            </a:pPr>
            <a:r>
              <a:rPr sz="1600" spc="-5" dirty="0">
                <a:solidFill>
                  <a:srgbClr val="003399"/>
                </a:solidFill>
                <a:latin typeface="Webdings"/>
                <a:cs typeface="Webdings"/>
              </a:rPr>
              <a:t></a:t>
            </a:r>
            <a:r>
              <a:rPr sz="1600" spc="-5" dirty="0">
                <a:solidFill>
                  <a:srgbClr val="003399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Multiple functions can be</a:t>
            </a:r>
            <a:r>
              <a:rPr sz="1600" spc="-16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used  </a:t>
            </a:r>
            <a:r>
              <a:rPr sz="1600" spc="-10" dirty="0">
                <a:latin typeface="Arial"/>
                <a:cs typeface="Arial"/>
              </a:rPr>
              <a:t>while </a:t>
            </a:r>
            <a:r>
              <a:rPr sz="1600" spc="-5" dirty="0">
                <a:latin typeface="Arial"/>
                <a:cs typeface="Arial"/>
              </a:rPr>
              <a:t>aggregating – sum, min,  max, median etc. </a:t>
            </a:r>
            <a:r>
              <a:rPr sz="1600" spc="-10" dirty="0">
                <a:latin typeface="Arial"/>
                <a:cs typeface="Arial"/>
              </a:rPr>
              <a:t>You </a:t>
            </a:r>
            <a:r>
              <a:rPr sz="1600" spc="-5" dirty="0">
                <a:latin typeface="Arial"/>
                <a:cs typeface="Arial"/>
              </a:rPr>
              <a:t>can  even use function </a:t>
            </a:r>
            <a:r>
              <a:rPr sz="1600" spc="-10" dirty="0">
                <a:latin typeface="Arial"/>
                <a:cs typeface="Arial"/>
              </a:rPr>
              <a:t>which </a:t>
            </a:r>
            <a:r>
              <a:rPr sz="1600" spc="-5" dirty="0">
                <a:latin typeface="Arial"/>
                <a:cs typeface="Arial"/>
              </a:rPr>
              <a:t>have  been defined by yourself  (UDFs)</a:t>
            </a:r>
            <a:endParaRPr sz="1600">
              <a:latin typeface="Arial"/>
              <a:cs typeface="Arial"/>
            </a:endParaRPr>
          </a:p>
          <a:p>
            <a:pPr marL="326390" marR="131445" indent="-234950">
              <a:lnSpc>
                <a:spcPct val="100000"/>
              </a:lnSpc>
              <a:spcBef>
                <a:spcPts val="1205"/>
              </a:spcBef>
            </a:pPr>
            <a:r>
              <a:rPr sz="1600" spc="-5" dirty="0">
                <a:solidFill>
                  <a:srgbClr val="003399"/>
                </a:solidFill>
                <a:latin typeface="Webdings"/>
                <a:cs typeface="Webdings"/>
              </a:rPr>
              <a:t></a:t>
            </a:r>
            <a:r>
              <a:rPr sz="1600" spc="-5" dirty="0">
                <a:solidFill>
                  <a:srgbClr val="003399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In base R, </a:t>
            </a:r>
            <a:r>
              <a:rPr sz="1600" spc="-10" dirty="0">
                <a:latin typeface="Arial"/>
                <a:cs typeface="Arial"/>
              </a:rPr>
              <a:t>we </a:t>
            </a:r>
            <a:r>
              <a:rPr sz="1600" spc="-5" dirty="0">
                <a:latin typeface="Arial"/>
                <a:cs typeface="Arial"/>
              </a:rPr>
              <a:t>use the  </a:t>
            </a:r>
            <a:r>
              <a:rPr sz="1600" spc="-10" dirty="0">
                <a:latin typeface="Arial"/>
                <a:cs typeface="Arial"/>
              </a:rPr>
              <a:t>‘aggregate’ syntax </a:t>
            </a:r>
            <a:r>
              <a:rPr sz="1600" spc="-5" dirty="0">
                <a:latin typeface="Arial"/>
                <a:cs typeface="Arial"/>
              </a:rPr>
              <a:t>for this. We  </a:t>
            </a:r>
            <a:r>
              <a:rPr sz="1600" spc="-10" dirty="0">
                <a:latin typeface="Arial"/>
                <a:cs typeface="Arial"/>
              </a:rPr>
              <a:t>will </a:t>
            </a:r>
            <a:r>
              <a:rPr sz="1600" spc="-5" dirty="0">
                <a:latin typeface="Arial"/>
                <a:cs typeface="Arial"/>
              </a:rPr>
              <a:t>also learn about the </a:t>
            </a:r>
            <a:r>
              <a:rPr sz="1600" spc="-10" dirty="0">
                <a:latin typeface="Arial"/>
                <a:cs typeface="Arial"/>
              </a:rPr>
              <a:t>dplyr  </a:t>
            </a:r>
            <a:r>
              <a:rPr sz="1600" spc="-5" dirty="0">
                <a:latin typeface="Arial"/>
                <a:cs typeface="Arial"/>
              </a:rPr>
              <a:t>approach towards data  manipulation</a:t>
            </a:r>
            <a:endParaRPr sz="16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91976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/>
          </p:cNvSpPr>
          <p:nvPr/>
        </p:nvSpPr>
        <p:spPr>
          <a:xfrm>
            <a:off x="576580" y="413093"/>
            <a:ext cx="8699500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pc="-5" smtClean="0"/>
              <a:t>Data aggregation using</a:t>
            </a:r>
            <a:r>
              <a:rPr lang="en-US" spc="75" smtClean="0"/>
              <a:t> </a:t>
            </a:r>
            <a:r>
              <a:rPr lang="en-US" spc="-5" smtClean="0"/>
              <a:t>aggregate()</a:t>
            </a:r>
            <a:endParaRPr lang="en-US"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444500" y="1354581"/>
            <a:ext cx="8963660" cy="307712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003399"/>
                </a:solidFill>
                <a:latin typeface="Webdings"/>
                <a:cs typeface="Webdings"/>
              </a:rPr>
              <a:t></a:t>
            </a:r>
            <a:r>
              <a:rPr sz="1600" spc="-5" dirty="0">
                <a:solidFill>
                  <a:srgbClr val="003399"/>
                </a:solidFill>
                <a:latin typeface="Times New Roman"/>
                <a:cs typeface="Times New Roman"/>
              </a:rPr>
              <a:t> </a:t>
            </a:r>
            <a:r>
              <a:rPr sz="1600" b="1" i="1" spc="-5" dirty="0">
                <a:latin typeface="Arial"/>
                <a:cs typeface="Arial"/>
              </a:rPr>
              <a:t>aggregate() </a:t>
            </a:r>
            <a:r>
              <a:rPr sz="1600" spc="-5" dirty="0">
                <a:latin typeface="Arial"/>
                <a:cs typeface="Arial"/>
              </a:rPr>
              <a:t>- aggregate the inputted data.frame d.f by applying a function specified by the</a:t>
            </a:r>
            <a:r>
              <a:rPr sz="1600" spc="16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FUN</a:t>
            </a:r>
            <a:endParaRPr sz="1600" dirty="0">
              <a:latin typeface="Arial"/>
              <a:cs typeface="Arial"/>
            </a:endParaRPr>
          </a:p>
          <a:p>
            <a:pPr marL="247015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parameter to each column of sub-data.frames defined by the by input</a:t>
            </a:r>
            <a:r>
              <a:rPr sz="1600" spc="15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parameter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003399"/>
                </a:solidFill>
                <a:latin typeface="Webdings"/>
                <a:cs typeface="Webdings"/>
              </a:rPr>
              <a:t></a:t>
            </a:r>
            <a:r>
              <a:rPr sz="1600" spc="-5" dirty="0">
                <a:solidFill>
                  <a:srgbClr val="003399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Arguments commonly used </a:t>
            </a:r>
            <a:r>
              <a:rPr sz="1600" dirty="0">
                <a:latin typeface="Arial"/>
                <a:cs typeface="Arial"/>
              </a:rPr>
              <a:t>in </a:t>
            </a:r>
            <a:r>
              <a:rPr sz="1600" spc="-5" dirty="0">
                <a:latin typeface="Arial"/>
                <a:cs typeface="Arial"/>
              </a:rPr>
              <a:t>the aggregate()</a:t>
            </a:r>
            <a:r>
              <a:rPr sz="1600" spc="-8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function:</a:t>
            </a:r>
            <a:endParaRPr sz="1600" dirty="0">
              <a:latin typeface="Arial"/>
              <a:cs typeface="Arial"/>
            </a:endParaRPr>
          </a:p>
          <a:p>
            <a:pPr marL="469900" indent="-220979">
              <a:lnSpc>
                <a:spcPct val="100000"/>
              </a:lnSpc>
              <a:spcBef>
                <a:spcPts val="500"/>
              </a:spcBef>
              <a:buClr>
                <a:srgbClr val="003399"/>
              </a:buClr>
              <a:buChar char="–"/>
              <a:tabLst>
                <a:tab pos="469900" algn="l"/>
              </a:tabLst>
            </a:pPr>
            <a:r>
              <a:rPr sz="1400" dirty="0">
                <a:latin typeface="Arial"/>
                <a:cs typeface="Arial"/>
              </a:rPr>
              <a:t>x - </a:t>
            </a:r>
            <a:r>
              <a:rPr sz="1400" spc="-5" dirty="0">
                <a:latin typeface="Arial"/>
                <a:cs typeface="Arial"/>
              </a:rPr>
              <a:t>an 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object.</a:t>
            </a:r>
          </a:p>
          <a:p>
            <a:pPr marL="469900" indent="-220979">
              <a:lnSpc>
                <a:spcPts val="1595"/>
              </a:lnSpc>
              <a:spcBef>
                <a:spcPts val="505"/>
              </a:spcBef>
              <a:buClr>
                <a:srgbClr val="003399"/>
              </a:buClr>
              <a:buChar char="–"/>
              <a:tabLst>
                <a:tab pos="469900" algn="l"/>
              </a:tabLst>
            </a:pPr>
            <a:r>
              <a:rPr sz="1400" dirty="0">
                <a:latin typeface="Arial"/>
                <a:cs typeface="Arial"/>
              </a:rPr>
              <a:t>by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- a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list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of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grouping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elements,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each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as long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as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variables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in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data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frame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x.</a:t>
            </a:r>
            <a:r>
              <a:rPr sz="1400" spc="10" dirty="0">
                <a:latin typeface="Arial"/>
                <a:cs typeface="Arial"/>
              </a:rPr>
              <a:t> </a:t>
            </a:r>
            <a:endParaRPr lang="en-US" sz="1400" spc="10" dirty="0" smtClean="0">
              <a:latin typeface="Arial"/>
              <a:cs typeface="Arial"/>
            </a:endParaRPr>
          </a:p>
          <a:p>
            <a:pPr marL="469900" indent="-220979">
              <a:lnSpc>
                <a:spcPts val="1595"/>
              </a:lnSpc>
              <a:spcBef>
                <a:spcPts val="505"/>
              </a:spcBef>
              <a:buClr>
                <a:srgbClr val="003399"/>
              </a:buClr>
              <a:buChar char="–"/>
              <a:tabLst>
                <a:tab pos="469900" algn="l"/>
              </a:tabLst>
            </a:pPr>
            <a:r>
              <a:rPr sz="1400" spc="-5" dirty="0" smtClean="0">
                <a:latin typeface="Arial"/>
                <a:cs typeface="Arial"/>
              </a:rPr>
              <a:t>FUN </a:t>
            </a:r>
            <a:r>
              <a:rPr sz="1400" dirty="0">
                <a:latin typeface="Arial"/>
                <a:cs typeface="Arial"/>
              </a:rPr>
              <a:t>- a </a:t>
            </a:r>
            <a:r>
              <a:rPr sz="1400" spc="-5" dirty="0">
                <a:latin typeface="Arial"/>
                <a:cs typeface="Arial"/>
              </a:rPr>
              <a:t>function </a:t>
            </a:r>
            <a:r>
              <a:rPr sz="1400" dirty="0">
                <a:latin typeface="Arial"/>
                <a:cs typeface="Arial"/>
              </a:rPr>
              <a:t>to compute the </a:t>
            </a:r>
            <a:r>
              <a:rPr sz="1400" spc="-5" dirty="0">
                <a:latin typeface="Arial"/>
                <a:cs typeface="Arial"/>
              </a:rPr>
              <a:t>summary statistics which </a:t>
            </a:r>
            <a:r>
              <a:rPr sz="1400" dirty="0">
                <a:latin typeface="Arial"/>
                <a:cs typeface="Arial"/>
              </a:rPr>
              <a:t>can be applied to all data</a:t>
            </a:r>
            <a:r>
              <a:rPr sz="1400" spc="-2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subsets</a:t>
            </a:r>
          </a:p>
          <a:p>
            <a:pPr marL="469900" marR="218440" indent="-220979">
              <a:lnSpc>
                <a:spcPts val="1510"/>
              </a:lnSpc>
              <a:spcBef>
                <a:spcPts val="695"/>
              </a:spcBef>
              <a:buClr>
                <a:srgbClr val="003399"/>
              </a:buClr>
              <a:buChar char="–"/>
              <a:tabLst>
                <a:tab pos="469900" algn="l"/>
              </a:tabLst>
            </a:pPr>
            <a:r>
              <a:rPr sz="1400" dirty="0" smtClean="0">
                <a:latin typeface="Arial"/>
                <a:cs typeface="Arial"/>
              </a:rPr>
              <a:t>formula </a:t>
            </a:r>
            <a:r>
              <a:rPr sz="1400" dirty="0">
                <a:latin typeface="Arial"/>
                <a:cs typeface="Arial"/>
              </a:rPr>
              <a:t>- a formula, such as y ~ x or </a:t>
            </a:r>
            <a:r>
              <a:rPr sz="1400" spc="-5" dirty="0">
                <a:latin typeface="Arial"/>
                <a:cs typeface="Arial"/>
              </a:rPr>
              <a:t>cbind(y1, y2) </a:t>
            </a:r>
            <a:r>
              <a:rPr sz="1400" dirty="0">
                <a:latin typeface="Arial"/>
                <a:cs typeface="Arial"/>
              </a:rPr>
              <a:t>~ </a:t>
            </a:r>
            <a:r>
              <a:rPr sz="1400" spc="-10" dirty="0">
                <a:latin typeface="Arial"/>
                <a:cs typeface="Arial"/>
              </a:rPr>
              <a:t>x1 </a:t>
            </a:r>
            <a:r>
              <a:rPr sz="1400" dirty="0">
                <a:latin typeface="Arial"/>
                <a:cs typeface="Arial"/>
              </a:rPr>
              <a:t>+ </a:t>
            </a:r>
            <a:r>
              <a:rPr sz="1400" spc="-5" dirty="0">
                <a:latin typeface="Arial"/>
                <a:cs typeface="Arial"/>
              </a:rPr>
              <a:t>x2, where </a:t>
            </a:r>
            <a:r>
              <a:rPr sz="1400" dirty="0">
                <a:latin typeface="Arial"/>
                <a:cs typeface="Arial"/>
              </a:rPr>
              <a:t>the y </a:t>
            </a:r>
            <a:r>
              <a:rPr sz="1400" spc="-5" dirty="0">
                <a:latin typeface="Arial"/>
                <a:cs typeface="Arial"/>
              </a:rPr>
              <a:t>variables </a:t>
            </a:r>
            <a:r>
              <a:rPr sz="1400" dirty="0">
                <a:latin typeface="Arial"/>
                <a:cs typeface="Arial"/>
              </a:rPr>
              <a:t>are numeric data to</a:t>
            </a:r>
            <a:r>
              <a:rPr sz="1400" spc="-2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be  split into groups according to the grouping x </a:t>
            </a:r>
            <a:r>
              <a:rPr sz="1400" spc="-5" dirty="0">
                <a:latin typeface="Arial"/>
                <a:cs typeface="Arial"/>
              </a:rPr>
              <a:t>variables </a:t>
            </a:r>
            <a:r>
              <a:rPr sz="1400" dirty="0">
                <a:latin typeface="Arial"/>
                <a:cs typeface="Arial"/>
              </a:rPr>
              <a:t>(usually</a:t>
            </a:r>
            <a:r>
              <a:rPr sz="1400" spc="-20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factors)</a:t>
            </a:r>
            <a:endParaRPr sz="1400" dirty="0">
              <a:latin typeface="Arial"/>
              <a:cs typeface="Arial"/>
            </a:endParaRPr>
          </a:p>
          <a:p>
            <a:pPr marL="469900" indent="-220979">
              <a:lnSpc>
                <a:spcPct val="100000"/>
              </a:lnSpc>
              <a:spcBef>
                <a:spcPts val="484"/>
              </a:spcBef>
              <a:buClr>
                <a:srgbClr val="003399"/>
              </a:buClr>
              <a:buChar char="–"/>
              <a:tabLst>
                <a:tab pos="469900" algn="l"/>
              </a:tabLst>
            </a:pPr>
            <a:r>
              <a:rPr sz="1400" dirty="0">
                <a:latin typeface="Arial"/>
                <a:cs typeface="Arial"/>
              </a:rPr>
              <a:t>data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-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data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frame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(or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list)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from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which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variables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in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formula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should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be taken</a:t>
            </a: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003399"/>
                </a:solidFill>
                <a:latin typeface="Webdings"/>
                <a:cs typeface="Webdings"/>
              </a:rPr>
              <a:t></a:t>
            </a:r>
            <a:r>
              <a:rPr sz="1600" spc="-5" dirty="0">
                <a:solidFill>
                  <a:srgbClr val="003399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aggregate() </a:t>
            </a:r>
            <a:r>
              <a:rPr sz="1600" spc="-10" dirty="0">
                <a:latin typeface="Arial"/>
                <a:cs typeface="Arial"/>
              </a:rPr>
              <a:t>always </a:t>
            </a:r>
            <a:r>
              <a:rPr sz="1600" spc="-5" dirty="0">
                <a:latin typeface="Arial"/>
                <a:cs typeface="Arial"/>
              </a:rPr>
              <a:t>returns a data.frame as a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result</a:t>
            </a:r>
            <a:endParaRPr sz="1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6619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 txBox="1">
            <a:spLocks/>
          </p:cNvSpPr>
          <p:nvPr/>
        </p:nvSpPr>
        <p:spPr>
          <a:xfrm>
            <a:off x="1600200" y="2743200"/>
            <a:ext cx="6705600" cy="2971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800"/>
              </a:spcBef>
            </a:pPr>
            <a:r>
              <a:rPr lang="en-US" b="1" i="1" dirty="0" smtClean="0"/>
              <a:t>Merging in R</a:t>
            </a:r>
          </a:p>
          <a:p>
            <a:pPr>
              <a:spcBef>
                <a:spcPts val="1800"/>
              </a:spcBef>
            </a:pPr>
            <a:endParaRPr lang="en-US" b="1" i="1" dirty="0" smtClean="0"/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1600200" y="1219200"/>
            <a:ext cx="67056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775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5613" y="337870"/>
            <a:ext cx="8796337" cy="8382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Inner join in R &amp; SQL</a:t>
            </a:r>
            <a:endParaRPr lang="en-US" dirty="0"/>
          </a:p>
        </p:txBody>
      </p:sp>
      <p:graphicFrame>
        <p:nvGraphicFramePr>
          <p:cNvPr id="3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7019384"/>
              </p:ext>
            </p:extLst>
          </p:nvPr>
        </p:nvGraphicFramePr>
        <p:xfrm>
          <a:off x="608012" y="1782674"/>
          <a:ext cx="1737360" cy="143669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68680"/>
                <a:gridCol w="868680"/>
              </a:tblGrid>
              <a:tr h="27432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name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3180" marR="73025" marT="59055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marks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3180" marR="73025" marT="59055" marB="0"/>
                </a:tc>
              </a:tr>
              <a:tr h="27432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Ashwin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3180" marR="73025" marT="59055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50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3180" marR="73025" marT="59055" marB="0"/>
                </a:tc>
              </a:tr>
              <a:tr h="27432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Saagar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3180" marR="73025" marT="59055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90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3180" marR="73025" marT="59055" marB="0"/>
                </a:tc>
              </a:tr>
              <a:tr h="27432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Anil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3180" marR="73025" marT="59055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80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3180" marR="73025" marT="59055" marB="0"/>
                </a:tc>
              </a:tr>
              <a:tr h="27432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Ankit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3180" marR="73025" marT="59055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40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3180" marR="73025" marT="59055" marB="0"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99761"/>
              </p:ext>
            </p:extLst>
          </p:nvPr>
        </p:nvGraphicFramePr>
        <p:xfrm>
          <a:off x="2665412" y="1763710"/>
          <a:ext cx="1752600" cy="143669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38200"/>
                <a:gridCol w="914400"/>
              </a:tblGrid>
              <a:tr h="27432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name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3815" marR="73025" marT="59055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section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3815" marR="73025" marT="59055" marB="0"/>
                </a:tc>
              </a:tr>
              <a:tr h="27432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Ashwin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3815" marR="73025" marT="59055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3815" marR="73025" marT="59055" marB="0"/>
                </a:tc>
              </a:tr>
              <a:tr h="27432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Saagar</a:t>
                      </a:r>
                      <a:endParaRPr lang="en-US" sz="14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3815" marR="73025" marT="59055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B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3815" marR="73025" marT="59055" marB="0"/>
                </a:tc>
              </a:tr>
              <a:tr h="27432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Anil</a:t>
                      </a:r>
                      <a:endParaRPr lang="en-US" sz="14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3815" marR="73025" marT="59055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3815" marR="73025" marT="59055" marB="0"/>
                </a:tc>
              </a:tr>
              <a:tr h="27432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George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3815" marR="73025" marT="59055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3815" marR="73025" marT="59055" marB="0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155014"/>
              </p:ext>
            </p:extLst>
          </p:nvPr>
        </p:nvGraphicFramePr>
        <p:xfrm>
          <a:off x="656938" y="4563046"/>
          <a:ext cx="4114800" cy="9363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114800"/>
              </a:tblGrid>
              <a:tr h="93637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SELECT * </a:t>
                      </a:r>
                      <a:r>
                        <a:rPr lang="en-US" sz="1600" b="0" baseline="0" dirty="0" smtClean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600" b="0" dirty="0" smtClean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FROM </a:t>
                      </a:r>
                      <a:r>
                        <a:rPr lang="en-US" sz="1600" b="0" dirty="0" err="1" smtClean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tableA</a:t>
                      </a:r>
                      <a:r>
                        <a:rPr lang="en-US" sz="1600" b="0" dirty="0" smtClean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INNER JOIN </a:t>
                      </a:r>
                      <a:r>
                        <a:rPr lang="en-US" sz="1600" b="0" dirty="0" err="1" smtClean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tableB</a:t>
                      </a:r>
                      <a:r>
                        <a:rPr lang="en-US" sz="1600" b="0" baseline="0" dirty="0" smtClean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baseline="0" dirty="0" smtClean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ON tableA.name = tableB.name ;</a:t>
                      </a:r>
                      <a:endParaRPr lang="en-US" sz="1600" b="0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3025" marR="73025" marT="5588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E7E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2480881"/>
              </p:ext>
            </p:extLst>
          </p:nvPr>
        </p:nvGraphicFramePr>
        <p:xfrm>
          <a:off x="4736903" y="1409122"/>
          <a:ext cx="1141532" cy="822960"/>
        </p:xfrm>
        <a:graphic>
          <a:graphicData uri="http://schemas.openxmlformats.org/drawingml/2006/table">
            <a:tbl>
              <a:tblPr firstRow="1" firstCol="1" bandRow="1">
                <a:effectLst/>
                <a:tableStyleId>{5C22544A-7EE6-4342-B048-85BDC9FD1C3A}</a:tableStyleId>
              </a:tblPr>
              <a:tblGrid>
                <a:gridCol w="1141532"/>
              </a:tblGrid>
              <a:tr h="822960">
                <a:tc>
                  <a:txBody>
                    <a:bodyPr/>
                    <a:lstStyle/>
                    <a:p>
                      <a:pPr marL="0" marR="635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TABLE “A” </a:t>
                      </a:r>
                      <a:endParaRPr lang="en-US" sz="105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INNER JOIN TABLE “B”</a:t>
                      </a:r>
                      <a:endParaRPr lang="en-US" sz="105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3025" marR="73025" marT="76835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0009439"/>
              </p:ext>
            </p:extLst>
          </p:nvPr>
        </p:nvGraphicFramePr>
        <p:xfrm>
          <a:off x="6094412" y="1774220"/>
          <a:ext cx="3200402" cy="127381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66800"/>
                <a:gridCol w="1066800"/>
                <a:gridCol w="1066802"/>
              </a:tblGrid>
              <a:tr h="2971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name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3180" marR="73025" marT="9017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marks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3180" marR="73025" marT="90170" marB="0"/>
                </a:tc>
                <a:tc>
                  <a:txBody>
                    <a:bodyPr/>
                    <a:lstStyle/>
                    <a:p>
                      <a:pPr marL="63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section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3180" marR="73025" marT="90170" marB="0"/>
                </a:tc>
              </a:tr>
              <a:tr h="2971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Anil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3180" marR="73025" marT="9017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80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3180" marR="73025" marT="90170" marB="0"/>
                </a:tc>
                <a:tc>
                  <a:txBody>
                    <a:bodyPr/>
                    <a:lstStyle/>
                    <a:p>
                      <a:pPr marL="63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3180" marR="73025" marT="90170" marB="0"/>
                </a:tc>
              </a:tr>
              <a:tr h="2971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Ashwin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3180" marR="73025" marT="9017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50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3180" marR="73025" marT="90170" marB="0"/>
                </a:tc>
                <a:tc>
                  <a:txBody>
                    <a:bodyPr/>
                    <a:lstStyle/>
                    <a:p>
                      <a:pPr marL="63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3180" marR="73025" marT="90170" marB="0"/>
                </a:tc>
              </a:tr>
              <a:tr h="27432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Saagar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3180" marR="73025" marT="9017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90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3180" marR="73025" marT="90170" marB="0"/>
                </a:tc>
                <a:tc>
                  <a:txBody>
                    <a:bodyPr/>
                    <a:lstStyle/>
                    <a:p>
                      <a:pPr marL="63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B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3180" marR="73025" marT="90170" marB="0"/>
                </a:tc>
              </a:tr>
            </a:tbl>
          </a:graphicData>
        </a:graphic>
      </p:graphicFrame>
      <p:pic>
        <p:nvPicPr>
          <p:cNvPr id="8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4646612" y="2895600"/>
            <a:ext cx="1308023" cy="762000"/>
          </a:xfrm>
          <a:prstGeom prst="rect">
            <a:avLst/>
          </a:prstGeom>
        </p:spPr>
      </p:pic>
      <p:sp>
        <p:nvSpPr>
          <p:cNvPr id="9" name="Shape 1678"/>
          <p:cNvSpPr/>
          <p:nvPr/>
        </p:nvSpPr>
        <p:spPr>
          <a:xfrm rot="16200000">
            <a:off x="5162717" y="2044382"/>
            <a:ext cx="365760" cy="1065675"/>
          </a:xfrm>
          <a:custGeom>
            <a:avLst/>
            <a:gdLst/>
            <a:ahLst/>
            <a:cxnLst/>
            <a:rect l="0" t="0" r="0" b="0"/>
            <a:pathLst>
              <a:path w="466344" h="736092">
                <a:moveTo>
                  <a:pt x="116586" y="0"/>
                </a:moveTo>
                <a:lnTo>
                  <a:pt x="349758" y="0"/>
                </a:lnTo>
                <a:lnTo>
                  <a:pt x="349758" y="502920"/>
                </a:lnTo>
                <a:lnTo>
                  <a:pt x="466344" y="502920"/>
                </a:lnTo>
                <a:lnTo>
                  <a:pt x="233172" y="736092"/>
                </a:lnTo>
                <a:lnTo>
                  <a:pt x="0" y="502920"/>
                </a:lnTo>
                <a:lnTo>
                  <a:pt x="116586" y="502920"/>
                </a:lnTo>
                <a:lnTo>
                  <a:pt x="116586" y="0"/>
                </a:lnTo>
                <a:close/>
              </a:path>
            </a:pathLst>
          </a:custGeom>
          <a:ln w="0" cap="flat">
            <a:round/>
          </a:ln>
        </p:spPr>
        <p:style>
          <a:lnRef idx="0">
            <a:srgbClr val="000000">
              <a:alpha val="0"/>
            </a:srgbClr>
          </a:lnRef>
          <a:fillRef idx="1">
            <a:srgbClr val="000000"/>
          </a:fillRef>
          <a:effectRef idx="0">
            <a:scrgbClr r="0" g="0" b="0"/>
          </a:effectRef>
          <a:fontRef idx="none"/>
        </p:style>
        <p:txBody>
          <a:bodyPr/>
          <a:lstStyle/>
          <a:p>
            <a:endParaRPr 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8603214"/>
              </p:ext>
            </p:extLst>
          </p:nvPr>
        </p:nvGraphicFramePr>
        <p:xfrm>
          <a:off x="5103812" y="4571999"/>
          <a:ext cx="4114800" cy="92741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114800"/>
              </a:tblGrid>
              <a:tr h="92741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err="1" smtClean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innerJ</a:t>
                      </a:r>
                      <a:r>
                        <a:rPr lang="en-US" sz="1600" b="0" dirty="0" smtClean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600" b="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&lt;- </a:t>
                      </a:r>
                      <a:r>
                        <a:rPr lang="en-US" sz="1600" b="0" dirty="0" smtClean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merge(</a:t>
                      </a:r>
                      <a:r>
                        <a:rPr lang="en-US" sz="1600" b="0" dirty="0" err="1" smtClean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tableA</a:t>
                      </a:r>
                      <a:r>
                        <a:rPr lang="en-US" sz="1600" b="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, </a:t>
                      </a:r>
                      <a:r>
                        <a:rPr lang="en-US" sz="1600" b="0" dirty="0" err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tableB</a:t>
                      </a:r>
                      <a:r>
                        <a:rPr lang="en-US" sz="1600" b="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, </a:t>
                      </a:r>
                      <a:endParaRPr lang="en-US" sz="1600" b="0" dirty="0" smtClean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</a:t>
                      </a:r>
                      <a:r>
                        <a:rPr lang="en-US" sz="1600" b="0" baseline="0" dirty="0" smtClean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600" b="0" dirty="0" err="1" smtClean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by.x</a:t>
                      </a:r>
                      <a:r>
                        <a:rPr lang="en-US" sz="1600" b="0" dirty="0" smtClean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600" b="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="</a:t>
                      </a:r>
                      <a:r>
                        <a:rPr lang="en-US" sz="1600" b="0" dirty="0" smtClean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name", </a:t>
                      </a:r>
                      <a:r>
                        <a:rPr lang="en-US" sz="1600" b="0" dirty="0" err="1" smtClean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by.y</a:t>
                      </a:r>
                      <a:r>
                        <a:rPr lang="en-US" sz="1600" b="0" dirty="0" smtClean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600" b="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="name", </a:t>
                      </a:r>
                      <a:endParaRPr lang="en-US" sz="1600" b="0" dirty="0" smtClean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all</a:t>
                      </a:r>
                      <a:r>
                        <a:rPr lang="en-US" sz="1600" b="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= </a:t>
                      </a:r>
                      <a:r>
                        <a:rPr lang="en-US" sz="1600" b="0" dirty="0" smtClean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FALSE)</a:t>
                      </a:r>
                      <a:endParaRPr lang="en-US" sz="1600" b="0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3025" marR="73025" marT="5461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E7E7"/>
                    </a:solidFill>
                  </a:tcPr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 bwMode="auto">
          <a:xfrm>
            <a:off x="989012" y="1453093"/>
            <a:ext cx="1066800" cy="2604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tabLst/>
            </a:pPr>
            <a:r>
              <a: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 “A”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2970212" y="1447800"/>
            <a:ext cx="1066800" cy="2604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tabLst/>
            </a:pPr>
            <a:r>
              <a: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 “B”</a:t>
            </a:r>
          </a:p>
        </p:txBody>
      </p:sp>
      <p:sp>
        <p:nvSpPr>
          <p:cNvPr id="13" name="Rounded Rectangle 12"/>
          <p:cNvSpPr/>
          <p:nvPr/>
        </p:nvSpPr>
        <p:spPr bwMode="auto">
          <a:xfrm>
            <a:off x="5199888" y="4267200"/>
            <a:ext cx="2151380" cy="342900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b="1" dirty="0" smtClean="0">
                <a:solidFill>
                  <a:schemeClr val="bg1"/>
                </a:solidFill>
              </a:rPr>
              <a:t>R Syntax</a:t>
            </a:r>
            <a:endParaRPr lang="en-US" sz="1600" b="1" dirty="0" smtClean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Rounded Rectangle 13"/>
          <p:cNvSpPr/>
          <p:nvPr/>
        </p:nvSpPr>
        <p:spPr bwMode="auto">
          <a:xfrm>
            <a:off x="753014" y="4307048"/>
            <a:ext cx="2151380" cy="342900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b="1" dirty="0" smtClean="0">
                <a:solidFill>
                  <a:schemeClr val="bg1"/>
                </a:solidFill>
              </a:rPr>
              <a:t>SQL Syntax</a:t>
            </a:r>
            <a:endParaRPr lang="en-US" sz="1600" b="1" dirty="0" smtClean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06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5613" y="337870"/>
            <a:ext cx="8796337" cy="8382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Outer join in R &amp; SQL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6892948"/>
              </p:ext>
            </p:extLst>
          </p:nvPr>
        </p:nvGraphicFramePr>
        <p:xfrm>
          <a:off x="4733086" y="1411670"/>
          <a:ext cx="1143000" cy="8229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43000"/>
              </a:tblGrid>
              <a:tr h="822960">
                <a:tc>
                  <a:txBody>
                    <a:bodyPr/>
                    <a:lstStyle/>
                    <a:p>
                      <a:pPr marL="127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TABLE “A” </a:t>
                      </a:r>
                      <a:endParaRPr lang="en-US" sz="105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OUTER JOIN TABLE “B”</a:t>
                      </a:r>
                      <a:endParaRPr lang="en-US" sz="105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3025" marR="73025" marT="7620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4646611" y="2895600"/>
            <a:ext cx="1295401" cy="762000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9732778"/>
              </p:ext>
            </p:extLst>
          </p:nvPr>
        </p:nvGraphicFramePr>
        <p:xfrm>
          <a:off x="6094412" y="1773620"/>
          <a:ext cx="3200400" cy="175564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66800"/>
                <a:gridCol w="1066800"/>
                <a:gridCol w="1066800"/>
              </a:tblGrid>
              <a:tr h="29260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n</a:t>
                      </a:r>
                      <a:r>
                        <a:rPr lang="en-US" sz="1400" dirty="0" smtClean="0">
                          <a:effectLst/>
                        </a:rPr>
                        <a:t>ame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3815" marR="73025" marT="59690" marB="0"/>
                </a:tc>
                <a:tc>
                  <a:txBody>
                    <a:bodyPr/>
                    <a:lstStyle/>
                    <a:p>
                      <a:pPr marL="63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marks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3815" marR="73025" marT="59690" marB="0"/>
                </a:tc>
                <a:tc>
                  <a:txBody>
                    <a:bodyPr/>
                    <a:lstStyle/>
                    <a:p>
                      <a:pPr marL="63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section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3815" marR="73025" marT="59690" marB="0"/>
                </a:tc>
              </a:tr>
              <a:tr h="29260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Anil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3815" marR="73025" marT="59690" marB="0"/>
                </a:tc>
                <a:tc>
                  <a:txBody>
                    <a:bodyPr/>
                    <a:lstStyle/>
                    <a:p>
                      <a:pPr marL="63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80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3815" marR="73025" marT="59690" marB="0"/>
                </a:tc>
                <a:tc>
                  <a:txBody>
                    <a:bodyPr/>
                    <a:lstStyle/>
                    <a:p>
                      <a:pPr marL="63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3815" marR="73025" marT="59690" marB="0"/>
                </a:tc>
              </a:tr>
              <a:tr h="29260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Ankit</a:t>
                      </a:r>
                      <a:endParaRPr lang="en-US" sz="14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3815" marR="73025" marT="59690" marB="0"/>
                </a:tc>
                <a:tc>
                  <a:txBody>
                    <a:bodyPr/>
                    <a:lstStyle/>
                    <a:p>
                      <a:pPr marL="63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40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3815" marR="73025" marT="59690" marB="0"/>
                </a:tc>
                <a:tc>
                  <a:txBody>
                    <a:bodyPr/>
                    <a:lstStyle/>
                    <a:p>
                      <a:pPr marL="63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(NULL)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3815" marR="73025" marT="59690" marB="0"/>
                </a:tc>
              </a:tr>
              <a:tr h="29260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Ashwin</a:t>
                      </a:r>
                      <a:endParaRPr lang="en-US" sz="14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3815" marR="73025" marT="59690" marB="0"/>
                </a:tc>
                <a:tc>
                  <a:txBody>
                    <a:bodyPr/>
                    <a:lstStyle/>
                    <a:p>
                      <a:pPr marL="63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50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3815" marR="73025" marT="59690" marB="0"/>
                </a:tc>
                <a:tc>
                  <a:txBody>
                    <a:bodyPr/>
                    <a:lstStyle/>
                    <a:p>
                      <a:pPr marL="63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3815" marR="73025" marT="59690" marB="0"/>
                </a:tc>
              </a:tr>
              <a:tr h="29260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Saagar</a:t>
                      </a:r>
                      <a:endParaRPr lang="en-US" sz="14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3815" marR="73025" marT="59690" marB="0"/>
                </a:tc>
                <a:tc>
                  <a:txBody>
                    <a:bodyPr/>
                    <a:lstStyle/>
                    <a:p>
                      <a:pPr marL="63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90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3815" marR="73025" marT="59690" marB="0"/>
                </a:tc>
                <a:tc>
                  <a:txBody>
                    <a:bodyPr/>
                    <a:lstStyle/>
                    <a:p>
                      <a:pPr marL="63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3815" marR="73025" marT="59690" marB="0"/>
                </a:tc>
              </a:tr>
              <a:tr h="29260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George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3815" marR="73025" marT="59690" marB="0"/>
                </a:tc>
                <a:tc>
                  <a:txBody>
                    <a:bodyPr/>
                    <a:lstStyle/>
                    <a:p>
                      <a:pPr marL="63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(NULL)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3815" marR="73025" marT="59690" marB="0"/>
                </a:tc>
                <a:tc>
                  <a:txBody>
                    <a:bodyPr/>
                    <a:lstStyle/>
                    <a:p>
                      <a:pPr marL="63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3815" marR="73025" marT="59690" marB="0"/>
                </a:tc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5218239"/>
              </p:ext>
            </p:extLst>
          </p:nvPr>
        </p:nvGraphicFramePr>
        <p:xfrm>
          <a:off x="608012" y="1782674"/>
          <a:ext cx="1737360" cy="143669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68680"/>
                <a:gridCol w="868680"/>
              </a:tblGrid>
              <a:tr h="27432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name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3180" marR="73025" marT="59055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marks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3180" marR="73025" marT="59055" marB="0"/>
                </a:tc>
              </a:tr>
              <a:tr h="27432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Ashwin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3180" marR="73025" marT="59055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50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3180" marR="73025" marT="59055" marB="0"/>
                </a:tc>
              </a:tr>
              <a:tr h="27432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Saagar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3180" marR="73025" marT="59055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90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3180" marR="73025" marT="59055" marB="0"/>
                </a:tc>
              </a:tr>
              <a:tr h="27432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Anil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3180" marR="73025" marT="59055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80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3180" marR="73025" marT="59055" marB="0"/>
                </a:tc>
              </a:tr>
              <a:tr h="27432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Ankit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3180" marR="73025" marT="59055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40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3180" marR="73025" marT="59055" marB="0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446828"/>
              </p:ext>
            </p:extLst>
          </p:nvPr>
        </p:nvGraphicFramePr>
        <p:xfrm>
          <a:off x="2665412" y="1763710"/>
          <a:ext cx="1752600" cy="143669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38200"/>
                <a:gridCol w="914400"/>
              </a:tblGrid>
              <a:tr h="27432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name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3815" marR="73025" marT="59055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section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3815" marR="73025" marT="59055" marB="0"/>
                </a:tc>
              </a:tr>
              <a:tr h="27432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Ashwin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3815" marR="73025" marT="59055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3815" marR="73025" marT="59055" marB="0"/>
                </a:tc>
              </a:tr>
              <a:tr h="27432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Saagar</a:t>
                      </a:r>
                      <a:endParaRPr lang="en-US" sz="14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3815" marR="73025" marT="59055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B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3815" marR="73025" marT="59055" marB="0"/>
                </a:tc>
              </a:tr>
              <a:tr h="27432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Anil</a:t>
                      </a:r>
                      <a:endParaRPr lang="en-US" sz="14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3815" marR="73025" marT="59055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3815" marR="73025" marT="59055" marB="0"/>
                </a:tc>
              </a:tr>
              <a:tr h="27432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George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3815" marR="73025" marT="59055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3815" marR="73025" marT="59055" marB="0"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 bwMode="auto">
          <a:xfrm>
            <a:off x="989012" y="1453093"/>
            <a:ext cx="1066800" cy="2604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tabLst/>
            </a:pPr>
            <a:r>
              <a: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 “A”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2970212" y="1447800"/>
            <a:ext cx="1066800" cy="2604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tabLst/>
            </a:pPr>
            <a:r>
              <a: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 “B”</a:t>
            </a:r>
          </a:p>
        </p:txBody>
      </p:sp>
      <p:sp>
        <p:nvSpPr>
          <p:cNvPr id="10" name="Shape 1678"/>
          <p:cNvSpPr/>
          <p:nvPr/>
        </p:nvSpPr>
        <p:spPr>
          <a:xfrm rot="16200000">
            <a:off x="5162717" y="2044382"/>
            <a:ext cx="365760" cy="1065675"/>
          </a:xfrm>
          <a:custGeom>
            <a:avLst/>
            <a:gdLst/>
            <a:ahLst/>
            <a:cxnLst/>
            <a:rect l="0" t="0" r="0" b="0"/>
            <a:pathLst>
              <a:path w="466344" h="736092">
                <a:moveTo>
                  <a:pt x="116586" y="0"/>
                </a:moveTo>
                <a:lnTo>
                  <a:pt x="349758" y="0"/>
                </a:lnTo>
                <a:lnTo>
                  <a:pt x="349758" y="502920"/>
                </a:lnTo>
                <a:lnTo>
                  <a:pt x="466344" y="502920"/>
                </a:lnTo>
                <a:lnTo>
                  <a:pt x="233172" y="736092"/>
                </a:lnTo>
                <a:lnTo>
                  <a:pt x="0" y="502920"/>
                </a:lnTo>
                <a:lnTo>
                  <a:pt x="116586" y="502920"/>
                </a:lnTo>
                <a:lnTo>
                  <a:pt x="116586" y="0"/>
                </a:lnTo>
                <a:close/>
              </a:path>
            </a:pathLst>
          </a:custGeom>
          <a:ln w="0" cap="flat">
            <a:round/>
          </a:ln>
        </p:spPr>
        <p:style>
          <a:lnRef idx="0">
            <a:srgbClr val="000000">
              <a:alpha val="0"/>
            </a:srgbClr>
          </a:lnRef>
          <a:fillRef idx="1">
            <a:srgbClr val="000000"/>
          </a:fillRef>
          <a:effectRef idx="0">
            <a:scrgbClr r="0" g="0" b="0"/>
          </a:effectRef>
          <a:fontRef idx="none"/>
        </p:style>
        <p:txBody>
          <a:bodyPr/>
          <a:lstStyle/>
          <a:p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7715182"/>
              </p:ext>
            </p:extLst>
          </p:nvPr>
        </p:nvGraphicFramePr>
        <p:xfrm>
          <a:off x="656938" y="4563046"/>
          <a:ext cx="4114800" cy="9363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114800"/>
              </a:tblGrid>
              <a:tr h="93637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SELECT * </a:t>
                      </a:r>
                      <a:r>
                        <a:rPr lang="en-US" sz="1600" b="0" baseline="0" dirty="0" smtClean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600" b="0" dirty="0" smtClean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FROM </a:t>
                      </a:r>
                      <a:r>
                        <a:rPr lang="en-US" sz="1600" b="0" dirty="0" err="1" smtClean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tableA</a:t>
                      </a:r>
                      <a:r>
                        <a:rPr lang="en-US" sz="1600" b="0" dirty="0" smtClean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OUTER JOIN </a:t>
                      </a:r>
                      <a:r>
                        <a:rPr lang="en-US" sz="1600" b="0" dirty="0" err="1" smtClean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tableB</a:t>
                      </a:r>
                      <a:r>
                        <a:rPr lang="en-US" sz="1600" b="0" baseline="0" dirty="0" smtClean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baseline="0" dirty="0" smtClean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ON tableA.name = tableB.name ;</a:t>
                      </a:r>
                      <a:endParaRPr lang="en-US" sz="1600" b="0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3025" marR="73025" marT="5588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E7E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5227927"/>
              </p:ext>
            </p:extLst>
          </p:nvPr>
        </p:nvGraphicFramePr>
        <p:xfrm>
          <a:off x="5103812" y="4571999"/>
          <a:ext cx="4114800" cy="92741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114800"/>
              </a:tblGrid>
              <a:tr h="92741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err="1" smtClean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outerJ</a:t>
                      </a:r>
                      <a:r>
                        <a:rPr lang="en-US" sz="1600" b="0" dirty="0" smtClean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600" b="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&lt;- </a:t>
                      </a:r>
                      <a:r>
                        <a:rPr lang="en-US" sz="1600" b="0" dirty="0" smtClean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merge(</a:t>
                      </a:r>
                      <a:r>
                        <a:rPr lang="en-US" sz="1600" b="0" dirty="0" err="1" smtClean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tableA</a:t>
                      </a:r>
                      <a:r>
                        <a:rPr lang="en-US" sz="1600" b="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, </a:t>
                      </a:r>
                      <a:r>
                        <a:rPr lang="en-US" sz="1600" b="0" dirty="0" err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tableB</a:t>
                      </a:r>
                      <a:r>
                        <a:rPr lang="en-US" sz="1600" b="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, </a:t>
                      </a:r>
                      <a:endParaRPr lang="en-US" sz="1600" b="0" dirty="0" smtClean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</a:t>
                      </a:r>
                      <a:r>
                        <a:rPr lang="en-US" sz="1600" b="0" baseline="0" dirty="0" smtClean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600" b="0" dirty="0" err="1" smtClean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by.x</a:t>
                      </a:r>
                      <a:r>
                        <a:rPr lang="en-US" sz="1600" b="0" dirty="0" smtClean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600" b="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="</a:t>
                      </a:r>
                      <a:r>
                        <a:rPr lang="en-US" sz="1600" b="0" dirty="0" smtClean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name", </a:t>
                      </a:r>
                      <a:r>
                        <a:rPr lang="en-US" sz="1600" b="0" dirty="0" err="1" smtClean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by.y</a:t>
                      </a:r>
                      <a:r>
                        <a:rPr lang="en-US" sz="1600" b="0" dirty="0" smtClean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600" b="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="name", </a:t>
                      </a:r>
                      <a:endParaRPr lang="en-US" sz="1600" b="0" dirty="0" smtClean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all</a:t>
                      </a:r>
                      <a:r>
                        <a:rPr lang="en-US" sz="1600" b="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= TRUE)</a:t>
                      </a:r>
                      <a:endParaRPr lang="en-US" sz="1600" b="0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3025" marR="73025" marT="5461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E7E7"/>
                    </a:solidFill>
                  </a:tcPr>
                </a:tc>
              </a:tr>
            </a:tbl>
          </a:graphicData>
        </a:graphic>
      </p:graphicFrame>
      <p:sp>
        <p:nvSpPr>
          <p:cNvPr id="13" name="Rounded Rectangle 12"/>
          <p:cNvSpPr/>
          <p:nvPr/>
        </p:nvSpPr>
        <p:spPr bwMode="auto">
          <a:xfrm>
            <a:off x="5199888" y="4267200"/>
            <a:ext cx="2151380" cy="342900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b="1" dirty="0" smtClean="0">
                <a:solidFill>
                  <a:schemeClr val="bg1"/>
                </a:solidFill>
              </a:rPr>
              <a:t>R Syntax</a:t>
            </a:r>
            <a:endParaRPr lang="en-US" sz="1600" b="1" dirty="0" smtClean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Rounded Rectangle 13"/>
          <p:cNvSpPr/>
          <p:nvPr/>
        </p:nvSpPr>
        <p:spPr bwMode="auto">
          <a:xfrm>
            <a:off x="753014" y="4307048"/>
            <a:ext cx="2151380" cy="342900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b="1" dirty="0" smtClean="0">
                <a:solidFill>
                  <a:schemeClr val="bg1"/>
                </a:solidFill>
              </a:rPr>
              <a:t>SQL Syntax</a:t>
            </a:r>
            <a:endParaRPr lang="en-US" sz="1600" b="1" dirty="0" smtClean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6863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781" y="337870"/>
            <a:ext cx="8796337" cy="8382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Left join in R &amp; SQL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4646612" y="2910430"/>
            <a:ext cx="1269441" cy="747170"/>
          </a:xfrm>
          <a:prstGeom prst="rect">
            <a:avLst/>
          </a:prstGeom>
        </p:spPr>
      </p:pic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55786832"/>
              </p:ext>
            </p:extLst>
          </p:nvPr>
        </p:nvGraphicFramePr>
        <p:xfrm>
          <a:off x="608012" y="1782674"/>
          <a:ext cx="1737360" cy="143669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68680"/>
                <a:gridCol w="868680"/>
              </a:tblGrid>
              <a:tr h="27432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name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3180" marR="73025" marT="59055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marks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3180" marR="73025" marT="59055" marB="0"/>
                </a:tc>
              </a:tr>
              <a:tr h="27432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Ashwin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3180" marR="73025" marT="59055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50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3180" marR="73025" marT="59055" marB="0"/>
                </a:tc>
              </a:tr>
              <a:tr h="27432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Saagar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3180" marR="73025" marT="59055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90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3180" marR="73025" marT="59055" marB="0"/>
                </a:tc>
              </a:tr>
              <a:tr h="27432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Anil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3180" marR="73025" marT="59055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80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3180" marR="73025" marT="59055" marB="0"/>
                </a:tc>
              </a:tr>
              <a:tr h="27432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Ankit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3180" marR="73025" marT="59055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40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3180" marR="73025" marT="59055" marB="0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5665865"/>
              </p:ext>
            </p:extLst>
          </p:nvPr>
        </p:nvGraphicFramePr>
        <p:xfrm>
          <a:off x="2665412" y="1763710"/>
          <a:ext cx="1752600" cy="143669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38200"/>
                <a:gridCol w="914400"/>
              </a:tblGrid>
              <a:tr h="27432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name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3815" marR="73025" marT="59055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section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3815" marR="73025" marT="59055" marB="0"/>
                </a:tc>
              </a:tr>
              <a:tr h="27432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Ashwin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3815" marR="73025" marT="59055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3815" marR="73025" marT="59055" marB="0"/>
                </a:tc>
              </a:tr>
              <a:tr h="27432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Saagar</a:t>
                      </a:r>
                      <a:endParaRPr lang="en-US" sz="14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3815" marR="73025" marT="59055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B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3815" marR="73025" marT="59055" marB="0"/>
                </a:tc>
              </a:tr>
              <a:tr h="27432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Anil</a:t>
                      </a:r>
                      <a:endParaRPr lang="en-US" sz="14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3815" marR="73025" marT="59055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3815" marR="73025" marT="59055" marB="0"/>
                </a:tc>
              </a:tr>
              <a:tr h="27432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George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3815" marR="73025" marT="59055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3815" marR="73025" marT="59055" marB="0"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 bwMode="auto">
          <a:xfrm>
            <a:off x="989012" y="1453093"/>
            <a:ext cx="1066800" cy="2604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tabLst/>
            </a:pPr>
            <a:r>
              <a: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 “A”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2970212" y="1447800"/>
            <a:ext cx="1066800" cy="2604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tabLst/>
            </a:pPr>
            <a:r>
              <a: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 “B”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5293181"/>
              </p:ext>
            </p:extLst>
          </p:nvPr>
        </p:nvGraphicFramePr>
        <p:xfrm>
          <a:off x="4733086" y="1411670"/>
          <a:ext cx="1143000" cy="8229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43000"/>
              </a:tblGrid>
              <a:tr h="822960">
                <a:tc>
                  <a:txBody>
                    <a:bodyPr/>
                    <a:lstStyle/>
                    <a:p>
                      <a:pPr marL="127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TABLE “A” </a:t>
                      </a:r>
                      <a:endParaRPr lang="en-US" sz="105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effectLst/>
                        </a:rPr>
                        <a:t>LEFT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  <a:effectLst/>
                        </a:rPr>
                        <a:t>JOIN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TABLE “B”</a:t>
                      </a:r>
                      <a:endParaRPr lang="en-US" sz="105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3025" marR="73025" marT="7620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" name="Shape 1678"/>
          <p:cNvSpPr/>
          <p:nvPr/>
        </p:nvSpPr>
        <p:spPr>
          <a:xfrm rot="16200000">
            <a:off x="5162717" y="2044382"/>
            <a:ext cx="365760" cy="1065675"/>
          </a:xfrm>
          <a:custGeom>
            <a:avLst/>
            <a:gdLst/>
            <a:ahLst/>
            <a:cxnLst/>
            <a:rect l="0" t="0" r="0" b="0"/>
            <a:pathLst>
              <a:path w="466344" h="736092">
                <a:moveTo>
                  <a:pt x="116586" y="0"/>
                </a:moveTo>
                <a:lnTo>
                  <a:pt x="349758" y="0"/>
                </a:lnTo>
                <a:lnTo>
                  <a:pt x="349758" y="502920"/>
                </a:lnTo>
                <a:lnTo>
                  <a:pt x="466344" y="502920"/>
                </a:lnTo>
                <a:lnTo>
                  <a:pt x="233172" y="736092"/>
                </a:lnTo>
                <a:lnTo>
                  <a:pt x="0" y="502920"/>
                </a:lnTo>
                <a:lnTo>
                  <a:pt x="116586" y="502920"/>
                </a:lnTo>
                <a:lnTo>
                  <a:pt x="116586" y="0"/>
                </a:lnTo>
                <a:close/>
              </a:path>
            </a:pathLst>
          </a:custGeom>
          <a:ln w="0" cap="flat">
            <a:round/>
          </a:ln>
        </p:spPr>
        <p:style>
          <a:lnRef idx="0">
            <a:srgbClr val="000000">
              <a:alpha val="0"/>
            </a:srgbClr>
          </a:lnRef>
          <a:fillRef idx="1">
            <a:srgbClr val="000000"/>
          </a:fillRef>
          <a:effectRef idx="0">
            <a:scrgbClr r="0" g="0" b="0"/>
          </a:effectRef>
          <a:fontRef idx="none"/>
        </p:style>
        <p:txBody>
          <a:bodyPr/>
          <a:lstStyle/>
          <a:p>
            <a:endParaRPr 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2351497"/>
              </p:ext>
            </p:extLst>
          </p:nvPr>
        </p:nvGraphicFramePr>
        <p:xfrm>
          <a:off x="656938" y="4563046"/>
          <a:ext cx="4114800" cy="9363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114800"/>
              </a:tblGrid>
              <a:tr h="93637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SELECT * </a:t>
                      </a:r>
                      <a:r>
                        <a:rPr lang="en-US" sz="1600" b="0" baseline="0" dirty="0" smtClean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600" b="0" dirty="0" smtClean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FROM </a:t>
                      </a:r>
                      <a:r>
                        <a:rPr lang="en-US" sz="1600" b="0" dirty="0" err="1" smtClean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tableA</a:t>
                      </a:r>
                      <a:r>
                        <a:rPr lang="en-US" sz="1600" b="0" dirty="0" smtClean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LEFT JOIN </a:t>
                      </a:r>
                      <a:r>
                        <a:rPr lang="en-US" sz="1600" b="0" dirty="0" err="1" smtClean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tableB</a:t>
                      </a:r>
                      <a:r>
                        <a:rPr lang="en-US" sz="1600" b="0" baseline="0" dirty="0" smtClean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baseline="0" dirty="0" smtClean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ON tableA.name = tableB.name ;</a:t>
                      </a:r>
                      <a:endParaRPr lang="en-US" sz="1600" b="0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3025" marR="73025" marT="5588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E7E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8538976"/>
              </p:ext>
            </p:extLst>
          </p:nvPr>
        </p:nvGraphicFramePr>
        <p:xfrm>
          <a:off x="5103812" y="4571999"/>
          <a:ext cx="4114800" cy="92741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114800"/>
              </a:tblGrid>
              <a:tr h="92741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err="1" smtClean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leftJ</a:t>
                      </a:r>
                      <a:r>
                        <a:rPr lang="en-US" sz="1600" b="0" dirty="0" smtClean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     &lt;- merge(</a:t>
                      </a:r>
                      <a:r>
                        <a:rPr lang="en-US" sz="1600" b="0" dirty="0" err="1" smtClean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tableA</a:t>
                      </a:r>
                      <a:r>
                        <a:rPr lang="en-US" sz="1600" b="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, </a:t>
                      </a:r>
                      <a:r>
                        <a:rPr lang="en-US" sz="1600" b="0" dirty="0" err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tableB</a:t>
                      </a:r>
                      <a:r>
                        <a:rPr lang="en-US" sz="1600" b="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, </a:t>
                      </a:r>
                      <a:endParaRPr lang="en-US" sz="1600" b="0" dirty="0" smtClean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</a:t>
                      </a:r>
                      <a:r>
                        <a:rPr lang="en-US" sz="1600" b="0" baseline="0" dirty="0" smtClean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600" b="0" dirty="0" err="1" smtClean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by.x</a:t>
                      </a:r>
                      <a:r>
                        <a:rPr lang="en-US" sz="1600" b="0" dirty="0" smtClean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600" b="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="</a:t>
                      </a:r>
                      <a:r>
                        <a:rPr lang="en-US" sz="1600" b="0" dirty="0" smtClean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name", </a:t>
                      </a:r>
                      <a:r>
                        <a:rPr lang="en-US" sz="1600" b="0" dirty="0" err="1" smtClean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by.y</a:t>
                      </a:r>
                      <a:r>
                        <a:rPr lang="en-US" sz="1600" b="0" dirty="0" smtClean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600" b="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="name", </a:t>
                      </a:r>
                      <a:endParaRPr lang="en-US" sz="1600" b="0" dirty="0" smtClean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</a:t>
                      </a:r>
                      <a:r>
                        <a:rPr lang="en-US" sz="1600" b="0" dirty="0" err="1" smtClean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all.x</a:t>
                      </a:r>
                      <a:r>
                        <a:rPr lang="en-US" sz="1600" b="0" dirty="0" smtClean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= </a:t>
                      </a:r>
                      <a:r>
                        <a:rPr lang="en-US" sz="1600" b="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TRUE)</a:t>
                      </a:r>
                      <a:endParaRPr lang="en-US" sz="1600" b="0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3025" marR="73025" marT="5461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E7E7"/>
                    </a:solidFill>
                  </a:tcPr>
                </a:tc>
              </a:tr>
            </a:tbl>
          </a:graphicData>
        </a:graphic>
      </p:graphicFrame>
      <p:sp>
        <p:nvSpPr>
          <p:cNvPr id="12" name="Rounded Rectangle 11"/>
          <p:cNvSpPr/>
          <p:nvPr/>
        </p:nvSpPr>
        <p:spPr bwMode="auto">
          <a:xfrm>
            <a:off x="5199888" y="4267200"/>
            <a:ext cx="2151380" cy="342900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b="1" dirty="0" smtClean="0">
                <a:solidFill>
                  <a:schemeClr val="bg1"/>
                </a:solidFill>
              </a:rPr>
              <a:t>R Syntax</a:t>
            </a:r>
            <a:endParaRPr lang="en-US" sz="1600" b="1" dirty="0" smtClean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753014" y="4307048"/>
            <a:ext cx="2151380" cy="342900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b="1" dirty="0" smtClean="0">
                <a:solidFill>
                  <a:schemeClr val="bg1"/>
                </a:solidFill>
              </a:rPr>
              <a:t>SQL Syntax</a:t>
            </a:r>
            <a:endParaRPr lang="en-US" sz="1600" b="1" dirty="0" smtClean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4797646"/>
              </p:ext>
            </p:extLst>
          </p:nvPr>
        </p:nvGraphicFramePr>
        <p:xfrm>
          <a:off x="6094412" y="1772570"/>
          <a:ext cx="3200400" cy="143986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66800"/>
                <a:gridCol w="1066800"/>
                <a:gridCol w="1066800"/>
              </a:tblGrid>
              <a:tr h="28346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n</a:t>
                      </a:r>
                      <a:r>
                        <a:rPr lang="en-US" sz="1400" dirty="0" smtClean="0">
                          <a:effectLst/>
                        </a:rPr>
                        <a:t>ame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3815" marR="73025" marT="59690" marB="0"/>
                </a:tc>
                <a:tc>
                  <a:txBody>
                    <a:bodyPr/>
                    <a:lstStyle/>
                    <a:p>
                      <a:pPr marL="63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marks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3815" marR="73025" marT="59690" marB="0"/>
                </a:tc>
                <a:tc>
                  <a:txBody>
                    <a:bodyPr/>
                    <a:lstStyle/>
                    <a:p>
                      <a:pPr marL="63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section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3815" marR="73025" marT="59690" marB="0"/>
                </a:tc>
              </a:tr>
              <a:tr h="28346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Anil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3815" marR="73025" marT="59690" marB="0"/>
                </a:tc>
                <a:tc>
                  <a:txBody>
                    <a:bodyPr/>
                    <a:lstStyle/>
                    <a:p>
                      <a:pPr marL="63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80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3815" marR="73025" marT="59690" marB="0"/>
                </a:tc>
                <a:tc>
                  <a:txBody>
                    <a:bodyPr/>
                    <a:lstStyle/>
                    <a:p>
                      <a:pPr marL="63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3815" marR="73025" marT="59690" marB="0"/>
                </a:tc>
              </a:tr>
              <a:tr h="28346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Ankit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3815" marR="73025" marT="59690" marB="0"/>
                </a:tc>
                <a:tc>
                  <a:txBody>
                    <a:bodyPr/>
                    <a:lstStyle/>
                    <a:p>
                      <a:pPr marL="63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40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3815" marR="73025" marT="59690" marB="0"/>
                </a:tc>
                <a:tc>
                  <a:txBody>
                    <a:bodyPr/>
                    <a:lstStyle/>
                    <a:p>
                      <a:pPr marL="63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(NULL)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3815" marR="73025" marT="59690" marB="0"/>
                </a:tc>
              </a:tr>
              <a:tr h="28346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Ashwin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3815" marR="73025" marT="59690" marB="0"/>
                </a:tc>
                <a:tc>
                  <a:txBody>
                    <a:bodyPr/>
                    <a:lstStyle/>
                    <a:p>
                      <a:pPr marL="63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50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3815" marR="73025" marT="59690" marB="0"/>
                </a:tc>
                <a:tc>
                  <a:txBody>
                    <a:bodyPr/>
                    <a:lstStyle/>
                    <a:p>
                      <a:pPr marL="63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3815" marR="73025" marT="59690" marB="0"/>
                </a:tc>
              </a:tr>
              <a:tr h="28346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 smtClean="0">
                          <a:effectLst/>
                        </a:rPr>
                        <a:t>Saagar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3815" marR="73025" marT="59690" marB="0"/>
                </a:tc>
                <a:tc>
                  <a:txBody>
                    <a:bodyPr/>
                    <a:lstStyle/>
                    <a:p>
                      <a:pPr marL="63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90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3815" marR="73025" marT="59690" marB="0"/>
                </a:tc>
                <a:tc>
                  <a:txBody>
                    <a:bodyPr/>
                    <a:lstStyle/>
                    <a:p>
                      <a:pPr marL="63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B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3815" marR="73025" marT="5969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9741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78777" y="337870"/>
            <a:ext cx="8796337" cy="8382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Right join in R &amp; SQL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6492520"/>
              </p:ext>
            </p:extLst>
          </p:nvPr>
        </p:nvGraphicFramePr>
        <p:xfrm>
          <a:off x="6094412" y="1772570"/>
          <a:ext cx="3200400" cy="143986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66800"/>
                <a:gridCol w="1066800"/>
                <a:gridCol w="1066800"/>
              </a:tblGrid>
              <a:tr h="28346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n</a:t>
                      </a:r>
                      <a:r>
                        <a:rPr lang="en-US" sz="1400" dirty="0" smtClean="0">
                          <a:effectLst/>
                        </a:rPr>
                        <a:t>ame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3815" marR="73025" marT="59690" marB="0"/>
                </a:tc>
                <a:tc>
                  <a:txBody>
                    <a:bodyPr/>
                    <a:lstStyle/>
                    <a:p>
                      <a:pPr marL="63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marks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3815" marR="73025" marT="59690" marB="0"/>
                </a:tc>
                <a:tc>
                  <a:txBody>
                    <a:bodyPr/>
                    <a:lstStyle/>
                    <a:p>
                      <a:pPr marL="63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section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3815" marR="73025" marT="59690" marB="0"/>
                </a:tc>
              </a:tr>
              <a:tr h="28346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Anil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3815" marR="73025" marT="59690" marB="0"/>
                </a:tc>
                <a:tc>
                  <a:txBody>
                    <a:bodyPr/>
                    <a:lstStyle/>
                    <a:p>
                      <a:pPr marL="63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80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3815" marR="73025" marT="59690" marB="0"/>
                </a:tc>
                <a:tc>
                  <a:txBody>
                    <a:bodyPr/>
                    <a:lstStyle/>
                    <a:p>
                      <a:pPr marL="63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3815" marR="73025" marT="59690" marB="0"/>
                </a:tc>
              </a:tr>
              <a:tr h="28346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Ashwin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3815" marR="73025" marT="59690" marB="0"/>
                </a:tc>
                <a:tc>
                  <a:txBody>
                    <a:bodyPr/>
                    <a:lstStyle/>
                    <a:p>
                      <a:pPr marL="63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50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3815" marR="73025" marT="59690" marB="0"/>
                </a:tc>
                <a:tc>
                  <a:txBody>
                    <a:bodyPr/>
                    <a:lstStyle/>
                    <a:p>
                      <a:pPr marL="63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3815" marR="73025" marT="59690" marB="0"/>
                </a:tc>
              </a:tr>
              <a:tr h="28346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Saagar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3815" marR="73025" marT="59690" marB="0"/>
                </a:tc>
                <a:tc>
                  <a:txBody>
                    <a:bodyPr/>
                    <a:lstStyle/>
                    <a:p>
                      <a:pPr marL="63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90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3815" marR="73025" marT="59690" marB="0"/>
                </a:tc>
                <a:tc>
                  <a:txBody>
                    <a:bodyPr/>
                    <a:lstStyle/>
                    <a:p>
                      <a:pPr marL="63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3815" marR="73025" marT="59690" marB="0"/>
                </a:tc>
              </a:tr>
              <a:tr h="28346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George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3815" marR="73025" marT="59690" marB="0"/>
                </a:tc>
                <a:tc>
                  <a:txBody>
                    <a:bodyPr/>
                    <a:lstStyle/>
                    <a:p>
                      <a:pPr marL="63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(NULL)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3815" marR="73025" marT="59690" marB="0"/>
                </a:tc>
                <a:tc>
                  <a:txBody>
                    <a:bodyPr/>
                    <a:lstStyle/>
                    <a:p>
                      <a:pPr marL="63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3815" marR="73025" marT="59690" marB="0"/>
                </a:tc>
              </a:tr>
            </a:tbl>
          </a:graphicData>
        </a:graphic>
      </p:graphicFrame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4653139" y="2925775"/>
            <a:ext cx="1288874" cy="731825"/>
          </a:xfrm>
          <a:prstGeom prst="rect">
            <a:avLst/>
          </a:prstGeom>
        </p:spPr>
      </p:pic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85514424"/>
              </p:ext>
            </p:extLst>
          </p:nvPr>
        </p:nvGraphicFramePr>
        <p:xfrm>
          <a:off x="608012" y="1782674"/>
          <a:ext cx="1737360" cy="143669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68680"/>
                <a:gridCol w="868680"/>
              </a:tblGrid>
              <a:tr h="27432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name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3180" marR="73025" marT="59055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marks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3180" marR="73025" marT="59055" marB="0"/>
                </a:tc>
              </a:tr>
              <a:tr h="27432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Ashwin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3180" marR="73025" marT="59055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50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3180" marR="73025" marT="59055" marB="0"/>
                </a:tc>
              </a:tr>
              <a:tr h="27432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Saagar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3180" marR="73025" marT="59055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90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3180" marR="73025" marT="59055" marB="0"/>
                </a:tc>
              </a:tr>
              <a:tr h="27432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Anil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3180" marR="73025" marT="59055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80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3180" marR="73025" marT="59055" marB="0"/>
                </a:tc>
              </a:tr>
              <a:tr h="27432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Ankit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3180" marR="73025" marT="59055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40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3180" marR="73025" marT="59055" marB="0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3897358"/>
              </p:ext>
            </p:extLst>
          </p:nvPr>
        </p:nvGraphicFramePr>
        <p:xfrm>
          <a:off x="2665412" y="1763710"/>
          <a:ext cx="1752600" cy="143669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38200"/>
                <a:gridCol w="914400"/>
              </a:tblGrid>
              <a:tr h="27432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name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3815" marR="73025" marT="59055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section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3815" marR="73025" marT="59055" marB="0"/>
                </a:tc>
              </a:tr>
              <a:tr h="27432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Ashwin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3815" marR="73025" marT="59055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3815" marR="73025" marT="59055" marB="0"/>
                </a:tc>
              </a:tr>
              <a:tr h="27432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Saagar</a:t>
                      </a:r>
                      <a:endParaRPr lang="en-US" sz="14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3815" marR="73025" marT="59055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B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3815" marR="73025" marT="59055" marB="0"/>
                </a:tc>
              </a:tr>
              <a:tr h="27432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Anil</a:t>
                      </a:r>
                      <a:endParaRPr lang="en-US" sz="14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3815" marR="73025" marT="59055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3815" marR="73025" marT="59055" marB="0"/>
                </a:tc>
              </a:tr>
              <a:tr h="27432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George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3815" marR="73025" marT="59055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3815" marR="73025" marT="59055" marB="0"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 bwMode="auto">
          <a:xfrm>
            <a:off x="989012" y="1453093"/>
            <a:ext cx="1066800" cy="2604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tabLst/>
            </a:pPr>
            <a:r>
              <a: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 “A”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2970212" y="1447800"/>
            <a:ext cx="1066800" cy="2604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tabLst/>
            </a:pPr>
            <a:r>
              <a: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 “B”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7683709"/>
              </p:ext>
            </p:extLst>
          </p:nvPr>
        </p:nvGraphicFramePr>
        <p:xfrm>
          <a:off x="4733086" y="1411670"/>
          <a:ext cx="1143000" cy="8229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43000"/>
              </a:tblGrid>
              <a:tr h="822960">
                <a:tc>
                  <a:txBody>
                    <a:bodyPr/>
                    <a:lstStyle/>
                    <a:p>
                      <a:pPr marL="127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TABLE “A” </a:t>
                      </a:r>
                      <a:endParaRPr lang="en-US" sz="105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effectLst/>
                        </a:rPr>
                        <a:t>RIGHT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  <a:effectLst/>
                        </a:rPr>
                        <a:t>JOIN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TABLE “B”</a:t>
                      </a:r>
                      <a:endParaRPr lang="en-US" sz="105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3025" marR="73025" marT="7620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" name="Shape 1678"/>
          <p:cNvSpPr/>
          <p:nvPr/>
        </p:nvSpPr>
        <p:spPr>
          <a:xfrm rot="16200000">
            <a:off x="5162717" y="2044382"/>
            <a:ext cx="365760" cy="1065675"/>
          </a:xfrm>
          <a:custGeom>
            <a:avLst/>
            <a:gdLst/>
            <a:ahLst/>
            <a:cxnLst/>
            <a:rect l="0" t="0" r="0" b="0"/>
            <a:pathLst>
              <a:path w="466344" h="736092">
                <a:moveTo>
                  <a:pt x="116586" y="0"/>
                </a:moveTo>
                <a:lnTo>
                  <a:pt x="349758" y="0"/>
                </a:lnTo>
                <a:lnTo>
                  <a:pt x="349758" y="502920"/>
                </a:lnTo>
                <a:lnTo>
                  <a:pt x="466344" y="502920"/>
                </a:lnTo>
                <a:lnTo>
                  <a:pt x="233172" y="736092"/>
                </a:lnTo>
                <a:lnTo>
                  <a:pt x="0" y="502920"/>
                </a:lnTo>
                <a:lnTo>
                  <a:pt x="116586" y="502920"/>
                </a:lnTo>
                <a:lnTo>
                  <a:pt x="116586" y="0"/>
                </a:lnTo>
                <a:close/>
              </a:path>
            </a:pathLst>
          </a:custGeom>
          <a:ln w="0" cap="flat">
            <a:round/>
          </a:ln>
        </p:spPr>
        <p:style>
          <a:lnRef idx="0">
            <a:srgbClr val="000000">
              <a:alpha val="0"/>
            </a:srgbClr>
          </a:lnRef>
          <a:fillRef idx="1">
            <a:srgbClr val="000000"/>
          </a:fillRef>
          <a:effectRef idx="0">
            <a:scrgbClr r="0" g="0" b="0"/>
          </a:effectRef>
          <a:fontRef idx="none"/>
        </p:style>
        <p:txBody>
          <a:bodyPr/>
          <a:lstStyle/>
          <a:p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6193759"/>
              </p:ext>
            </p:extLst>
          </p:nvPr>
        </p:nvGraphicFramePr>
        <p:xfrm>
          <a:off x="656938" y="4563046"/>
          <a:ext cx="4114800" cy="9363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114800"/>
              </a:tblGrid>
              <a:tr h="93637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SELECT * </a:t>
                      </a:r>
                      <a:r>
                        <a:rPr lang="en-US" sz="1600" b="0" baseline="0" dirty="0" smtClean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600" b="0" dirty="0" smtClean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FROM </a:t>
                      </a:r>
                      <a:r>
                        <a:rPr lang="en-US" sz="1600" b="0" dirty="0" err="1" smtClean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tableA</a:t>
                      </a:r>
                      <a:r>
                        <a:rPr lang="en-US" sz="1600" b="0" dirty="0" smtClean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RIGHT JOIN </a:t>
                      </a:r>
                      <a:r>
                        <a:rPr lang="en-US" sz="1600" b="0" dirty="0" err="1" smtClean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tableB</a:t>
                      </a:r>
                      <a:r>
                        <a:rPr lang="en-US" sz="1600" b="0" baseline="0" dirty="0" smtClean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baseline="0" dirty="0" smtClean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ON tableA.name = tableB.name ;</a:t>
                      </a:r>
                      <a:endParaRPr lang="en-US" sz="1600" b="0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3025" marR="73025" marT="5588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E7E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9785975"/>
              </p:ext>
            </p:extLst>
          </p:nvPr>
        </p:nvGraphicFramePr>
        <p:xfrm>
          <a:off x="5103812" y="4571999"/>
          <a:ext cx="4114800" cy="92741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114800"/>
              </a:tblGrid>
              <a:tr h="92741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err="1" smtClean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rightJ</a:t>
                      </a:r>
                      <a:r>
                        <a:rPr lang="en-US" sz="1600" b="0" dirty="0" smtClean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   &lt;- merge(</a:t>
                      </a:r>
                      <a:r>
                        <a:rPr lang="en-US" sz="1600" b="0" dirty="0" err="1" smtClean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tableA</a:t>
                      </a:r>
                      <a:r>
                        <a:rPr lang="en-US" sz="1600" b="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, </a:t>
                      </a:r>
                      <a:r>
                        <a:rPr lang="en-US" sz="1600" b="0" dirty="0" err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tableB</a:t>
                      </a:r>
                      <a:r>
                        <a:rPr lang="en-US" sz="1600" b="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, </a:t>
                      </a:r>
                      <a:endParaRPr lang="en-US" sz="1600" b="0" dirty="0" smtClean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</a:t>
                      </a:r>
                      <a:r>
                        <a:rPr lang="en-US" sz="1600" b="0" baseline="0" dirty="0" smtClean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600" b="0" dirty="0" err="1" smtClean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by.x</a:t>
                      </a:r>
                      <a:r>
                        <a:rPr lang="en-US" sz="1600" b="0" dirty="0" smtClean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600" b="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="</a:t>
                      </a:r>
                      <a:r>
                        <a:rPr lang="en-US" sz="1600" b="0" dirty="0" smtClean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name", </a:t>
                      </a:r>
                      <a:r>
                        <a:rPr lang="en-US" sz="1600" b="0" dirty="0" err="1" smtClean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by.y</a:t>
                      </a:r>
                      <a:r>
                        <a:rPr lang="en-US" sz="1600" b="0" dirty="0" smtClean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600" b="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="name", </a:t>
                      </a:r>
                      <a:endParaRPr lang="en-US" sz="1600" b="0" dirty="0" smtClean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</a:t>
                      </a:r>
                      <a:r>
                        <a:rPr lang="en-US" sz="1600" b="0" dirty="0" err="1" smtClean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all.y</a:t>
                      </a:r>
                      <a:r>
                        <a:rPr lang="en-US" sz="1600" b="0" dirty="0" smtClean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= </a:t>
                      </a:r>
                      <a:r>
                        <a:rPr lang="en-US" sz="1600" b="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TRUE)</a:t>
                      </a:r>
                      <a:endParaRPr lang="en-US" sz="1600" b="0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3025" marR="73025" marT="5461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E7E7"/>
                    </a:solidFill>
                  </a:tcPr>
                </a:tc>
              </a:tr>
            </a:tbl>
          </a:graphicData>
        </a:graphic>
      </p:graphicFrame>
      <p:sp>
        <p:nvSpPr>
          <p:cNvPr id="13" name="Rounded Rectangle 12"/>
          <p:cNvSpPr/>
          <p:nvPr/>
        </p:nvSpPr>
        <p:spPr bwMode="auto">
          <a:xfrm>
            <a:off x="5199888" y="4267200"/>
            <a:ext cx="2151380" cy="342900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b="1" dirty="0" smtClean="0">
                <a:solidFill>
                  <a:schemeClr val="bg1"/>
                </a:solidFill>
              </a:rPr>
              <a:t>R Syntax</a:t>
            </a:r>
            <a:endParaRPr lang="en-US" sz="1600" b="1" dirty="0" smtClean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Rounded Rectangle 13"/>
          <p:cNvSpPr/>
          <p:nvPr/>
        </p:nvSpPr>
        <p:spPr bwMode="auto">
          <a:xfrm>
            <a:off x="753014" y="4307048"/>
            <a:ext cx="2151380" cy="342900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b="1" dirty="0" smtClean="0">
                <a:solidFill>
                  <a:schemeClr val="bg1"/>
                </a:solidFill>
              </a:rPr>
              <a:t>SQL Syntax</a:t>
            </a:r>
            <a:endParaRPr lang="en-US" sz="1600" b="1" dirty="0" smtClean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3538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652</Words>
  <Application>Microsoft Office PowerPoint</Application>
  <PresentationFormat>Widescreen</PresentationFormat>
  <Paragraphs>214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Webdings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Saurav Vats</dc:creator>
  <cp:lastModifiedBy>Saurav Vats</cp:lastModifiedBy>
  <cp:revision>5</cp:revision>
  <dcterms:created xsi:type="dcterms:W3CDTF">2018-05-12T19:28:15Z</dcterms:created>
  <dcterms:modified xsi:type="dcterms:W3CDTF">2018-07-01T04:40:46Z</dcterms:modified>
</cp:coreProperties>
</file>