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86FB-7FDF-463F-ABCB-F337233A58C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9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-RrkJQQYqY" TargetMode="External"/><Relationship Id="rId2" Type="http://schemas.openxmlformats.org/officeDocument/2006/relationships/hyperlink" Target="https://www.andrewheiss.com/blog/2012/04/17/install-r-rstudio-r-commander-windows-osx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EmZqlcKkJM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36" y="23182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R-language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3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72385"/>
              </p:ext>
            </p:extLst>
          </p:nvPr>
        </p:nvGraphicFramePr>
        <p:xfrm>
          <a:off x="464577" y="1920240"/>
          <a:ext cx="411480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&lt;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Less Than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Less Than or Equal</a:t>
                      </a:r>
                      <a:r>
                        <a:rPr lang="en-US" sz="1400" i="1" baseline="0" dirty="0"/>
                        <a:t> To</a:t>
                      </a:r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Greater Than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Greater Than</a:t>
                      </a:r>
                      <a:r>
                        <a:rPr lang="en-US" sz="1400" i="1" baseline="0" dirty="0"/>
                        <a:t> or Equal To</a:t>
                      </a:r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Exactly 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Not 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Relational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5 &gt; 7	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5 &lt;= 7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&lt;- c(1,2,3,4,5)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v2 &lt;- c(1,0,3,0,5)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== v2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TRUE FALSE TRUE FALSE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y1 &lt;- c(1,2,3,4,5)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y2 &lt;- c(1,0,3,0,5)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y2 &lt;= y1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TRUE TRUE TRUE TRUE TRUE</a:t>
            </a:r>
          </a:p>
        </p:txBody>
      </p:sp>
    </p:spTree>
    <p:extLst>
      <p:ext uri="{BB962C8B-B14F-4D97-AF65-F5344CB8AC3E}">
        <p14:creationId xmlns:p14="http://schemas.microsoft.com/office/powerpoint/2010/main" val="191476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82295"/>
              </p:ext>
            </p:extLst>
          </p:nvPr>
        </p:nvGraphicFramePr>
        <p:xfrm>
          <a:off x="464577" y="1920240"/>
          <a:ext cx="41148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!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NOT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isTRUE</a:t>
                      </a:r>
                      <a:r>
                        <a:rPr lang="en-US" sz="1400" b="1" dirty="0"/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Checks if</a:t>
                      </a:r>
                      <a:r>
                        <a:rPr lang="en-US" sz="1400" i="1" baseline="0" dirty="0"/>
                        <a:t> ‘x’ is TRUE</a:t>
                      </a:r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Element wise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Element</a:t>
                      </a:r>
                      <a:r>
                        <a:rPr lang="en-US" sz="1400" i="1" baseline="0" dirty="0"/>
                        <a:t> wise </a:t>
                      </a:r>
                      <a:r>
                        <a:rPr lang="en-US" sz="1400" i="1" dirty="0"/>
                        <a:t>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xor</a:t>
                      </a:r>
                      <a:r>
                        <a:rPr lang="en-US" sz="1400" b="1" dirty="0"/>
                        <a:t>(X,Y)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XOR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Logical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!(5 == (10/2))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a &lt;- c(FALSE, TRUE, FALSE, TRUE)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b &lt;- c(FALSE, FALSE, TRUE, TRUE)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a &amp; b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FALSE </a:t>
            </a:r>
            <a:r>
              <a:rPr lang="en-US" alt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a | b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FALSE TRUE </a:t>
            </a:r>
            <a:r>
              <a:rPr lang="en-US" alt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TRUE</a:t>
            </a:r>
            <a:endParaRPr lang="en-US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 &lt;- c(FALSE, TRUE, TRUE, FALSE)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y &lt;- c(TRUE, TRUE, TRUE, FALSE)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 &amp;&amp; y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371350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26170"/>
              </p:ext>
            </p:extLst>
          </p:nvPr>
        </p:nvGraphicFramePr>
        <p:xfrm>
          <a:off x="464577" y="1920240"/>
          <a:ext cx="41148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&lt;-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Left Assignment Operator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i="1" dirty="0"/>
                        <a:t>Similar</a:t>
                      </a:r>
                      <a:r>
                        <a:rPr lang="en-US" sz="1400" i="1" baseline="0" dirty="0"/>
                        <a:t> to Left Assignment, but w</a:t>
                      </a:r>
                      <a:r>
                        <a:rPr lang="en-US" sz="1400" i="1" dirty="0"/>
                        <a:t>orks only at top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Right Assignment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Assignment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a &lt;- 1:10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a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1 2 3 4 5 6 7 8 9 10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b = 1:4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b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1 2 3 4 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mean(x &lt;- 1:10)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5.5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mean(x = 1:8)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#Observe the value of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4.5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mean(a &lt;- 1:5)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3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mean(a = 1:5)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mean.default</a:t>
            </a:r>
            <a:r>
              <a:rPr lang="en-US" altLang="en-US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(a = 1:5) : argument "x" is missing, with no default</a:t>
            </a:r>
          </a:p>
        </p:txBody>
      </p:sp>
    </p:spTree>
    <p:extLst>
      <p:ext uri="{BB962C8B-B14F-4D97-AF65-F5344CB8AC3E}">
        <p14:creationId xmlns:p14="http://schemas.microsoft.com/office/powerpoint/2010/main" val="77488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Data Handling in R(Data Types)</a:t>
            </a:r>
          </a:p>
          <a:p>
            <a:pPr>
              <a:spcBef>
                <a:spcPts val="1800"/>
              </a:spcBef>
            </a:pPr>
            <a:r>
              <a:rPr lang="en-US" dirty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891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0502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Handling in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5631180"/>
            <a:ext cx="8988552" cy="731520"/>
          </a:xfrm>
          <a:prstGeom prst="rect">
            <a:avLst/>
          </a:prstGeom>
          <a:solidFill>
            <a:srgbClr val="CCCCCC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anose="05030102010509060703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Converting data types – </a:t>
            </a:r>
            <a:r>
              <a:rPr lang="en-US" sz="1400" dirty="0" err="1">
                <a:solidFill>
                  <a:schemeClr val="tx1"/>
                </a:solidFill>
              </a:rPr>
              <a:t>as.numeric</a:t>
            </a:r>
            <a:r>
              <a:rPr lang="en-US" sz="1400" dirty="0">
                <a:solidFill>
                  <a:schemeClr val="tx1"/>
                </a:solidFill>
              </a:rPr>
              <a:t>(), </a:t>
            </a:r>
            <a:r>
              <a:rPr lang="en-US" sz="1400" dirty="0" err="1">
                <a:solidFill>
                  <a:schemeClr val="tx1"/>
                </a:solidFill>
              </a:rPr>
              <a:t>as.character</a:t>
            </a:r>
            <a:r>
              <a:rPr lang="en-US" sz="1400" dirty="0">
                <a:solidFill>
                  <a:schemeClr val="tx1"/>
                </a:solidFill>
              </a:rPr>
              <a:t>()…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anose="05030102010509060703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Checking data types – </a:t>
            </a:r>
            <a:r>
              <a:rPr lang="en-US" sz="1400" dirty="0" err="1">
                <a:solidFill>
                  <a:schemeClr val="tx1"/>
                </a:solidFill>
              </a:rPr>
              <a:t>is.numeric</a:t>
            </a:r>
            <a:r>
              <a:rPr lang="en-US" sz="1400" dirty="0">
                <a:solidFill>
                  <a:schemeClr val="tx1"/>
                </a:solidFill>
              </a:rPr>
              <a:t>(), mode(), </a:t>
            </a:r>
            <a:r>
              <a:rPr lang="en-US" sz="1400" dirty="0" err="1">
                <a:solidFill>
                  <a:schemeClr val="tx1"/>
                </a:solidFill>
              </a:rPr>
              <a:t>typeof</a:t>
            </a:r>
            <a:r>
              <a:rPr lang="en-US" sz="1400" dirty="0">
                <a:solidFill>
                  <a:schemeClr val="tx1"/>
                </a:solidFill>
              </a:rPr>
              <a:t>(), class()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32793"/>
              </p:ext>
            </p:extLst>
          </p:nvPr>
        </p:nvGraphicFramePr>
        <p:xfrm>
          <a:off x="464577" y="1920240"/>
          <a:ext cx="4114800" cy="2468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Logical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TRUE/FALSE, 1/0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12L, 9L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1.2, 200, 54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“a”, “Hello”, “TRUE”, “23.4”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15073"/>
              </p:ext>
            </p:extLst>
          </p:nvPr>
        </p:nvGraphicFramePr>
        <p:xfrm>
          <a:off x="4873752" y="1920240"/>
          <a:ext cx="4572000" cy="34502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 dimensional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All elements must have the same data type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 dimensional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 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Each column can have different</a:t>
                      </a:r>
                      <a:r>
                        <a:rPr lang="en-US" sz="1200" baseline="0" dirty="0"/>
                        <a:t> data type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03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 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Stores vectors along with the distinct values</a:t>
                      </a:r>
                      <a:r>
                        <a:rPr lang="en-US" sz="1200" baseline="0" dirty="0"/>
                        <a:t> of elements as </a:t>
                      </a:r>
                      <a:r>
                        <a:rPr lang="en-US" sz="1200" dirty="0"/>
                        <a:t>labels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03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Multi-dimensional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Combination</a:t>
                      </a:r>
                      <a:r>
                        <a:rPr lang="en-US" sz="1200" baseline="0" dirty="0"/>
                        <a:t> of different data types and data objects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 Atomic Data Types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73752" y="1371600"/>
            <a:ext cx="45720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 Data Objects</a:t>
            </a:r>
          </a:p>
        </p:txBody>
      </p:sp>
    </p:spTree>
    <p:extLst>
      <p:ext uri="{BB962C8B-B14F-4D97-AF65-F5344CB8AC3E}">
        <p14:creationId xmlns:p14="http://schemas.microsoft.com/office/powerpoint/2010/main" val="7087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dirty="0"/>
              <a:t>Data Handling in R(Data Types)</a:t>
            </a:r>
          </a:p>
          <a:p>
            <a:pPr>
              <a:spcBef>
                <a:spcPts val="1800"/>
              </a:spcBef>
            </a:pPr>
            <a:r>
              <a:rPr lang="en-US" b="1" dirty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6049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Installing packages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933700"/>
            <a:ext cx="8988552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Installing package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install.packages(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3898" y="3924300"/>
            <a:ext cx="8988552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Loading package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library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3898" y="4914900"/>
            <a:ext cx="8988552" cy="1188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Checking whether package is installed or not, before installing it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 (!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require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)) 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install.packages(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371600"/>
            <a:ext cx="8988552" cy="1463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Packages are collection of functions and objects designed to perform a specific task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Installing packages can be done with command – </a:t>
            </a:r>
            <a:r>
              <a:rPr lang="en-US" sz="1400" b="1" i="1" dirty="0">
                <a:solidFill>
                  <a:schemeClr val="tx1"/>
                </a:solidFill>
              </a:rPr>
              <a:t>install.packages(“package-name”)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Once package is installed, it can be loaded using command – </a:t>
            </a:r>
            <a:r>
              <a:rPr lang="en-US" sz="1400" b="1" i="1" dirty="0">
                <a:solidFill>
                  <a:schemeClr val="tx1"/>
                </a:solidFill>
              </a:rPr>
              <a:t>library(package-name)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Version incompatible packages can be downloaded in the form binary files from CRAN repository, and then can be directly extracted into package directory of R</a:t>
            </a:r>
          </a:p>
        </p:txBody>
      </p:sp>
    </p:spTree>
    <p:extLst>
      <p:ext uri="{BB962C8B-B14F-4D97-AF65-F5344CB8AC3E}">
        <p14:creationId xmlns:p14="http://schemas.microsoft.com/office/powerpoint/2010/main" val="18828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Setting up working directory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4038600"/>
            <a:ext cx="5029200" cy="7315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Getting working directory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getwd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71600"/>
            <a:ext cx="898855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1" i="1" dirty="0">
                <a:solidFill>
                  <a:schemeClr val="tx1"/>
                </a:solidFill>
              </a:rPr>
              <a:t>What is working directory?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An absolute default file path for R to read and write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R stores .</a:t>
            </a:r>
            <a:r>
              <a:rPr lang="en-US" sz="1400" dirty="0" err="1">
                <a:solidFill>
                  <a:schemeClr val="tx1"/>
                </a:solidFill>
              </a:rPr>
              <a:t>Rdata</a:t>
            </a:r>
            <a:r>
              <a:rPr lang="en-US" sz="1400" dirty="0">
                <a:solidFill>
                  <a:schemeClr val="tx1"/>
                </a:solidFill>
              </a:rPr>
              <a:t> files and History to this default location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Can be changed as per requirement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1" i="1" dirty="0">
                <a:solidFill>
                  <a:schemeClr val="tx1"/>
                </a:solidFill>
              </a:rPr>
              <a:t>Basic structure of working directory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Input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Script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05272" y="4038600"/>
            <a:ext cx="3840480" cy="15544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Setting working directory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wd.path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“D:\\MSU\\R\\”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setwd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wd.path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4861560"/>
            <a:ext cx="50292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getwd</a:t>
            </a: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()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"C:/Users/firstname.lastname/Documents"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715000"/>
            <a:ext cx="898855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b="1" i="1" dirty="0">
                <a:solidFill>
                  <a:schemeClr val="tx1"/>
                </a:solidFill>
              </a:rPr>
              <a:t>Notice the “/” (front slash) in the path command instead of the regular “\” (back slash)</a:t>
            </a:r>
          </a:p>
        </p:txBody>
      </p:sp>
    </p:spTree>
    <p:extLst>
      <p:ext uri="{BB962C8B-B14F-4D97-AF65-F5344CB8AC3E}">
        <p14:creationId xmlns:p14="http://schemas.microsoft.com/office/powerpoint/2010/main" val="18096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dirty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dirty="0"/>
              <a:t>Data Handling in R(Data Type)</a:t>
            </a:r>
          </a:p>
          <a:p>
            <a:pPr>
              <a:spcBef>
                <a:spcPts val="1800"/>
              </a:spcBef>
            </a:pPr>
            <a:r>
              <a:rPr lang="en-US" dirty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337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 to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988552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ts val="1200"/>
              </a:spcBef>
              <a:buClrTx/>
              <a:buFont typeface="Webdings" pitchFamily="18" charset="2"/>
              <a:buChar char="4"/>
            </a:pPr>
            <a:r>
              <a:rPr lang="en-US" sz="1400" dirty="0">
                <a:solidFill>
                  <a:schemeClr val="tx1"/>
                </a:solidFill>
              </a:rPr>
              <a:t>R is DSL (Domain Specific Language) and here domain is STATISTICS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Open Source statistical language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0" dirty="0">
                <a:solidFill>
                  <a:schemeClr val="tx1"/>
                </a:solidFill>
              </a:rPr>
              <a:t>De Facto standard for statistical research across academia and corporates</a:t>
            </a:r>
          </a:p>
          <a:p>
            <a:pPr marL="234950" indent="-234950" algn="l" eaLnBrk="1" hangingPunct="1">
              <a:spcBef>
                <a:spcPts val="1200"/>
              </a:spcBef>
              <a:buClrTx/>
              <a:buFont typeface="Webdings" pitchFamily="18" charset="2"/>
              <a:buChar char="4"/>
            </a:pPr>
            <a:r>
              <a:rPr lang="en-US" sz="1400" dirty="0">
                <a:solidFill>
                  <a:schemeClr val="tx1"/>
                </a:solidFill>
              </a:rPr>
              <a:t>Dialect of S language, influenced by Scheme and Fortran</a:t>
            </a:r>
          </a:p>
          <a:p>
            <a:pPr lvl="1" indent="-231775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S was developed at Bell Labs with primary focus on internal statistical analysis and originally implemented as Fortran libraries</a:t>
            </a:r>
          </a:p>
          <a:p>
            <a:pPr lvl="1" indent="-231775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Re-written with C in 1988</a:t>
            </a:r>
            <a:endParaRPr lang="en-US" sz="1400" b="0" dirty="0">
              <a:solidFill>
                <a:schemeClr val="tx1"/>
              </a:solidFill>
            </a:endParaRP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It’s FREE!!! With free software, you are granted: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0: To run the program, for any purpose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1: To study working of program and tweak it to suit your requirements by accessing source code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2: To redistribute copies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3: To improve the program and to release your improvements to the public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5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Good thing of 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59606"/>
            <a:ext cx="8988552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Statistical functions are easily accessible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Convenient manipulation of tables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Vector operations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Smooth handling of missing data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Interactivity for data analysis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Open source, interpreted and portable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 flipV="1">
            <a:off x="1717516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 flipV="1">
            <a:off x="3872388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 flipV="1">
            <a:off x="6027260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40080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8182132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9259570" y="3596640"/>
            <a:ext cx="0" cy="18288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794952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949824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104696" y="3596640"/>
            <a:ext cx="0" cy="9144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62292" y="3688080"/>
            <a:ext cx="8778240" cy="182880"/>
          </a:xfrm>
          <a:prstGeom prst="roundRect">
            <a:avLst>
              <a:gd name="adj" fmla="val 2114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History and Evolution of R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907669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999252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6921816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584438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4766944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3689508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2612072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1534636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45720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79412" y="4724969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i="1" dirty="0">
                <a:solidFill>
                  <a:srgbClr val="AA0000"/>
                </a:solidFill>
                <a:latin typeface="+mn-lt"/>
                <a:ea typeface="+mn-ea"/>
                <a:cs typeface="+mn-cs"/>
              </a:rPr>
              <a:t>1991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990012" y="534924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2016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446212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1993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535872" y="47244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1995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684712" y="47244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1997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01083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1996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765574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837998" y="424434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2004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915432" y="47625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>
                <a:solidFill>
                  <a:srgbClr val="AA0000"/>
                </a:solidFill>
              </a:rPr>
              <a:t>2013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941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at The University of Auckland, New Zealand by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Ross </a:t>
            </a:r>
            <a:r>
              <a:rPr lang="en-US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Ihaka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Robert Gentleman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46212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/>
              <a:t>First announcement of R to the public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1083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mailing lists are created</a:t>
            </a:r>
          </a:p>
          <a:p>
            <a:pPr algn="l">
              <a:spcBef>
                <a:spcPts val="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(R-help and R-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devel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65574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/>
              <a:t>Release of R 1.0.0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3587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Martin 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Machler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convinces Ross and Robert to use the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GNU General Public License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R free software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8471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 Core Group is formed to control source code of 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40718" y="45643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/>
              <a:t>Release of R 2.0.0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8152" y="50977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/>
              <a:t>Release of R 3.0.2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39392" y="56692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/>
              <a:t>Release of R 3.2.3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R and IDEs (RStudio)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084F9-0582-E34A-AE8D-0C0DA035081B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find the following links to download and install *Anaconda And R*.</a:t>
            </a:r>
            <a:endParaRPr lang="en-US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*For R:-* </a:t>
            </a:r>
            <a:r>
              <a:rPr lang="en-US" altLang="en-US" dirty="0">
                <a:solidFill>
                  <a:srgbClr val="6611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https://www.andrewheiss.com/blog/2012/04/17/install-r-rstudio-r-commander-windows-osx/</a:t>
            </a:r>
            <a:endParaRPr lang="en-US" altLang="en-US" dirty="0">
              <a:solidFill>
                <a:srgbClr val="6611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611CC"/>
              </a:solidFill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6611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watch video for guidance </a:t>
            </a:r>
            <a:r>
              <a:rPr lang="en-US" altLang="en-US" dirty="0">
                <a:solidFill>
                  <a:srgbClr val="6611CC"/>
                </a:solidFill>
                <a:cs typeface="Arial" panose="020B0604020202020204" pitchFamily="34" charset="0"/>
              </a:rPr>
              <a:t>- </a:t>
            </a:r>
            <a:r>
              <a:rPr lang="en-US" altLang="en-US" dirty="0">
                <a:solidFill>
                  <a:srgbClr val="6611CC"/>
                </a:solidFill>
                <a:cs typeface="Arial" panose="020B0604020202020204" pitchFamily="34" charset="0"/>
                <a:hlinkClick r:id="rId3"/>
              </a:rPr>
              <a:t>https://www.youtube.com/watch?v=9-RrkJQQYqY</a:t>
            </a:r>
            <a:r>
              <a:rPr lang="en-US" altLang="en-US" dirty="0">
                <a:solidFill>
                  <a:srgbClr val="6611CC"/>
                </a:solidFill>
                <a:cs typeface="Arial" panose="020B0604020202020204" pitchFamily="34" charset="0"/>
              </a:rPr>
              <a:t> (windows)</a:t>
            </a:r>
          </a:p>
          <a:p>
            <a:endParaRPr lang="en-IN" dirty="0">
              <a:solidFill>
                <a:srgbClr val="6611CC"/>
              </a:solidFill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6611CC"/>
                </a:solidFill>
                <a:cs typeface="Arial" panose="020B0604020202020204" pitchFamily="34" charset="0"/>
                <a:hlinkClick r:id="rId4"/>
              </a:rPr>
              <a:t>https://www.youtube.com/watch?v=EmZqlcKkJMM</a:t>
            </a:r>
            <a:r>
              <a:rPr lang="en-IN" dirty="0">
                <a:solidFill>
                  <a:srgbClr val="6611CC"/>
                </a:solidFill>
                <a:cs typeface="Arial" panose="020B0604020202020204" pitchFamily="34" charset="0"/>
              </a:rPr>
              <a:t> (mac)</a:t>
            </a:r>
          </a:p>
        </p:txBody>
      </p:sp>
    </p:spTree>
    <p:extLst>
      <p:ext uri="{BB962C8B-B14F-4D97-AF65-F5344CB8AC3E}">
        <p14:creationId xmlns:p14="http://schemas.microsoft.com/office/powerpoint/2010/main" val="282136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988552" cy="47741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57200" y="1828800"/>
            <a:ext cx="5943600" cy="24688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7130" y="1615440"/>
            <a:ext cx="9144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Editor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305300"/>
            <a:ext cx="59436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964861"/>
            <a:ext cx="9144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Console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29692" y="1828800"/>
            <a:ext cx="3017520" cy="15544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29692" y="3387762"/>
            <a:ext cx="3017520" cy="2743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75612" y="5964861"/>
            <a:ext cx="13716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Help and Plot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075612" y="1615440"/>
            <a:ext cx="13716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77550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Case – sensitivity of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819400"/>
            <a:ext cx="8985250" cy="7315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Declaring vector x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x &lt;- c(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988552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R is case – sensitive, hence ‘x’ is not same as ‘X’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All object or function declarations should be done considering this constraint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The function “c” coerces all the elements into a vector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>
                <a:solidFill>
                  <a:schemeClr val="tx1"/>
                </a:solidFill>
              </a:rPr>
              <a:t>Function calls with incorrect casing will also throw an error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364998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1 2 3 4 5 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475629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object ‘X’ not found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10912" y="364998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max(x)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10912" y="445770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Max(x)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could not find function “Max”</a:t>
            </a:r>
          </a:p>
        </p:txBody>
      </p:sp>
    </p:spTree>
    <p:extLst>
      <p:ext uri="{BB962C8B-B14F-4D97-AF65-F5344CB8AC3E}">
        <p14:creationId xmlns:p14="http://schemas.microsoft.com/office/powerpoint/2010/main" val="1430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50345"/>
              </p:ext>
            </p:extLst>
          </p:nvPr>
        </p:nvGraphicFramePr>
        <p:xfrm>
          <a:off x="464577" y="1920240"/>
          <a:ext cx="41148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Addition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Subtraction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Multiplication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%%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Modulus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%/%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Quotient</a:t>
                      </a:r>
                      <a:r>
                        <a:rPr lang="en-US" sz="1400" i="1" baseline="0" dirty="0"/>
                        <a:t> (Integer Division)</a:t>
                      </a:r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ucida Console" panose="020B0609040504020204" pitchFamily="49" charset="0"/>
                        </a:rPr>
                        <a:t>^ or 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Exponentiation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Arithmetic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5 + 7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#Try out other simple operators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12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23 / 5	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#Division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4.6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23 %% 5	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#Finding out remainder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3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23 %/% 5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#Finding out quotient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4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3 ^ 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9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3 ** 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9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70450" y="4733364"/>
            <a:ext cx="4572000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&lt;- c(1,2,3,4,5)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v2 &lt;- c(6,7,8)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+ v2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7 9 11 10 12</a:t>
            </a:r>
          </a:p>
        </p:txBody>
      </p:sp>
    </p:spTree>
    <p:extLst>
      <p:ext uri="{BB962C8B-B14F-4D97-AF65-F5344CB8AC3E}">
        <p14:creationId xmlns:p14="http://schemas.microsoft.com/office/powerpoint/2010/main" val="40957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1029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Webdings</vt:lpstr>
      <vt:lpstr>Office Theme</vt:lpstr>
      <vt:lpstr>R-language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working directory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Dell</cp:lastModifiedBy>
  <cp:revision>15</cp:revision>
  <dcterms:created xsi:type="dcterms:W3CDTF">2018-05-04T18:31:24Z</dcterms:created>
  <dcterms:modified xsi:type="dcterms:W3CDTF">2020-07-14T02:19:26Z</dcterms:modified>
</cp:coreProperties>
</file>