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1" r:id="rId13"/>
    <p:sldId id="268" r:id="rId14"/>
    <p:sldId id="273" r:id="rId15"/>
    <p:sldId id="274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186FB-7FDF-463F-ABCB-F337233A58CF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B4955-0E5C-4D74-9155-C540A3A6D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936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186FB-7FDF-463F-ABCB-F337233A58CF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B4955-0E5C-4D74-9155-C540A3A6D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38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186FB-7FDF-463F-ABCB-F337233A58CF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B4955-0E5C-4D74-9155-C540A3A6D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046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186FB-7FDF-463F-ABCB-F337233A58CF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B4955-0E5C-4D74-9155-C540A3A6D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899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186FB-7FDF-463F-ABCB-F337233A58CF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B4955-0E5C-4D74-9155-C540A3A6D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43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186FB-7FDF-463F-ABCB-F337233A58CF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B4955-0E5C-4D74-9155-C540A3A6D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099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186FB-7FDF-463F-ABCB-F337233A58CF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B4955-0E5C-4D74-9155-C540A3A6D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82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186FB-7FDF-463F-ABCB-F337233A58CF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B4955-0E5C-4D74-9155-C540A3A6D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901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186FB-7FDF-463F-ABCB-F337233A58CF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B4955-0E5C-4D74-9155-C540A3A6D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514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186FB-7FDF-463F-ABCB-F337233A58CF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B4955-0E5C-4D74-9155-C540A3A6D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252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186FB-7FDF-463F-ABCB-F337233A58CF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B4955-0E5C-4D74-9155-C540A3A6D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848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186FB-7FDF-463F-ABCB-F337233A58CF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B4955-0E5C-4D74-9155-C540A3A6D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895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drewheiss.com/blog/2012/04/17/install-r-rstudio-r-commander-windows-osx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/>
          <p:cNvSpPr txBox="1">
            <a:spLocks/>
          </p:cNvSpPr>
          <p:nvPr/>
        </p:nvSpPr>
        <p:spPr>
          <a:xfrm>
            <a:off x="1600200" y="2743200"/>
            <a:ext cx="6705600" cy="2971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b="1" dirty="0" smtClean="0"/>
              <a:t>Introduction to R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Data Handling in R(Data Type)</a:t>
            </a:r>
          </a:p>
          <a:p>
            <a:pPr>
              <a:spcBef>
                <a:spcPts val="1800"/>
              </a:spcBef>
            </a:pPr>
            <a:r>
              <a:rPr lang="en-US" dirty="0"/>
              <a:t>Installing a package / setting up working directory</a:t>
            </a: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1600200" y="1219200"/>
            <a:ext cx="6705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785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381000"/>
            <a:ext cx="8985250" cy="838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Operators in R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782295"/>
              </p:ext>
            </p:extLst>
          </p:nvPr>
        </p:nvGraphicFramePr>
        <p:xfrm>
          <a:off x="464577" y="1920240"/>
          <a:ext cx="4114800" cy="36576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71600"/>
                <a:gridCol w="27432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Operator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Description</a:t>
                      </a:r>
                      <a:endParaRPr lang="en-US" sz="1400" dirty="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!</a:t>
                      </a:r>
                    </a:p>
                  </a:txBody>
                  <a:tcPr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i="1" dirty="0" smtClean="0"/>
                        <a:t>NOT</a:t>
                      </a:r>
                      <a:endParaRPr lang="en-US" sz="1400" i="1" dirty="0"/>
                    </a:p>
                  </a:txBody>
                  <a:tcPr anchor="ctr">
                    <a:solidFill>
                      <a:srgbClr val="CCCCC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/>
                        <a:t>isTRUE</a:t>
                      </a:r>
                      <a:r>
                        <a:rPr lang="en-US" sz="1400" b="1" dirty="0" smtClean="0"/>
                        <a:t>(x)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i="1" dirty="0" smtClean="0"/>
                        <a:t>Checks if</a:t>
                      </a:r>
                      <a:r>
                        <a:rPr lang="en-US" sz="1400" i="1" baseline="0" dirty="0" smtClean="0"/>
                        <a:t> ‘x’ is TRUE</a:t>
                      </a:r>
                      <a:endParaRPr lang="en-US" sz="1400" i="1" dirty="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&amp;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i="1" dirty="0" smtClean="0"/>
                        <a:t>Element wise AND</a:t>
                      </a:r>
                      <a:endParaRPr lang="en-US" sz="1400" i="1" dirty="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|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i="1" dirty="0" smtClean="0"/>
                        <a:t>Element</a:t>
                      </a:r>
                      <a:r>
                        <a:rPr lang="en-US" sz="1400" i="1" baseline="0" dirty="0" smtClean="0"/>
                        <a:t> wise </a:t>
                      </a:r>
                      <a:r>
                        <a:rPr lang="en-US" sz="1400" i="1" dirty="0" smtClean="0"/>
                        <a:t>OR</a:t>
                      </a:r>
                      <a:endParaRPr lang="en-US" sz="1400" i="1" dirty="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&amp;&amp;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i="1" dirty="0" smtClean="0"/>
                        <a:t>AND</a:t>
                      </a:r>
                      <a:endParaRPr lang="en-US" sz="1400" i="1" dirty="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||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i="1" dirty="0" smtClean="0"/>
                        <a:t>OR</a:t>
                      </a:r>
                      <a:endParaRPr lang="en-US" sz="1400" i="1" dirty="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/>
                        <a:t>xor</a:t>
                      </a:r>
                      <a:r>
                        <a:rPr lang="en-US" sz="1400" b="1" dirty="0" smtClean="0"/>
                        <a:t>(X,Y)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i="1" dirty="0" smtClean="0"/>
                        <a:t>XOR</a:t>
                      </a:r>
                      <a:endParaRPr lang="en-US" sz="1400" i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 bwMode="auto">
          <a:xfrm>
            <a:off x="455612" y="1376082"/>
            <a:ext cx="4114800" cy="457200"/>
          </a:xfrm>
          <a:prstGeom prst="rect">
            <a:avLst/>
          </a:prstGeom>
          <a:solidFill>
            <a:schemeClr val="accent1"/>
          </a:solidFill>
          <a:ln w="3175"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400" b="1" i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Logical Operators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870450" y="1376082"/>
            <a:ext cx="4572000" cy="36576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lvl="0" algn="l">
              <a:spcBef>
                <a:spcPts val="600"/>
              </a:spcBef>
              <a:buClrTx/>
            </a:pPr>
            <a:r>
              <a:rPr lang="en-US" altLang="en-US" sz="1200" dirty="0" smtClean="0">
                <a:solidFill>
                  <a:schemeClr val="accent4"/>
                </a:solidFill>
                <a:latin typeface="Lucida Console" panose="020B0609040504020204" pitchFamily="49" charset="0"/>
              </a:rPr>
              <a:t>&gt; !(5 == (10/2))</a:t>
            </a:r>
          </a:p>
          <a:p>
            <a:pPr lvl="0" algn="l">
              <a:spcBef>
                <a:spcPts val="600"/>
              </a:spcBef>
              <a:buClrTx/>
            </a:pPr>
            <a:r>
              <a:rPr lang="en-US" altLang="en-US" sz="1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[1] FALSE</a:t>
            </a:r>
          </a:p>
          <a:p>
            <a:pPr lvl="0" algn="l">
              <a:spcBef>
                <a:spcPts val="600"/>
              </a:spcBef>
              <a:buClrTx/>
            </a:pPr>
            <a:r>
              <a:rPr lang="en-US" altLang="en-US" sz="1200" dirty="0" smtClean="0">
                <a:solidFill>
                  <a:schemeClr val="accent4"/>
                </a:solidFill>
                <a:latin typeface="Lucida Console" panose="020B0609040504020204" pitchFamily="49" charset="0"/>
              </a:rPr>
              <a:t>&gt; a &lt;- c(FALSE, TRUE, FALSE, TRUE)</a:t>
            </a:r>
          </a:p>
          <a:p>
            <a:pPr lvl="0" algn="l">
              <a:spcBef>
                <a:spcPts val="600"/>
              </a:spcBef>
              <a:buClrTx/>
            </a:pPr>
            <a:r>
              <a:rPr lang="en-US" altLang="en-US" sz="1200" dirty="0" smtClean="0">
                <a:solidFill>
                  <a:schemeClr val="accent4"/>
                </a:solidFill>
                <a:latin typeface="Lucida Console" panose="020B0609040504020204" pitchFamily="49" charset="0"/>
              </a:rPr>
              <a:t>&gt; b &lt;- c(FALSE, FALSE, TRUE, TRUE)</a:t>
            </a:r>
          </a:p>
          <a:p>
            <a:pPr lvl="0" algn="l">
              <a:spcBef>
                <a:spcPts val="600"/>
              </a:spcBef>
              <a:buClrTx/>
            </a:pPr>
            <a:r>
              <a:rPr lang="en-US" altLang="en-US" sz="1200" dirty="0" smtClean="0">
                <a:solidFill>
                  <a:schemeClr val="accent4"/>
                </a:solidFill>
                <a:latin typeface="Lucida Console" panose="020B0609040504020204" pitchFamily="49" charset="0"/>
              </a:rPr>
              <a:t>&gt; a &amp; b</a:t>
            </a:r>
          </a:p>
          <a:p>
            <a:pPr lvl="0" algn="l">
              <a:spcBef>
                <a:spcPts val="600"/>
              </a:spcBef>
              <a:buClrTx/>
            </a:pPr>
            <a:r>
              <a:rPr lang="en-US" altLang="en-US" sz="1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[1] FALSE </a:t>
            </a:r>
            <a:r>
              <a:rPr lang="en-US" altLang="en-US" sz="12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FALSE</a:t>
            </a:r>
            <a:r>
              <a:rPr lang="en-US" altLang="en-US" sz="1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2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FALSE</a:t>
            </a:r>
            <a:r>
              <a:rPr lang="en-US" altLang="en-US" sz="1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TRUE</a:t>
            </a:r>
          </a:p>
          <a:p>
            <a:pPr lvl="0" algn="l">
              <a:spcBef>
                <a:spcPts val="600"/>
              </a:spcBef>
              <a:buClrTx/>
            </a:pPr>
            <a:r>
              <a:rPr lang="en-US" altLang="en-US" sz="1200" dirty="0" smtClean="0">
                <a:solidFill>
                  <a:schemeClr val="accent4"/>
                </a:solidFill>
                <a:latin typeface="Lucida Console" panose="020B0609040504020204" pitchFamily="49" charset="0"/>
              </a:rPr>
              <a:t>&gt; a | b</a:t>
            </a:r>
          </a:p>
          <a:p>
            <a:pPr lvl="0" algn="l">
              <a:spcBef>
                <a:spcPts val="600"/>
              </a:spcBef>
              <a:buClrTx/>
            </a:pPr>
            <a:r>
              <a:rPr lang="en-US" altLang="en-US" sz="1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[1] FALSE TRUE </a:t>
            </a:r>
            <a:r>
              <a:rPr lang="en-US" altLang="en-US" sz="12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TRUE</a:t>
            </a:r>
            <a:r>
              <a:rPr lang="en-US" altLang="en-US" sz="1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2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TRUE</a:t>
            </a:r>
            <a:endParaRPr lang="en-US" altLang="en-US" sz="12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lvl="0" algn="l">
              <a:spcBef>
                <a:spcPts val="600"/>
              </a:spcBef>
              <a:buClrTx/>
            </a:pPr>
            <a:r>
              <a:rPr lang="en-US" altLang="en-US" sz="1200" dirty="0">
                <a:solidFill>
                  <a:schemeClr val="accent4"/>
                </a:solidFill>
                <a:latin typeface="Lucida Console" panose="020B0609040504020204" pitchFamily="49" charset="0"/>
              </a:rPr>
              <a:t>&gt; x</a:t>
            </a:r>
            <a:r>
              <a:rPr lang="en-US" altLang="en-US" sz="1200" dirty="0" smtClean="0">
                <a:solidFill>
                  <a:schemeClr val="accent4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200" dirty="0">
                <a:solidFill>
                  <a:schemeClr val="accent4"/>
                </a:solidFill>
                <a:latin typeface="Lucida Console" panose="020B0609040504020204" pitchFamily="49" charset="0"/>
              </a:rPr>
              <a:t>&lt;- </a:t>
            </a:r>
            <a:r>
              <a:rPr lang="en-US" altLang="en-US" sz="1200" dirty="0" smtClean="0">
                <a:solidFill>
                  <a:schemeClr val="accent4"/>
                </a:solidFill>
                <a:latin typeface="Lucida Console" panose="020B0609040504020204" pitchFamily="49" charset="0"/>
              </a:rPr>
              <a:t>c(FALSE, TRUE, TRUE, FALSE)</a:t>
            </a:r>
            <a:endParaRPr lang="en-US" altLang="en-US" sz="1200" dirty="0">
              <a:solidFill>
                <a:schemeClr val="accent4"/>
              </a:solidFill>
              <a:latin typeface="Lucida Console" panose="020B0609040504020204" pitchFamily="49" charset="0"/>
            </a:endParaRPr>
          </a:p>
          <a:p>
            <a:pPr lvl="0" algn="l">
              <a:spcBef>
                <a:spcPts val="600"/>
              </a:spcBef>
              <a:buClrTx/>
            </a:pPr>
            <a:r>
              <a:rPr lang="en-US" altLang="en-US" sz="1200" dirty="0">
                <a:solidFill>
                  <a:schemeClr val="accent4"/>
                </a:solidFill>
                <a:latin typeface="Lucida Console" panose="020B0609040504020204" pitchFamily="49" charset="0"/>
              </a:rPr>
              <a:t>&gt; </a:t>
            </a:r>
            <a:r>
              <a:rPr lang="en-US" altLang="en-US" sz="1200" dirty="0" smtClean="0">
                <a:solidFill>
                  <a:schemeClr val="accent4"/>
                </a:solidFill>
                <a:latin typeface="Lucida Console" panose="020B0609040504020204" pitchFamily="49" charset="0"/>
              </a:rPr>
              <a:t>y </a:t>
            </a:r>
            <a:r>
              <a:rPr lang="en-US" altLang="en-US" sz="1200" dirty="0">
                <a:solidFill>
                  <a:schemeClr val="accent4"/>
                </a:solidFill>
                <a:latin typeface="Lucida Console" panose="020B0609040504020204" pitchFamily="49" charset="0"/>
              </a:rPr>
              <a:t>&lt;- </a:t>
            </a:r>
            <a:r>
              <a:rPr lang="en-US" altLang="en-US" sz="1200" dirty="0" smtClean="0">
                <a:solidFill>
                  <a:schemeClr val="accent4"/>
                </a:solidFill>
                <a:latin typeface="Lucida Console" panose="020B0609040504020204" pitchFamily="49" charset="0"/>
              </a:rPr>
              <a:t>c(TRUE, TRUE, TRUE, FALSE)</a:t>
            </a:r>
            <a:endParaRPr lang="en-US" altLang="en-US" sz="1200" dirty="0">
              <a:solidFill>
                <a:schemeClr val="accent4"/>
              </a:solidFill>
              <a:latin typeface="Lucida Console" panose="020B0609040504020204" pitchFamily="49" charset="0"/>
            </a:endParaRPr>
          </a:p>
          <a:p>
            <a:pPr lvl="0" algn="l">
              <a:spcBef>
                <a:spcPts val="600"/>
              </a:spcBef>
              <a:buClrTx/>
            </a:pPr>
            <a:r>
              <a:rPr lang="en-US" altLang="en-US" sz="1200" dirty="0">
                <a:solidFill>
                  <a:schemeClr val="accent4"/>
                </a:solidFill>
                <a:latin typeface="Lucida Console" panose="020B0609040504020204" pitchFamily="49" charset="0"/>
              </a:rPr>
              <a:t>&gt; x</a:t>
            </a:r>
            <a:r>
              <a:rPr lang="en-US" altLang="en-US" sz="1200" dirty="0" smtClean="0">
                <a:solidFill>
                  <a:schemeClr val="accent4"/>
                </a:solidFill>
                <a:latin typeface="Lucida Console" panose="020B0609040504020204" pitchFamily="49" charset="0"/>
              </a:rPr>
              <a:t> &amp;&amp; y</a:t>
            </a:r>
            <a:endParaRPr lang="en-US" altLang="en-US" sz="1200" dirty="0">
              <a:solidFill>
                <a:schemeClr val="accent4"/>
              </a:solidFill>
              <a:latin typeface="Lucida Console" panose="020B0609040504020204" pitchFamily="49" charset="0"/>
            </a:endParaRPr>
          </a:p>
          <a:p>
            <a:pPr lvl="0" algn="l">
              <a:spcBef>
                <a:spcPts val="600"/>
              </a:spcBef>
              <a:buClrTx/>
            </a:pPr>
            <a:r>
              <a:rPr lang="en-US" altLang="en-US" sz="1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[1] FALSE</a:t>
            </a:r>
          </a:p>
        </p:txBody>
      </p:sp>
    </p:spTree>
    <p:extLst>
      <p:ext uri="{BB962C8B-B14F-4D97-AF65-F5344CB8AC3E}">
        <p14:creationId xmlns:p14="http://schemas.microsoft.com/office/powerpoint/2010/main" val="3713501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381000"/>
            <a:ext cx="8985250" cy="838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Operators in R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726170"/>
              </p:ext>
            </p:extLst>
          </p:nvPr>
        </p:nvGraphicFramePr>
        <p:xfrm>
          <a:off x="464577" y="1920240"/>
          <a:ext cx="4114800" cy="22860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71600"/>
                <a:gridCol w="27432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Operator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Description</a:t>
                      </a:r>
                      <a:endParaRPr lang="en-US" sz="1400" dirty="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Lucida Console" panose="020B0609040504020204" pitchFamily="49" charset="0"/>
                        </a:rPr>
                        <a:t>&lt;-</a:t>
                      </a:r>
                    </a:p>
                  </a:txBody>
                  <a:tcPr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i="1" dirty="0" smtClean="0"/>
                        <a:t>Left Assignment Operator</a:t>
                      </a:r>
                      <a:endParaRPr lang="en-US" sz="1400" i="1" dirty="0"/>
                    </a:p>
                  </a:txBody>
                  <a:tcPr anchor="ctr">
                    <a:solidFill>
                      <a:srgbClr val="CCCCCC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Lucida Console" panose="020B0609040504020204" pitchFamily="49" charset="0"/>
                        </a:rPr>
                        <a:t>=</a:t>
                      </a:r>
                      <a:endParaRPr lang="en-US" sz="1400" b="1" dirty="0"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400" i="1" dirty="0" smtClean="0"/>
                        <a:t>Similar</a:t>
                      </a:r>
                      <a:r>
                        <a:rPr lang="en-US" sz="1400" i="1" baseline="0" dirty="0" smtClean="0"/>
                        <a:t> to Left Assignment, but w</a:t>
                      </a:r>
                      <a:r>
                        <a:rPr lang="en-US" sz="1400" i="1" dirty="0" smtClean="0"/>
                        <a:t>orks only at top level</a:t>
                      </a:r>
                      <a:endParaRPr lang="en-US" sz="1400" i="1" dirty="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Lucida Console" panose="020B0609040504020204" pitchFamily="49" charset="0"/>
                        </a:rPr>
                        <a:t>-&gt;</a:t>
                      </a:r>
                      <a:endParaRPr lang="en-US" sz="1400" b="1" dirty="0"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i="1" dirty="0" smtClean="0"/>
                        <a:t>Right Assignment Operator</a:t>
                      </a:r>
                      <a:endParaRPr lang="en-US" sz="1400" i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 bwMode="auto">
          <a:xfrm>
            <a:off x="455612" y="1376082"/>
            <a:ext cx="4114800" cy="457200"/>
          </a:xfrm>
          <a:prstGeom prst="rect">
            <a:avLst/>
          </a:prstGeom>
          <a:solidFill>
            <a:schemeClr val="accent1"/>
          </a:solidFill>
          <a:ln w="3175"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400" b="1" i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Assignment Operators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870450" y="1376082"/>
            <a:ext cx="457200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lvl="0" algn="l">
              <a:spcBef>
                <a:spcPts val="600"/>
              </a:spcBef>
              <a:buClrTx/>
            </a:pPr>
            <a:r>
              <a:rPr lang="en-US" altLang="en-US" sz="1200" dirty="0" smtClean="0">
                <a:solidFill>
                  <a:schemeClr val="accent4"/>
                </a:solidFill>
                <a:latin typeface="Lucida Console" panose="020B0609040504020204" pitchFamily="49" charset="0"/>
              </a:rPr>
              <a:t>&gt; a &lt;- 1:10</a:t>
            </a:r>
          </a:p>
          <a:p>
            <a:pPr lvl="0" algn="l">
              <a:spcBef>
                <a:spcPts val="600"/>
              </a:spcBef>
              <a:buClrTx/>
            </a:pPr>
            <a:r>
              <a:rPr lang="en-US" altLang="en-US" sz="1200" dirty="0" smtClean="0">
                <a:solidFill>
                  <a:schemeClr val="accent4"/>
                </a:solidFill>
                <a:latin typeface="Lucida Console" panose="020B0609040504020204" pitchFamily="49" charset="0"/>
              </a:rPr>
              <a:t>&gt; a</a:t>
            </a:r>
          </a:p>
          <a:p>
            <a:pPr lvl="0" algn="l">
              <a:spcBef>
                <a:spcPts val="600"/>
              </a:spcBef>
              <a:buClrTx/>
            </a:pPr>
            <a:r>
              <a:rPr lang="en-US" altLang="en-US" sz="1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[1] 1 2 3 4 5 6 7 8 9 10</a:t>
            </a:r>
          </a:p>
          <a:p>
            <a:pPr lvl="0" algn="l">
              <a:spcBef>
                <a:spcPts val="600"/>
              </a:spcBef>
              <a:buClrTx/>
            </a:pPr>
            <a:r>
              <a:rPr lang="en-US" altLang="en-US" sz="1200" dirty="0" smtClean="0">
                <a:solidFill>
                  <a:schemeClr val="accent4"/>
                </a:solidFill>
                <a:latin typeface="Lucida Console" panose="020B0609040504020204" pitchFamily="49" charset="0"/>
              </a:rPr>
              <a:t>&gt; b = 1:4</a:t>
            </a:r>
          </a:p>
          <a:p>
            <a:pPr lvl="0" algn="l">
              <a:spcBef>
                <a:spcPts val="600"/>
              </a:spcBef>
              <a:buClrTx/>
            </a:pPr>
            <a:r>
              <a:rPr lang="en-US" altLang="en-US" sz="1200" dirty="0" smtClean="0">
                <a:solidFill>
                  <a:schemeClr val="accent4"/>
                </a:solidFill>
                <a:latin typeface="Lucida Console" panose="020B0609040504020204" pitchFamily="49" charset="0"/>
              </a:rPr>
              <a:t>&gt; b</a:t>
            </a:r>
          </a:p>
          <a:p>
            <a:pPr algn="l">
              <a:spcBef>
                <a:spcPts val="600"/>
              </a:spcBef>
              <a:buClrTx/>
            </a:pPr>
            <a:r>
              <a:rPr lang="en-US" alt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[1] 1 2 3 4 </a:t>
            </a:r>
          </a:p>
          <a:p>
            <a:pPr lvl="0" algn="l">
              <a:spcBef>
                <a:spcPts val="600"/>
              </a:spcBef>
              <a:buClrTx/>
            </a:pPr>
            <a:r>
              <a:rPr lang="en-US" altLang="en-US" sz="1200" dirty="0" smtClean="0">
                <a:solidFill>
                  <a:schemeClr val="accent4"/>
                </a:solidFill>
                <a:latin typeface="Lucida Console" panose="020B0609040504020204" pitchFamily="49" charset="0"/>
              </a:rPr>
              <a:t>&gt; mean(x &lt;- 1:10)</a:t>
            </a:r>
          </a:p>
          <a:p>
            <a:pPr lvl="0" algn="l">
              <a:spcBef>
                <a:spcPts val="600"/>
              </a:spcBef>
              <a:buClrTx/>
            </a:pPr>
            <a:r>
              <a:rPr lang="en-US" alt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[1] 5.5</a:t>
            </a:r>
          </a:p>
          <a:p>
            <a:pPr lvl="0" algn="l">
              <a:spcBef>
                <a:spcPts val="600"/>
              </a:spcBef>
              <a:buClrTx/>
            </a:pPr>
            <a:r>
              <a:rPr lang="en-US" altLang="en-US" sz="1200" dirty="0" smtClean="0">
                <a:solidFill>
                  <a:schemeClr val="accent4"/>
                </a:solidFill>
                <a:latin typeface="Lucida Console" panose="020B0609040504020204" pitchFamily="49" charset="0"/>
              </a:rPr>
              <a:t>&gt; mean(x = 1:8)	</a:t>
            </a:r>
            <a:r>
              <a:rPr lang="en-US" altLang="en-US" sz="1200" dirty="0" smtClean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#Observe the value of x</a:t>
            </a:r>
          </a:p>
          <a:p>
            <a:pPr lvl="0" algn="l">
              <a:spcBef>
                <a:spcPts val="600"/>
              </a:spcBef>
              <a:buClrTx/>
            </a:pPr>
            <a:r>
              <a:rPr lang="en-US" alt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[1] </a:t>
            </a:r>
            <a:r>
              <a:rPr lang="en-US" altLang="en-US" sz="1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4.5</a:t>
            </a:r>
            <a:endParaRPr lang="en-US" altLang="en-US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lvl="0" algn="l">
              <a:spcBef>
                <a:spcPts val="600"/>
              </a:spcBef>
              <a:buClrTx/>
            </a:pPr>
            <a:r>
              <a:rPr lang="en-US" altLang="en-US" sz="1200" dirty="0" smtClean="0">
                <a:solidFill>
                  <a:schemeClr val="accent4"/>
                </a:solidFill>
                <a:latin typeface="Lucida Console" panose="020B0609040504020204" pitchFamily="49" charset="0"/>
              </a:rPr>
              <a:t>&gt; mean(a &lt;- 1:5)</a:t>
            </a:r>
          </a:p>
          <a:p>
            <a:pPr lvl="0" algn="l">
              <a:spcBef>
                <a:spcPts val="600"/>
              </a:spcBef>
              <a:buClrTx/>
            </a:pPr>
            <a:r>
              <a:rPr lang="en-US" alt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[1] 3</a:t>
            </a:r>
          </a:p>
          <a:p>
            <a:pPr lvl="0" algn="l">
              <a:spcBef>
                <a:spcPts val="600"/>
              </a:spcBef>
              <a:buClrTx/>
            </a:pPr>
            <a:r>
              <a:rPr lang="en-US" altLang="en-US" sz="1200" dirty="0" smtClean="0">
                <a:solidFill>
                  <a:schemeClr val="accent4"/>
                </a:solidFill>
                <a:latin typeface="Lucida Console" panose="020B0609040504020204" pitchFamily="49" charset="0"/>
              </a:rPr>
              <a:t>&gt; mean(a = 1:5)</a:t>
            </a:r>
          </a:p>
          <a:p>
            <a:pPr lvl="0" algn="l">
              <a:spcBef>
                <a:spcPts val="600"/>
              </a:spcBef>
              <a:buClrTx/>
            </a:pPr>
            <a:r>
              <a:rPr lang="en-US" altLang="en-US" sz="1200" dirty="0">
                <a:solidFill>
                  <a:schemeClr val="tx2"/>
                </a:solidFill>
                <a:latin typeface="Lucida Console" panose="020B0609040504020204" pitchFamily="49" charset="0"/>
              </a:rPr>
              <a:t>Error in </a:t>
            </a:r>
            <a:r>
              <a:rPr lang="en-US" altLang="en-US" sz="1200" dirty="0" err="1">
                <a:solidFill>
                  <a:schemeClr val="tx2"/>
                </a:solidFill>
                <a:latin typeface="Lucida Console" panose="020B0609040504020204" pitchFamily="49" charset="0"/>
              </a:rPr>
              <a:t>mean.default</a:t>
            </a:r>
            <a:r>
              <a:rPr lang="en-US" altLang="en-US" sz="1200" dirty="0">
                <a:solidFill>
                  <a:schemeClr val="tx2"/>
                </a:solidFill>
                <a:latin typeface="Lucida Console" panose="020B0609040504020204" pitchFamily="49" charset="0"/>
              </a:rPr>
              <a:t>(a = 1:5) : argument "x" is missing, with no default</a:t>
            </a:r>
            <a:endParaRPr lang="en-US" altLang="en-US" sz="1200" dirty="0" smtClean="0">
              <a:solidFill>
                <a:schemeClr val="tx2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882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/>
          <p:cNvSpPr txBox="1">
            <a:spLocks/>
          </p:cNvSpPr>
          <p:nvPr/>
        </p:nvSpPr>
        <p:spPr>
          <a:xfrm>
            <a:off x="1600200" y="2743200"/>
            <a:ext cx="6705600" cy="2971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dirty="0" smtClean="0"/>
              <a:t>Introduction to R</a:t>
            </a:r>
          </a:p>
          <a:p>
            <a:pPr>
              <a:spcBef>
                <a:spcPts val="1800"/>
              </a:spcBef>
            </a:pPr>
            <a:r>
              <a:rPr lang="en-US" b="1" dirty="0" smtClean="0"/>
              <a:t>Data Handling in R(Data Types)</a:t>
            </a:r>
          </a:p>
          <a:p>
            <a:pPr>
              <a:spcBef>
                <a:spcPts val="1800"/>
              </a:spcBef>
            </a:pPr>
            <a:r>
              <a:rPr lang="en-US" dirty="0"/>
              <a:t>Installing a package / setting up working directory</a:t>
            </a: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1600200" y="1219200"/>
            <a:ext cx="6705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913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0502" y="381000"/>
            <a:ext cx="8985250" cy="838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Data Handling in 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457200" y="5631180"/>
            <a:ext cx="8988552" cy="731520"/>
          </a:xfrm>
          <a:prstGeom prst="rect">
            <a:avLst/>
          </a:prstGeom>
          <a:solidFill>
            <a:srgbClr val="CCCCCC"/>
          </a:solidFill>
          <a:ln w="3175"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ebdings" panose="05030102010509060703" pitchFamily="18" charset="2"/>
              <a:buChar char="4"/>
              <a:tabLst/>
            </a:pPr>
            <a:r>
              <a:rPr lang="en-US" sz="1400" dirty="0" smtClean="0">
                <a:solidFill>
                  <a:schemeClr val="tx1"/>
                </a:solidFill>
              </a:rPr>
              <a:t>Converting data types – </a:t>
            </a:r>
            <a:r>
              <a:rPr lang="en-US" sz="1400" dirty="0" err="1" smtClean="0">
                <a:solidFill>
                  <a:schemeClr val="tx1"/>
                </a:solidFill>
              </a:rPr>
              <a:t>as.numeric</a:t>
            </a:r>
            <a:r>
              <a:rPr lang="en-US" sz="1400" dirty="0" smtClean="0">
                <a:solidFill>
                  <a:schemeClr val="tx1"/>
                </a:solidFill>
              </a:rPr>
              <a:t>(), </a:t>
            </a:r>
            <a:r>
              <a:rPr lang="en-US" sz="1400" dirty="0" err="1" smtClean="0">
                <a:solidFill>
                  <a:schemeClr val="tx1"/>
                </a:solidFill>
              </a:rPr>
              <a:t>as.character</a:t>
            </a:r>
            <a:r>
              <a:rPr lang="en-US" sz="1400" dirty="0" smtClean="0">
                <a:solidFill>
                  <a:schemeClr val="tx1"/>
                </a:solidFill>
              </a:rPr>
              <a:t>()…</a:t>
            </a: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ebdings" panose="05030102010509060703" pitchFamily="18" charset="2"/>
              <a:buChar char="4"/>
              <a:tabLst/>
            </a:pPr>
            <a:r>
              <a:rPr lang="en-US" sz="1400" dirty="0" smtClean="0">
                <a:solidFill>
                  <a:schemeClr val="tx1"/>
                </a:solidFill>
              </a:rPr>
              <a:t>Checking data types – </a:t>
            </a:r>
            <a:r>
              <a:rPr lang="en-US" sz="1400" dirty="0" err="1" smtClean="0">
                <a:solidFill>
                  <a:schemeClr val="tx1"/>
                </a:solidFill>
              </a:rPr>
              <a:t>is.numeric</a:t>
            </a:r>
            <a:r>
              <a:rPr lang="en-US" sz="1400" dirty="0" smtClean="0">
                <a:solidFill>
                  <a:schemeClr val="tx1"/>
                </a:solidFill>
              </a:rPr>
              <a:t>(), mode(), </a:t>
            </a:r>
            <a:r>
              <a:rPr lang="en-US" sz="1400" dirty="0" err="1" smtClean="0">
                <a:solidFill>
                  <a:schemeClr val="tx1"/>
                </a:solidFill>
              </a:rPr>
              <a:t>typeof</a:t>
            </a:r>
            <a:r>
              <a:rPr lang="en-US" sz="1400" dirty="0" smtClean="0">
                <a:solidFill>
                  <a:schemeClr val="tx1"/>
                </a:solidFill>
              </a:rPr>
              <a:t>(), class()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932793"/>
              </p:ext>
            </p:extLst>
          </p:nvPr>
        </p:nvGraphicFramePr>
        <p:xfrm>
          <a:off x="464577" y="1920240"/>
          <a:ext cx="4114800" cy="24688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71600"/>
                <a:gridCol w="27432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Data Type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Example</a:t>
                      </a:r>
                      <a:endParaRPr lang="en-US" sz="1200" dirty="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Logical</a:t>
                      </a:r>
                    </a:p>
                  </a:txBody>
                  <a:tcPr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TRUE/FALSE, 1/0</a:t>
                      </a:r>
                      <a:endParaRPr lang="en-US" sz="1200" dirty="0"/>
                    </a:p>
                  </a:txBody>
                  <a:tcPr anchor="ctr">
                    <a:solidFill>
                      <a:srgbClr val="CCCCC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Integer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12L, 9L</a:t>
                      </a:r>
                      <a:endParaRPr lang="en-US" sz="1200" dirty="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Numeric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1.2, 200, 54</a:t>
                      </a:r>
                      <a:endParaRPr lang="en-US" sz="1200" dirty="0"/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Character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“a”, “Hello”, “TRUE”, “23.4”</a:t>
                      </a:r>
                      <a:endParaRPr 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615073"/>
              </p:ext>
            </p:extLst>
          </p:nvPr>
        </p:nvGraphicFramePr>
        <p:xfrm>
          <a:off x="4873752" y="1920240"/>
          <a:ext cx="4572000" cy="345025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14400"/>
                <a:gridCol w="1828800"/>
                <a:gridCol w="1828800"/>
              </a:tblGrid>
              <a:tr h="50739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Data Objects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Dimensions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Notes</a:t>
                      </a:r>
                      <a:endParaRPr lang="en-US" sz="1200" dirty="0"/>
                    </a:p>
                  </a:txBody>
                  <a:tcPr anchor="ctr"/>
                </a:tc>
              </a:tr>
              <a:tr h="50739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Vector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1 dimensional</a:t>
                      </a:r>
                      <a:endParaRPr lang="en-US" sz="12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All elements must have the same data type</a:t>
                      </a:r>
                    </a:p>
                    <a:p>
                      <a:pPr algn="l"/>
                      <a:endParaRPr lang="en-US" sz="1200" dirty="0"/>
                    </a:p>
                  </a:txBody>
                  <a:tcPr anchor="ctr"/>
                </a:tc>
              </a:tr>
              <a:tr h="50739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Matrix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2 dimensional</a:t>
                      </a:r>
                      <a:endParaRPr 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</a:tr>
              <a:tr h="50739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Data Frame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2 dimensional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Each column can have different</a:t>
                      </a:r>
                      <a:r>
                        <a:rPr lang="en-US" sz="1200" baseline="0" dirty="0" smtClean="0"/>
                        <a:t> data type</a:t>
                      </a:r>
                      <a:endParaRPr lang="en-US" sz="1200" dirty="0"/>
                    </a:p>
                  </a:txBody>
                  <a:tcPr anchor="ctr"/>
                </a:tc>
              </a:tr>
              <a:tr h="710346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Factor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1 dimensional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Stores vectors along with the distinct values</a:t>
                      </a:r>
                      <a:r>
                        <a:rPr lang="en-US" sz="1200" baseline="0" dirty="0" smtClean="0"/>
                        <a:t> of elements as </a:t>
                      </a:r>
                      <a:r>
                        <a:rPr lang="en-US" sz="1200" dirty="0" smtClean="0"/>
                        <a:t>labels</a:t>
                      </a:r>
                      <a:r>
                        <a:rPr lang="en-US" sz="1200" baseline="0" dirty="0" smtClean="0"/>
                        <a:t> </a:t>
                      </a:r>
                      <a:endParaRPr lang="en-US" sz="1200" dirty="0"/>
                    </a:p>
                  </a:txBody>
                  <a:tcPr anchor="ctr"/>
                </a:tc>
              </a:tr>
              <a:tr h="710346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List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Multi-dimensional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Combination</a:t>
                      </a:r>
                      <a:r>
                        <a:rPr lang="en-US" sz="1200" baseline="0" dirty="0" smtClean="0"/>
                        <a:t> of different data types and data objects</a:t>
                      </a:r>
                      <a:endParaRPr 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455612" y="1376082"/>
            <a:ext cx="4114800" cy="457200"/>
          </a:xfrm>
          <a:prstGeom prst="rect">
            <a:avLst/>
          </a:prstGeom>
          <a:solidFill>
            <a:schemeClr val="accent1"/>
          </a:solidFill>
          <a:ln w="3175"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400" b="1" i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 Atomic Data Types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873752" y="1371600"/>
            <a:ext cx="4572000" cy="457200"/>
          </a:xfrm>
          <a:prstGeom prst="rect">
            <a:avLst/>
          </a:prstGeom>
          <a:solidFill>
            <a:schemeClr val="accent1"/>
          </a:solidFill>
          <a:ln w="3175"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400" b="1" i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 Data Objects</a:t>
            </a:r>
          </a:p>
        </p:txBody>
      </p:sp>
    </p:spTree>
    <p:extLst>
      <p:ext uri="{BB962C8B-B14F-4D97-AF65-F5344CB8AC3E}">
        <p14:creationId xmlns:p14="http://schemas.microsoft.com/office/powerpoint/2010/main" val="708701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/>
          <p:cNvSpPr txBox="1">
            <a:spLocks/>
          </p:cNvSpPr>
          <p:nvPr/>
        </p:nvSpPr>
        <p:spPr>
          <a:xfrm>
            <a:off x="1600200" y="2743200"/>
            <a:ext cx="6705600" cy="2971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dirty="0" smtClean="0"/>
              <a:t>Introduction to R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Data Handling in R(Data Types)</a:t>
            </a:r>
          </a:p>
          <a:p>
            <a:pPr>
              <a:spcBef>
                <a:spcPts val="1800"/>
              </a:spcBef>
            </a:pPr>
            <a:r>
              <a:rPr lang="en-US" b="1" dirty="0" smtClean="0"/>
              <a:t>Installing a package / setting up working directory</a:t>
            </a: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1600200" y="1219200"/>
            <a:ext cx="6705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498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381000"/>
            <a:ext cx="898525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Installing packages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457200" y="2933700"/>
            <a:ext cx="8988552" cy="9144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algn="l" eaLnBrk="1" hangingPunct="1">
              <a:spcBef>
                <a:spcPts val="1200"/>
              </a:spcBef>
              <a:buClrTx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# 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Installing package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 algn="l" eaLnBrk="1" hangingPunct="1">
              <a:spcBef>
                <a:spcPts val="1200"/>
              </a:spcBef>
              <a:buClrTx/>
            </a:pPr>
            <a:r>
              <a:rPr lang="en-US" sz="1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install.packages(</a:t>
            </a:r>
            <a:r>
              <a:rPr lang="en-US" sz="1400" dirty="0" smtClean="0">
                <a:solidFill>
                  <a:srgbClr val="F729C1"/>
                </a:solidFill>
                <a:latin typeface="Lucida Console" panose="020B0609040504020204" pitchFamily="49" charset="0"/>
              </a:rPr>
              <a:t>"</a:t>
            </a:r>
            <a:r>
              <a:rPr lang="en-US" sz="1400" dirty="0" err="1">
                <a:solidFill>
                  <a:srgbClr val="F729C1"/>
                </a:solidFill>
                <a:latin typeface="Lucida Console" panose="020B0609040504020204" pitchFamily="49" charset="0"/>
              </a:rPr>
              <a:t>plyr</a:t>
            </a:r>
            <a:r>
              <a:rPr lang="en-US" sz="1400" dirty="0">
                <a:solidFill>
                  <a:srgbClr val="F729C1"/>
                </a:solidFill>
                <a:latin typeface="Lucida Console" panose="020B0609040504020204" pitchFamily="49" charset="0"/>
              </a:rPr>
              <a:t>"</a:t>
            </a:r>
            <a:r>
              <a:rPr lang="en-US" sz="1400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  <a:endParaRPr lang="en-US" sz="14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53898" y="3924300"/>
            <a:ext cx="8988552" cy="9144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algn="l" eaLnBrk="1" hangingPunct="1">
              <a:spcBef>
                <a:spcPts val="1200"/>
              </a:spcBef>
              <a:buClrTx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# 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Loading package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 algn="l" eaLnBrk="1" hangingPunct="1">
              <a:spcBef>
                <a:spcPts val="1200"/>
              </a:spcBef>
              <a:buClrTx/>
            </a:pPr>
            <a:r>
              <a:rPr lang="en-US" sz="1400" dirty="0" smtClean="0">
                <a:solidFill>
                  <a:schemeClr val="accent4"/>
                </a:solidFill>
                <a:latin typeface="Lucida Console" panose="020B0609040504020204" pitchFamily="49" charset="0"/>
              </a:rPr>
              <a:t>library</a:t>
            </a:r>
            <a:r>
              <a:rPr lang="en-US" sz="1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sz="14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plyr</a:t>
            </a:r>
            <a:r>
              <a:rPr lang="en-US" sz="1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53898" y="4914900"/>
            <a:ext cx="8988552" cy="118872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algn="l" eaLnBrk="1" hangingPunct="1">
              <a:spcBef>
                <a:spcPts val="1200"/>
              </a:spcBef>
              <a:buClrTx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# 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Checking whether package is installed or not, before installing it</a:t>
            </a:r>
          </a:p>
          <a:p>
            <a:pPr algn="l" eaLnBrk="1" hangingPunct="1">
              <a:spcBef>
                <a:spcPts val="1200"/>
              </a:spcBef>
              <a:buClrTx/>
            </a:pPr>
            <a:r>
              <a:rPr lang="en-US" sz="1400" dirty="0" smtClean="0">
                <a:solidFill>
                  <a:schemeClr val="accent4"/>
                </a:solidFill>
                <a:latin typeface="Lucida Console" panose="020B0609040504020204" pitchFamily="49" charset="0"/>
              </a:rPr>
              <a:t>if</a:t>
            </a:r>
            <a:r>
              <a:rPr lang="en-US" sz="1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(!</a:t>
            </a:r>
            <a:r>
              <a:rPr lang="en-US" sz="1400" dirty="0" smtClean="0">
                <a:solidFill>
                  <a:schemeClr val="accent4"/>
                </a:solidFill>
                <a:latin typeface="Lucida Console" panose="020B0609040504020204" pitchFamily="49" charset="0"/>
              </a:rPr>
              <a:t>require</a:t>
            </a:r>
            <a:r>
              <a:rPr lang="en-US" sz="1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sz="1400" dirty="0">
                <a:solidFill>
                  <a:srgbClr val="F729C1"/>
                </a:solidFill>
                <a:latin typeface="Lucida Console" panose="020B0609040504020204" pitchFamily="49" charset="0"/>
              </a:rPr>
              <a:t>"</a:t>
            </a:r>
            <a:r>
              <a:rPr lang="en-US" sz="1400" dirty="0" err="1">
                <a:solidFill>
                  <a:srgbClr val="F729C1"/>
                </a:solidFill>
                <a:latin typeface="Lucida Console" panose="020B0609040504020204" pitchFamily="49" charset="0"/>
              </a:rPr>
              <a:t>plyr</a:t>
            </a:r>
            <a:r>
              <a:rPr lang="en-US" sz="1400" dirty="0">
                <a:solidFill>
                  <a:srgbClr val="F729C1"/>
                </a:solidFill>
                <a:latin typeface="Lucida Console" panose="020B0609040504020204" pitchFamily="49" charset="0"/>
              </a:rPr>
              <a:t>"</a:t>
            </a:r>
            <a:r>
              <a:rPr lang="en-US" sz="1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)) </a:t>
            </a:r>
          </a:p>
          <a:p>
            <a:pPr algn="l" eaLnBrk="1" hangingPunct="1">
              <a:spcBef>
                <a:spcPts val="1200"/>
              </a:spcBef>
              <a:buClrTx/>
            </a:pPr>
            <a:r>
              <a:rPr lang="en-US" sz="1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install.packages</a:t>
            </a:r>
            <a:r>
              <a:rPr lang="en-US" sz="1400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sz="1400" dirty="0">
                <a:solidFill>
                  <a:srgbClr val="F729C1"/>
                </a:solidFill>
                <a:latin typeface="Lucida Console" panose="020B0609040504020204" pitchFamily="49" charset="0"/>
              </a:rPr>
              <a:t>"</a:t>
            </a:r>
            <a:r>
              <a:rPr lang="en-US" sz="1400" dirty="0" err="1">
                <a:solidFill>
                  <a:srgbClr val="F729C1"/>
                </a:solidFill>
                <a:latin typeface="Lucida Console" panose="020B0609040504020204" pitchFamily="49" charset="0"/>
              </a:rPr>
              <a:t>plyr</a:t>
            </a:r>
            <a:r>
              <a:rPr lang="en-US" sz="1400" dirty="0">
                <a:solidFill>
                  <a:srgbClr val="F729C1"/>
                </a:solidFill>
                <a:latin typeface="Lucida Console" panose="020B0609040504020204" pitchFamily="49" charset="0"/>
              </a:rPr>
              <a:t>"</a:t>
            </a:r>
            <a:r>
              <a:rPr lang="en-US" sz="1400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57200" y="1371600"/>
            <a:ext cx="8988552" cy="1463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r>
              <a:rPr lang="en-US" sz="1400" dirty="0" smtClean="0">
                <a:solidFill>
                  <a:schemeClr val="tx1"/>
                </a:solidFill>
              </a:rPr>
              <a:t>Packages are collection of functions and objects designed to perform a specific task</a:t>
            </a:r>
          </a:p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r>
              <a:rPr lang="en-US" sz="1400" dirty="0" smtClean="0">
                <a:solidFill>
                  <a:schemeClr val="tx1"/>
                </a:solidFill>
              </a:rPr>
              <a:t>Installing packages can be done with command – </a:t>
            </a:r>
            <a:r>
              <a:rPr lang="en-US" sz="1400" b="1" i="1" dirty="0" smtClean="0">
                <a:solidFill>
                  <a:schemeClr val="tx1"/>
                </a:solidFill>
              </a:rPr>
              <a:t>install.packages(“package-name”)</a:t>
            </a:r>
          </a:p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r>
              <a:rPr lang="en-US" sz="1400" dirty="0" smtClean="0">
                <a:solidFill>
                  <a:schemeClr val="tx1"/>
                </a:solidFill>
              </a:rPr>
              <a:t>Once package is installed, it can be loaded using command – </a:t>
            </a:r>
            <a:r>
              <a:rPr lang="en-US" sz="1400" b="1" i="1" dirty="0" smtClean="0">
                <a:solidFill>
                  <a:schemeClr val="tx1"/>
                </a:solidFill>
              </a:rPr>
              <a:t>library(package-name)</a:t>
            </a:r>
          </a:p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r>
              <a:rPr lang="en-US" sz="1400" dirty="0" smtClean="0">
                <a:solidFill>
                  <a:schemeClr val="tx1"/>
                </a:solidFill>
              </a:rPr>
              <a:t>Version incompatible packages can be downloaded in the form binary files from CRAN repository, and then can be directly extracted into package directory of R</a:t>
            </a:r>
          </a:p>
        </p:txBody>
      </p:sp>
    </p:spTree>
    <p:extLst>
      <p:ext uri="{BB962C8B-B14F-4D97-AF65-F5344CB8AC3E}">
        <p14:creationId xmlns:p14="http://schemas.microsoft.com/office/powerpoint/2010/main" val="188280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985250" cy="838200"/>
          </a:xfrm>
        </p:spPr>
        <p:txBody>
          <a:bodyPr/>
          <a:lstStyle/>
          <a:p>
            <a:r>
              <a:rPr lang="en-US" dirty="0" smtClean="0"/>
              <a:t>Setting up working directory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457200" y="4038600"/>
            <a:ext cx="5029200" cy="73152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algn="l" eaLnBrk="1" hangingPunct="1">
              <a:spcBef>
                <a:spcPts val="1200"/>
              </a:spcBef>
              <a:buClrTx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# 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Getting working directory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 algn="l" eaLnBrk="1" hangingPunct="1">
              <a:spcBef>
                <a:spcPts val="1200"/>
              </a:spcBef>
              <a:buClrTx/>
            </a:pPr>
            <a:r>
              <a:rPr lang="en-US" sz="14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getwd</a:t>
            </a:r>
            <a:r>
              <a:rPr lang="en-US" sz="1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57200" y="1371600"/>
            <a:ext cx="8988552" cy="2560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r>
              <a:rPr lang="en-US" sz="1400" b="1" i="1" dirty="0" smtClean="0">
                <a:solidFill>
                  <a:schemeClr val="tx1"/>
                </a:solidFill>
              </a:rPr>
              <a:t>What is working directory?</a:t>
            </a:r>
          </a:p>
          <a:p>
            <a:pPr lvl="1" indent="-228600" algn="l" eaLnBrk="1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</a:pPr>
            <a:r>
              <a:rPr lang="en-US" sz="1400" dirty="0" smtClean="0">
                <a:solidFill>
                  <a:schemeClr val="tx1"/>
                </a:solidFill>
              </a:rPr>
              <a:t>An absolute default file path for R to read and write</a:t>
            </a:r>
          </a:p>
          <a:p>
            <a:pPr lvl="1" indent="-228600" algn="l" eaLnBrk="1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</a:pPr>
            <a:r>
              <a:rPr lang="en-US" sz="1400" dirty="0" smtClean="0">
                <a:solidFill>
                  <a:schemeClr val="tx1"/>
                </a:solidFill>
              </a:rPr>
              <a:t>R stores .</a:t>
            </a:r>
            <a:r>
              <a:rPr lang="en-US" sz="1400" dirty="0" err="1" smtClean="0">
                <a:solidFill>
                  <a:schemeClr val="tx1"/>
                </a:solidFill>
              </a:rPr>
              <a:t>Rdata</a:t>
            </a:r>
            <a:r>
              <a:rPr lang="en-US" sz="1400" dirty="0" smtClean="0">
                <a:solidFill>
                  <a:schemeClr val="tx1"/>
                </a:solidFill>
              </a:rPr>
              <a:t> files and History to this default location</a:t>
            </a:r>
          </a:p>
          <a:p>
            <a:pPr lvl="1" indent="-228600" algn="l" eaLnBrk="1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</a:pPr>
            <a:r>
              <a:rPr lang="en-US" sz="1400" dirty="0" smtClean="0">
                <a:solidFill>
                  <a:schemeClr val="tx1"/>
                </a:solidFill>
              </a:rPr>
              <a:t>Can be changed as per requirement</a:t>
            </a:r>
          </a:p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r>
              <a:rPr lang="en-US" sz="1400" b="1" i="1" dirty="0" smtClean="0">
                <a:solidFill>
                  <a:schemeClr val="tx1"/>
                </a:solidFill>
              </a:rPr>
              <a:t>Basic structure of working directory</a:t>
            </a:r>
          </a:p>
          <a:p>
            <a:pPr lvl="1" indent="-228600" algn="l" eaLnBrk="1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</a:pPr>
            <a:r>
              <a:rPr lang="en-US" sz="1400" dirty="0" smtClean="0">
                <a:solidFill>
                  <a:schemeClr val="tx1"/>
                </a:solidFill>
              </a:rPr>
              <a:t>Input</a:t>
            </a:r>
            <a:endParaRPr lang="en-US" sz="1400" dirty="0">
              <a:solidFill>
                <a:schemeClr val="tx1"/>
              </a:solidFill>
            </a:endParaRPr>
          </a:p>
          <a:p>
            <a:pPr lvl="1" indent="-228600" algn="l" eaLnBrk="1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</a:pPr>
            <a:r>
              <a:rPr lang="en-US" sz="1400" dirty="0" smtClean="0">
                <a:solidFill>
                  <a:schemeClr val="tx1"/>
                </a:solidFill>
              </a:rPr>
              <a:t>Script</a:t>
            </a:r>
            <a:endParaRPr lang="en-US" sz="1400" dirty="0">
              <a:solidFill>
                <a:schemeClr val="tx1"/>
              </a:solidFill>
            </a:endParaRPr>
          </a:p>
          <a:p>
            <a:pPr lvl="1" indent="-228600" algn="l" eaLnBrk="1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</a:pPr>
            <a:r>
              <a:rPr lang="en-US" sz="1400" dirty="0" smtClean="0">
                <a:solidFill>
                  <a:schemeClr val="tx1"/>
                </a:solidFill>
              </a:rPr>
              <a:t>Output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605272" y="4038600"/>
            <a:ext cx="3840480" cy="15544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algn="l" eaLnBrk="1" hangingPunct="1">
              <a:spcBef>
                <a:spcPts val="1200"/>
              </a:spcBef>
              <a:buClrTx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# 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Setting working directory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 algn="l" eaLnBrk="1" hangingPunct="1">
              <a:spcBef>
                <a:spcPts val="1200"/>
              </a:spcBef>
              <a:buClrTx/>
            </a:pPr>
            <a:r>
              <a:rPr lang="en-US" sz="14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wd.path</a:t>
            </a:r>
            <a:r>
              <a:rPr lang="en-US" sz="1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&lt;- </a:t>
            </a:r>
            <a:r>
              <a:rPr lang="en-US" sz="1400" dirty="0" smtClean="0">
                <a:solidFill>
                  <a:srgbClr val="F729C1"/>
                </a:solidFill>
                <a:latin typeface="Lucida Console" panose="020B0609040504020204" pitchFamily="49" charset="0"/>
              </a:rPr>
              <a:t>“D:\\MSU\\R\\”</a:t>
            </a:r>
          </a:p>
          <a:p>
            <a:pPr algn="l" eaLnBrk="1" hangingPunct="1">
              <a:spcBef>
                <a:spcPts val="1200"/>
              </a:spcBef>
              <a:buClrTx/>
            </a:pPr>
            <a:r>
              <a:rPr lang="en-US" sz="14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setwd</a:t>
            </a:r>
            <a:r>
              <a:rPr lang="en-US" sz="1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sz="14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wd.path</a:t>
            </a:r>
            <a:r>
              <a:rPr lang="en-US" sz="1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57200" y="4861560"/>
            <a:ext cx="502920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lvl="0" algn="l">
              <a:spcBef>
                <a:spcPts val="600"/>
              </a:spcBef>
              <a:buClrTx/>
            </a:pPr>
            <a:r>
              <a:rPr lang="en-US" altLang="en-US" sz="1400" dirty="0" smtClean="0">
                <a:solidFill>
                  <a:schemeClr val="accent4"/>
                </a:solidFill>
                <a:latin typeface="Lucida Console" panose="020B0609040504020204" pitchFamily="49" charset="0"/>
              </a:rPr>
              <a:t>&gt; </a:t>
            </a:r>
            <a:r>
              <a:rPr lang="en-US" altLang="en-US" sz="1400" dirty="0" err="1" smtClean="0">
                <a:solidFill>
                  <a:schemeClr val="accent4"/>
                </a:solidFill>
                <a:latin typeface="Lucida Console" panose="020B0609040504020204" pitchFamily="49" charset="0"/>
              </a:rPr>
              <a:t>getwd</a:t>
            </a:r>
            <a:r>
              <a:rPr lang="en-US" altLang="en-US" sz="1400" dirty="0" smtClean="0">
                <a:solidFill>
                  <a:schemeClr val="accent4"/>
                </a:solidFill>
                <a:latin typeface="Lucida Console" panose="020B0609040504020204" pitchFamily="49" charset="0"/>
              </a:rPr>
              <a:t>()</a:t>
            </a:r>
          </a:p>
          <a:p>
            <a:pPr lvl="0" algn="l">
              <a:spcBef>
                <a:spcPts val="600"/>
              </a:spcBef>
              <a:buClrTx/>
            </a:pPr>
            <a:r>
              <a:rPr lang="en-US" altLang="en-US" sz="14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[1</a:t>
            </a:r>
            <a:r>
              <a:rPr lang="en-US" alt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] "C:/</a:t>
            </a:r>
            <a:r>
              <a:rPr lang="en-US" altLang="en-US" sz="14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Users/firstname.lastname/Documents</a:t>
            </a:r>
            <a:r>
              <a:rPr lang="en-US" alt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"</a:t>
            </a:r>
            <a:endParaRPr lang="en-US" altLang="en-US" sz="3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57200" y="5715000"/>
            <a:ext cx="8988552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algn="l" eaLnBrk="1" hangingPunct="1">
              <a:spcBef>
                <a:spcPts val="1200"/>
              </a:spcBef>
              <a:buClrTx/>
            </a:pPr>
            <a:r>
              <a:rPr lang="en-US" sz="1400" b="1" i="1" dirty="0">
                <a:solidFill>
                  <a:schemeClr val="tx1"/>
                </a:solidFill>
              </a:rPr>
              <a:t>Notice the “/” (front slash) in the path command instead of the regular “\” (back slash</a:t>
            </a:r>
            <a:r>
              <a:rPr lang="en-US" sz="1400" b="1" i="1" dirty="0" smtClean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09658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381000"/>
            <a:ext cx="898525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Introduction to 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457200" y="1371600"/>
            <a:ext cx="8988552" cy="502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234950" indent="-234950" algn="l" eaLnBrk="1" hangingPunct="1">
              <a:spcBef>
                <a:spcPts val="1200"/>
              </a:spcBef>
              <a:buClrTx/>
              <a:buFont typeface="Webdings" pitchFamily="18" charset="2"/>
              <a:buChar char="4"/>
            </a:pPr>
            <a:r>
              <a:rPr lang="en-US" sz="1400" dirty="0">
                <a:solidFill>
                  <a:schemeClr val="tx1"/>
                </a:solidFill>
              </a:rPr>
              <a:t>R is DSL (Domain Specific Language) and here domain is </a:t>
            </a:r>
            <a:r>
              <a:rPr lang="en-US" sz="1400" dirty="0" smtClean="0">
                <a:solidFill>
                  <a:schemeClr val="tx1"/>
                </a:solidFill>
              </a:rPr>
              <a:t>STATISTICS</a:t>
            </a:r>
          </a:p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r>
              <a:rPr lang="en-US" sz="1400" dirty="0" smtClean="0">
                <a:solidFill>
                  <a:schemeClr val="tx1"/>
                </a:solidFill>
              </a:rPr>
              <a:t>Open Source statistical language</a:t>
            </a:r>
          </a:p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r>
              <a:rPr lang="en-US" sz="1400" b="0" dirty="0" smtClean="0">
                <a:solidFill>
                  <a:schemeClr val="tx1"/>
                </a:solidFill>
              </a:rPr>
              <a:t>De Facto standard for statistical research across academia and corporates</a:t>
            </a:r>
          </a:p>
          <a:p>
            <a:pPr marL="234950" indent="-234950" algn="l" eaLnBrk="1" hangingPunct="1">
              <a:spcBef>
                <a:spcPts val="1200"/>
              </a:spcBef>
              <a:buClrTx/>
              <a:buFont typeface="Webdings" pitchFamily="18" charset="2"/>
              <a:buChar char="4"/>
            </a:pPr>
            <a:r>
              <a:rPr lang="en-US" sz="1400" dirty="0">
                <a:solidFill>
                  <a:schemeClr val="tx1"/>
                </a:solidFill>
              </a:rPr>
              <a:t>Dialect of S language, influenced by Scheme and Fortran</a:t>
            </a:r>
          </a:p>
          <a:p>
            <a:pPr lvl="1" indent="-231775" algn="l" eaLnBrk="1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</a:pPr>
            <a:r>
              <a:rPr lang="en-US" sz="1400" dirty="0">
                <a:solidFill>
                  <a:schemeClr val="tx1"/>
                </a:solidFill>
              </a:rPr>
              <a:t>S was developed at Bell Labs with primary focus on internal statistical analysis and originally implemented as Fortran libraries</a:t>
            </a:r>
          </a:p>
          <a:p>
            <a:pPr lvl="1" indent="-231775" algn="l" eaLnBrk="1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</a:pPr>
            <a:r>
              <a:rPr lang="en-US" sz="1400" dirty="0">
                <a:solidFill>
                  <a:schemeClr val="tx1"/>
                </a:solidFill>
              </a:rPr>
              <a:t>Re-written with C in </a:t>
            </a:r>
            <a:r>
              <a:rPr lang="en-US" sz="1400" dirty="0" smtClean="0">
                <a:solidFill>
                  <a:schemeClr val="tx1"/>
                </a:solidFill>
              </a:rPr>
              <a:t>1988</a:t>
            </a:r>
            <a:endParaRPr lang="en-US" sz="1400" b="0" dirty="0" smtClean="0">
              <a:solidFill>
                <a:schemeClr val="tx1"/>
              </a:solidFill>
            </a:endParaRPr>
          </a:p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r>
              <a:rPr lang="en-US" sz="1400" dirty="0" smtClean="0">
                <a:solidFill>
                  <a:schemeClr val="tx1"/>
                </a:solidFill>
              </a:rPr>
              <a:t>It’s FREE!!! With free software, you are granted:</a:t>
            </a:r>
          </a:p>
          <a:p>
            <a:pPr lvl="1" indent="-228600" algn="l" eaLnBrk="1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</a:pPr>
            <a:r>
              <a:rPr lang="en-US" sz="1400" dirty="0">
                <a:solidFill>
                  <a:schemeClr val="tx1"/>
                </a:solidFill>
              </a:rPr>
              <a:t>Freedom </a:t>
            </a:r>
            <a:r>
              <a:rPr lang="en-US" sz="1400" dirty="0" smtClean="0">
                <a:solidFill>
                  <a:schemeClr val="tx1"/>
                </a:solidFill>
              </a:rPr>
              <a:t>0: </a:t>
            </a:r>
            <a:r>
              <a:rPr lang="en-US" sz="1400" dirty="0">
                <a:solidFill>
                  <a:schemeClr val="tx1"/>
                </a:solidFill>
              </a:rPr>
              <a:t>To run the program, for any purpose</a:t>
            </a:r>
          </a:p>
          <a:p>
            <a:pPr lvl="1" indent="-228600" algn="l" eaLnBrk="1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</a:pPr>
            <a:r>
              <a:rPr lang="en-US" sz="1400" dirty="0">
                <a:solidFill>
                  <a:schemeClr val="tx1"/>
                </a:solidFill>
              </a:rPr>
              <a:t>Freedom 1: To study working of program and tweak it </a:t>
            </a:r>
            <a:r>
              <a:rPr lang="en-US" sz="1400" dirty="0" smtClean="0">
                <a:solidFill>
                  <a:schemeClr val="tx1"/>
                </a:solidFill>
              </a:rPr>
              <a:t>to suit your </a:t>
            </a:r>
            <a:r>
              <a:rPr lang="en-US" sz="1400" dirty="0">
                <a:solidFill>
                  <a:schemeClr val="tx1"/>
                </a:solidFill>
              </a:rPr>
              <a:t>requirements by accessing source </a:t>
            </a:r>
            <a:r>
              <a:rPr lang="en-US" sz="1400" dirty="0" smtClean="0">
                <a:solidFill>
                  <a:schemeClr val="tx1"/>
                </a:solidFill>
              </a:rPr>
              <a:t>code</a:t>
            </a:r>
          </a:p>
          <a:p>
            <a:pPr lvl="1" indent="-228600" algn="l" eaLnBrk="1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</a:pPr>
            <a:r>
              <a:rPr lang="en-US" sz="1400" dirty="0" smtClean="0">
                <a:solidFill>
                  <a:schemeClr val="tx1"/>
                </a:solidFill>
              </a:rPr>
              <a:t>Freedom 2: To redistribute copies</a:t>
            </a:r>
          </a:p>
          <a:p>
            <a:pPr lvl="1" indent="-228600" algn="l" eaLnBrk="1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</a:pPr>
            <a:r>
              <a:rPr lang="en-US" sz="1400" dirty="0" smtClean="0">
                <a:solidFill>
                  <a:schemeClr val="tx1"/>
                </a:solidFill>
              </a:rPr>
              <a:t>Freedom 3: To improve the program and to release your improvements to the public</a:t>
            </a:r>
            <a:endParaRPr lang="en-US" sz="1400" dirty="0">
              <a:solidFill>
                <a:schemeClr val="tx1"/>
              </a:solidFill>
            </a:endParaRPr>
          </a:p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554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 bwMode="auto">
          <a:xfrm flipV="1">
            <a:off x="1717516" y="2590800"/>
            <a:ext cx="0" cy="1371600"/>
          </a:xfrm>
          <a:prstGeom prst="line">
            <a:avLst/>
          </a:prstGeom>
          <a:pattFill prst="pct50">
            <a:fgClr>
              <a:schemeClr val="hlink"/>
            </a:fgClr>
            <a:bgClr>
              <a:srgbClr val="FFFFFF"/>
            </a:bgClr>
          </a:pattFill>
          <a:ln w="9525" cap="flat" cmpd="sng" algn="ctr">
            <a:solidFill>
              <a:srgbClr val="AA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" name="Straight Connector 2"/>
          <p:cNvCxnSpPr/>
          <p:nvPr/>
        </p:nvCxnSpPr>
        <p:spPr bwMode="auto">
          <a:xfrm flipV="1">
            <a:off x="3872388" y="2590800"/>
            <a:ext cx="0" cy="1371600"/>
          </a:xfrm>
          <a:prstGeom prst="line">
            <a:avLst/>
          </a:prstGeom>
          <a:pattFill prst="pct50">
            <a:fgClr>
              <a:schemeClr val="hlink"/>
            </a:fgClr>
            <a:bgClr>
              <a:srgbClr val="FFFFFF"/>
            </a:bgClr>
          </a:pattFill>
          <a:ln w="9525" cap="flat" cmpd="sng" algn="ctr">
            <a:solidFill>
              <a:srgbClr val="AA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" name="Straight Connector 3"/>
          <p:cNvCxnSpPr/>
          <p:nvPr/>
        </p:nvCxnSpPr>
        <p:spPr bwMode="auto">
          <a:xfrm flipV="1">
            <a:off x="6027260" y="2590800"/>
            <a:ext cx="0" cy="1371600"/>
          </a:xfrm>
          <a:prstGeom prst="line">
            <a:avLst/>
          </a:prstGeom>
          <a:pattFill prst="pct50">
            <a:fgClr>
              <a:schemeClr val="hlink"/>
            </a:fgClr>
            <a:bgClr>
              <a:srgbClr val="FFFFFF"/>
            </a:bgClr>
          </a:pattFill>
          <a:ln w="9525" cap="flat" cmpd="sng" algn="ctr">
            <a:solidFill>
              <a:srgbClr val="AA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Connector 4"/>
          <p:cNvCxnSpPr/>
          <p:nvPr/>
        </p:nvCxnSpPr>
        <p:spPr bwMode="auto">
          <a:xfrm flipV="1">
            <a:off x="640080" y="3596640"/>
            <a:ext cx="0" cy="1371600"/>
          </a:xfrm>
          <a:prstGeom prst="line">
            <a:avLst/>
          </a:prstGeom>
          <a:pattFill prst="pct50">
            <a:fgClr>
              <a:schemeClr val="hlink"/>
            </a:fgClr>
            <a:bgClr>
              <a:srgbClr val="FFFFFF"/>
            </a:bgClr>
          </a:pattFill>
          <a:ln w="9525" cap="flat" cmpd="sng" algn="ctr">
            <a:solidFill>
              <a:srgbClr val="AA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 flipV="1">
            <a:off x="8182132" y="3596640"/>
            <a:ext cx="0" cy="1371600"/>
          </a:xfrm>
          <a:prstGeom prst="line">
            <a:avLst/>
          </a:prstGeom>
          <a:pattFill prst="pct50">
            <a:fgClr>
              <a:schemeClr val="hlink"/>
            </a:fgClr>
            <a:bgClr>
              <a:srgbClr val="FFFFFF"/>
            </a:bgClr>
          </a:pattFill>
          <a:ln w="9525" cap="flat" cmpd="sng" algn="ctr">
            <a:solidFill>
              <a:srgbClr val="AA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 flipV="1">
            <a:off x="9259570" y="3596640"/>
            <a:ext cx="0" cy="1828800"/>
          </a:xfrm>
          <a:prstGeom prst="line">
            <a:avLst/>
          </a:prstGeom>
          <a:pattFill prst="pct50">
            <a:fgClr>
              <a:schemeClr val="hlink"/>
            </a:fgClr>
            <a:bgClr>
              <a:srgbClr val="FFFFFF"/>
            </a:bgClr>
          </a:pattFill>
          <a:ln w="9525" cap="flat" cmpd="sng" algn="ctr">
            <a:solidFill>
              <a:srgbClr val="AA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 flipV="1">
            <a:off x="2794952" y="3596640"/>
            <a:ext cx="0" cy="1371600"/>
          </a:xfrm>
          <a:prstGeom prst="line">
            <a:avLst/>
          </a:prstGeom>
          <a:pattFill prst="pct50">
            <a:fgClr>
              <a:schemeClr val="hlink"/>
            </a:fgClr>
            <a:bgClr>
              <a:srgbClr val="FFFFFF"/>
            </a:bgClr>
          </a:pattFill>
          <a:ln w="9525" cap="flat" cmpd="sng" algn="ctr">
            <a:solidFill>
              <a:srgbClr val="AA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 flipV="1">
            <a:off x="4949824" y="3596640"/>
            <a:ext cx="0" cy="1371600"/>
          </a:xfrm>
          <a:prstGeom prst="line">
            <a:avLst/>
          </a:prstGeom>
          <a:pattFill prst="pct50">
            <a:fgClr>
              <a:schemeClr val="hlink"/>
            </a:fgClr>
            <a:bgClr>
              <a:srgbClr val="FFFFFF"/>
            </a:bgClr>
          </a:pattFill>
          <a:ln w="9525" cap="flat" cmpd="sng" algn="ctr">
            <a:solidFill>
              <a:srgbClr val="AA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 flipV="1">
            <a:off x="7104696" y="3596640"/>
            <a:ext cx="0" cy="914400"/>
          </a:xfrm>
          <a:prstGeom prst="line">
            <a:avLst/>
          </a:prstGeom>
          <a:pattFill prst="pct50">
            <a:fgClr>
              <a:schemeClr val="hlink"/>
            </a:fgClr>
            <a:bgClr>
              <a:srgbClr val="FFFFFF"/>
            </a:bgClr>
          </a:pattFill>
          <a:ln w="9525" cap="flat" cmpd="sng" algn="ctr">
            <a:solidFill>
              <a:srgbClr val="AA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Rounded Rectangle 10"/>
          <p:cNvSpPr/>
          <p:nvPr/>
        </p:nvSpPr>
        <p:spPr bwMode="auto">
          <a:xfrm>
            <a:off x="562292" y="3688080"/>
            <a:ext cx="8778240" cy="182880"/>
          </a:xfrm>
          <a:prstGeom prst="roundRect">
            <a:avLst>
              <a:gd name="adj" fmla="val 21145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57200" y="381000"/>
            <a:ext cx="8985250" cy="838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History and Evolution of R</a:t>
            </a:r>
            <a:endParaRPr lang="en-US" dirty="0"/>
          </a:p>
        </p:txBody>
      </p:sp>
      <p:sp>
        <p:nvSpPr>
          <p:cNvPr id="13" name="Oval 12"/>
          <p:cNvSpPr>
            <a:spLocks noChangeAspect="1"/>
          </p:cNvSpPr>
          <p:nvPr/>
        </p:nvSpPr>
        <p:spPr bwMode="auto">
          <a:xfrm>
            <a:off x="9076690" y="3596640"/>
            <a:ext cx="365760" cy="365760"/>
          </a:xfrm>
          <a:prstGeom prst="ellipse">
            <a:avLst/>
          </a:prstGeom>
          <a:solidFill>
            <a:schemeClr val="bg1"/>
          </a:solidFill>
          <a:ln>
            <a:solidFill>
              <a:srgbClr val="AA0000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endParaRPr lang="en-US" sz="800" b="1" i="1" dirty="0" smtClean="0">
              <a:solidFill>
                <a:srgbClr val="AA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Oval 13"/>
          <p:cNvSpPr>
            <a:spLocks noChangeAspect="1"/>
          </p:cNvSpPr>
          <p:nvPr/>
        </p:nvSpPr>
        <p:spPr bwMode="auto">
          <a:xfrm>
            <a:off x="7999252" y="3596640"/>
            <a:ext cx="365760" cy="365760"/>
          </a:xfrm>
          <a:prstGeom prst="ellipse">
            <a:avLst/>
          </a:prstGeom>
          <a:solidFill>
            <a:schemeClr val="bg1"/>
          </a:solidFill>
          <a:ln>
            <a:solidFill>
              <a:srgbClr val="AA0000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endParaRPr lang="en-US" sz="800" b="1" i="1" dirty="0" smtClean="0">
              <a:solidFill>
                <a:srgbClr val="AA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Oval 14"/>
          <p:cNvSpPr>
            <a:spLocks noChangeAspect="1"/>
          </p:cNvSpPr>
          <p:nvPr/>
        </p:nvSpPr>
        <p:spPr bwMode="auto">
          <a:xfrm>
            <a:off x="6921816" y="3596640"/>
            <a:ext cx="365760" cy="365760"/>
          </a:xfrm>
          <a:prstGeom prst="ellipse">
            <a:avLst/>
          </a:prstGeom>
          <a:solidFill>
            <a:schemeClr val="bg1"/>
          </a:solidFill>
          <a:ln>
            <a:solidFill>
              <a:srgbClr val="AA0000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endParaRPr lang="en-US" sz="800" b="1" i="1" dirty="0" smtClean="0">
              <a:solidFill>
                <a:srgbClr val="AA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Oval 15"/>
          <p:cNvSpPr>
            <a:spLocks noChangeAspect="1"/>
          </p:cNvSpPr>
          <p:nvPr/>
        </p:nvSpPr>
        <p:spPr bwMode="auto">
          <a:xfrm>
            <a:off x="5844380" y="3596640"/>
            <a:ext cx="365760" cy="365760"/>
          </a:xfrm>
          <a:prstGeom prst="ellipse">
            <a:avLst/>
          </a:prstGeom>
          <a:solidFill>
            <a:schemeClr val="bg1"/>
          </a:solidFill>
          <a:ln>
            <a:solidFill>
              <a:srgbClr val="AA0000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endParaRPr lang="en-US" sz="800" b="1" i="1" dirty="0" smtClean="0">
              <a:solidFill>
                <a:srgbClr val="AA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Oval 16"/>
          <p:cNvSpPr>
            <a:spLocks noChangeAspect="1"/>
          </p:cNvSpPr>
          <p:nvPr/>
        </p:nvSpPr>
        <p:spPr bwMode="auto">
          <a:xfrm>
            <a:off x="4766944" y="3596640"/>
            <a:ext cx="365760" cy="365760"/>
          </a:xfrm>
          <a:prstGeom prst="ellipse">
            <a:avLst/>
          </a:prstGeom>
          <a:solidFill>
            <a:schemeClr val="bg1"/>
          </a:solidFill>
          <a:ln>
            <a:solidFill>
              <a:srgbClr val="AA0000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endParaRPr lang="en-US" sz="800" b="1" i="1" dirty="0" smtClean="0">
              <a:solidFill>
                <a:srgbClr val="AA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Oval 17"/>
          <p:cNvSpPr>
            <a:spLocks noChangeAspect="1"/>
          </p:cNvSpPr>
          <p:nvPr/>
        </p:nvSpPr>
        <p:spPr bwMode="auto">
          <a:xfrm>
            <a:off x="3689508" y="3596640"/>
            <a:ext cx="365760" cy="365760"/>
          </a:xfrm>
          <a:prstGeom prst="ellipse">
            <a:avLst/>
          </a:prstGeom>
          <a:solidFill>
            <a:schemeClr val="bg1"/>
          </a:solidFill>
          <a:ln>
            <a:solidFill>
              <a:srgbClr val="AA0000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endParaRPr lang="en-US" sz="800" b="1" i="1" dirty="0" smtClean="0">
              <a:solidFill>
                <a:srgbClr val="AA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Oval 18"/>
          <p:cNvSpPr>
            <a:spLocks noChangeAspect="1"/>
          </p:cNvSpPr>
          <p:nvPr/>
        </p:nvSpPr>
        <p:spPr bwMode="auto">
          <a:xfrm>
            <a:off x="2612072" y="3596640"/>
            <a:ext cx="365760" cy="365760"/>
          </a:xfrm>
          <a:prstGeom prst="ellipse">
            <a:avLst/>
          </a:prstGeom>
          <a:solidFill>
            <a:schemeClr val="bg1"/>
          </a:solidFill>
          <a:ln>
            <a:solidFill>
              <a:srgbClr val="AA0000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endParaRPr lang="en-US" sz="800" b="1" i="1" dirty="0" smtClean="0">
              <a:solidFill>
                <a:srgbClr val="AA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Oval 19"/>
          <p:cNvSpPr>
            <a:spLocks noChangeAspect="1"/>
          </p:cNvSpPr>
          <p:nvPr/>
        </p:nvSpPr>
        <p:spPr bwMode="auto">
          <a:xfrm>
            <a:off x="1534636" y="3596640"/>
            <a:ext cx="365760" cy="365760"/>
          </a:xfrm>
          <a:prstGeom prst="ellipse">
            <a:avLst/>
          </a:prstGeom>
          <a:solidFill>
            <a:schemeClr val="bg1"/>
          </a:solidFill>
          <a:ln>
            <a:solidFill>
              <a:srgbClr val="AA0000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endParaRPr lang="en-US" sz="800" b="1" i="1" dirty="0" smtClean="0">
              <a:solidFill>
                <a:srgbClr val="AA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Oval 20"/>
          <p:cNvSpPr>
            <a:spLocks noChangeAspect="1"/>
          </p:cNvSpPr>
          <p:nvPr/>
        </p:nvSpPr>
        <p:spPr bwMode="auto">
          <a:xfrm>
            <a:off x="457200" y="3596640"/>
            <a:ext cx="365760" cy="365760"/>
          </a:xfrm>
          <a:prstGeom prst="ellipse">
            <a:avLst/>
          </a:prstGeom>
          <a:solidFill>
            <a:schemeClr val="bg1"/>
          </a:solidFill>
          <a:ln>
            <a:solidFill>
              <a:srgbClr val="AA0000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endParaRPr lang="en-US" sz="800" b="1" i="1" dirty="0" smtClean="0">
              <a:solidFill>
                <a:srgbClr val="AA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379412" y="4724969"/>
            <a:ext cx="548640" cy="365760"/>
          </a:xfrm>
          <a:prstGeom prst="rect">
            <a:avLst/>
          </a:prstGeom>
          <a:solidFill>
            <a:schemeClr val="bg1"/>
          </a:solidFill>
          <a:ln w="3175"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i="1" dirty="0" smtClean="0">
                <a:solidFill>
                  <a:srgbClr val="AA0000"/>
                </a:solidFill>
                <a:latin typeface="+mn-lt"/>
                <a:ea typeface="+mn-ea"/>
                <a:cs typeface="+mn-cs"/>
              </a:rPr>
              <a:t>1991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8990012" y="5349240"/>
            <a:ext cx="548640" cy="365760"/>
          </a:xfrm>
          <a:prstGeom prst="rect">
            <a:avLst/>
          </a:prstGeom>
          <a:solidFill>
            <a:schemeClr val="bg1"/>
          </a:solidFill>
          <a:ln w="3175"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100000"/>
              </a:spcBef>
              <a:buClrTx/>
            </a:pPr>
            <a:r>
              <a:rPr lang="en-US" sz="1600" b="1" i="1" dirty="0" smtClean="0">
                <a:solidFill>
                  <a:srgbClr val="AA0000"/>
                </a:solidFill>
              </a:rPr>
              <a:t>2016</a:t>
            </a:r>
            <a:endParaRPr lang="en-US" sz="1600" b="1" i="1" dirty="0">
              <a:solidFill>
                <a:srgbClr val="AA0000"/>
              </a:solidFill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446212" y="2250061"/>
            <a:ext cx="548640" cy="365760"/>
          </a:xfrm>
          <a:prstGeom prst="rect">
            <a:avLst/>
          </a:prstGeom>
          <a:solidFill>
            <a:schemeClr val="bg1"/>
          </a:solidFill>
          <a:ln w="3175"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100000"/>
              </a:spcBef>
              <a:buClrTx/>
            </a:pPr>
            <a:r>
              <a:rPr lang="en-US" sz="1600" b="1" i="1" dirty="0" smtClean="0">
                <a:solidFill>
                  <a:srgbClr val="AA0000"/>
                </a:solidFill>
              </a:rPr>
              <a:t>1993</a:t>
            </a:r>
            <a:endParaRPr lang="en-US" sz="1600" b="1" i="1" dirty="0">
              <a:solidFill>
                <a:srgbClr val="AA0000"/>
              </a:solidFill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535872" y="4724400"/>
            <a:ext cx="548640" cy="365760"/>
          </a:xfrm>
          <a:prstGeom prst="rect">
            <a:avLst/>
          </a:prstGeom>
          <a:solidFill>
            <a:schemeClr val="bg1"/>
          </a:solidFill>
          <a:ln w="3175"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100000"/>
              </a:spcBef>
              <a:buClrTx/>
            </a:pPr>
            <a:r>
              <a:rPr lang="en-US" sz="1600" b="1" i="1" dirty="0" smtClean="0">
                <a:solidFill>
                  <a:srgbClr val="AA0000"/>
                </a:solidFill>
              </a:rPr>
              <a:t>1995</a:t>
            </a:r>
            <a:endParaRPr lang="en-US" sz="1600" b="1" i="1" dirty="0">
              <a:solidFill>
                <a:srgbClr val="AA0000"/>
              </a:solidFill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684712" y="4724400"/>
            <a:ext cx="548640" cy="365760"/>
          </a:xfrm>
          <a:prstGeom prst="rect">
            <a:avLst/>
          </a:prstGeom>
          <a:solidFill>
            <a:schemeClr val="bg1"/>
          </a:solidFill>
          <a:ln w="3175"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100000"/>
              </a:spcBef>
              <a:buClrTx/>
            </a:pPr>
            <a:r>
              <a:rPr lang="en-US" sz="1600" b="1" i="1" dirty="0" smtClean="0">
                <a:solidFill>
                  <a:srgbClr val="AA0000"/>
                </a:solidFill>
              </a:rPr>
              <a:t>1997</a:t>
            </a:r>
            <a:endParaRPr lang="en-US" sz="1600" b="1" i="1" dirty="0">
              <a:solidFill>
                <a:srgbClr val="AA0000"/>
              </a:solidFill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3601083" y="2250061"/>
            <a:ext cx="548640" cy="365760"/>
          </a:xfrm>
          <a:prstGeom prst="rect">
            <a:avLst/>
          </a:prstGeom>
          <a:solidFill>
            <a:schemeClr val="bg1"/>
          </a:solidFill>
          <a:ln w="3175"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100000"/>
              </a:spcBef>
              <a:buClrTx/>
            </a:pPr>
            <a:r>
              <a:rPr lang="en-US" sz="1600" b="1" i="1" dirty="0" smtClean="0">
                <a:solidFill>
                  <a:srgbClr val="AA0000"/>
                </a:solidFill>
              </a:rPr>
              <a:t>1996</a:t>
            </a:r>
            <a:endParaRPr lang="en-US" sz="1600" b="1" i="1" dirty="0">
              <a:solidFill>
                <a:srgbClr val="AA0000"/>
              </a:solidFill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5765574" y="2250061"/>
            <a:ext cx="548640" cy="365760"/>
          </a:xfrm>
          <a:prstGeom prst="rect">
            <a:avLst/>
          </a:prstGeom>
          <a:solidFill>
            <a:schemeClr val="bg1"/>
          </a:solidFill>
          <a:ln w="3175"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100000"/>
              </a:spcBef>
              <a:buClrTx/>
            </a:pPr>
            <a:r>
              <a:rPr lang="en-US" sz="1600" b="1" i="1" dirty="0" smtClean="0">
                <a:solidFill>
                  <a:srgbClr val="AA0000"/>
                </a:solidFill>
              </a:rPr>
              <a:t>2000</a:t>
            </a:r>
            <a:endParaRPr lang="en-US" sz="1600" b="1" i="1" dirty="0">
              <a:solidFill>
                <a:srgbClr val="AA0000"/>
              </a:solidFill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6837998" y="4244340"/>
            <a:ext cx="548640" cy="365760"/>
          </a:xfrm>
          <a:prstGeom prst="rect">
            <a:avLst/>
          </a:prstGeom>
          <a:solidFill>
            <a:schemeClr val="bg1"/>
          </a:solidFill>
          <a:ln w="3175"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100000"/>
              </a:spcBef>
              <a:buClrTx/>
            </a:pPr>
            <a:r>
              <a:rPr lang="en-US" sz="1600" b="1" i="1" dirty="0" smtClean="0">
                <a:solidFill>
                  <a:srgbClr val="AA0000"/>
                </a:solidFill>
              </a:rPr>
              <a:t>2004</a:t>
            </a:r>
            <a:endParaRPr lang="en-US" sz="1600" b="1" i="1" dirty="0">
              <a:solidFill>
                <a:srgbClr val="AA0000"/>
              </a:solidFill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7915432" y="4762500"/>
            <a:ext cx="548640" cy="365760"/>
          </a:xfrm>
          <a:prstGeom prst="rect">
            <a:avLst/>
          </a:prstGeom>
          <a:solidFill>
            <a:schemeClr val="bg1"/>
          </a:solidFill>
          <a:ln w="3175"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100000"/>
              </a:spcBef>
              <a:buClrTx/>
            </a:pPr>
            <a:r>
              <a:rPr lang="en-US" sz="1600" b="1" i="1" dirty="0" smtClean="0">
                <a:solidFill>
                  <a:srgbClr val="AA0000"/>
                </a:solidFill>
              </a:rPr>
              <a:t>2013</a:t>
            </a:r>
            <a:endParaRPr lang="en-US" sz="1600" b="1" i="1" dirty="0">
              <a:solidFill>
                <a:srgbClr val="AA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79412" y="5105400"/>
            <a:ext cx="1645920" cy="9144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l">
              <a:spcBef>
                <a:spcPts val="600"/>
              </a:spcBef>
              <a:buClr>
                <a:schemeClr val="tx1"/>
              </a:buClr>
            </a:pPr>
            <a:r>
              <a:rPr lang="en-US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Created </a:t>
            </a:r>
            <a:r>
              <a:rPr lang="en-US" sz="12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at The University of Auckland, New </a:t>
            </a:r>
            <a:r>
              <a:rPr lang="en-US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Zealand by </a:t>
            </a:r>
            <a:r>
              <a:rPr lang="en-US" sz="1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Ross </a:t>
            </a:r>
            <a:r>
              <a:rPr lang="en-US" sz="1200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Ihaka</a:t>
            </a:r>
            <a:r>
              <a:rPr lang="en-US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and </a:t>
            </a:r>
            <a:r>
              <a:rPr lang="en-US" sz="1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Robert Gentleman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446212" y="1502050"/>
            <a:ext cx="1645920" cy="73152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/>
          <a:p>
            <a:pPr algn="l">
              <a:spcBef>
                <a:spcPts val="600"/>
              </a:spcBef>
              <a:buClr>
                <a:schemeClr val="tx1"/>
              </a:buClr>
            </a:pPr>
            <a:r>
              <a:rPr lang="en-US" sz="1200" i="1" dirty="0"/>
              <a:t>First announcement of R to the public</a:t>
            </a:r>
            <a:endParaRPr lang="en-US" sz="12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601083" y="1502050"/>
            <a:ext cx="1645920" cy="73152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/>
          <a:p>
            <a:pPr algn="l">
              <a:spcBef>
                <a:spcPts val="0"/>
              </a:spcBef>
              <a:buClr>
                <a:schemeClr val="tx1"/>
              </a:buClr>
            </a:pPr>
            <a:r>
              <a:rPr lang="en-US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Public mailing lists are </a:t>
            </a:r>
            <a:r>
              <a:rPr lang="en-US" sz="12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created</a:t>
            </a:r>
          </a:p>
          <a:p>
            <a:pPr algn="l">
              <a:spcBef>
                <a:spcPts val="0"/>
              </a:spcBef>
              <a:buClr>
                <a:schemeClr val="tx1"/>
              </a:buClr>
            </a:pPr>
            <a:r>
              <a:rPr lang="en-US" sz="12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R-help and R-</a:t>
            </a:r>
            <a:r>
              <a:rPr lang="en-US" sz="1200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devel</a:t>
            </a:r>
            <a:r>
              <a:rPr lang="en-US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765574" y="1502050"/>
            <a:ext cx="1645920" cy="73152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/>
          <a:p>
            <a:pPr algn="l">
              <a:spcBef>
                <a:spcPts val="600"/>
              </a:spcBef>
              <a:buClr>
                <a:schemeClr val="tx1"/>
              </a:buClr>
            </a:pPr>
            <a:r>
              <a:rPr lang="en-US" sz="1400" b="1" i="1" dirty="0" smtClean="0"/>
              <a:t>Release of R 1.0.0</a:t>
            </a:r>
            <a:endParaRPr lang="en-US" sz="14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535872" y="5105400"/>
            <a:ext cx="1645920" cy="9144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l">
              <a:spcBef>
                <a:spcPts val="600"/>
              </a:spcBef>
              <a:buClr>
                <a:schemeClr val="tx1"/>
              </a:buClr>
            </a:pPr>
            <a:r>
              <a:rPr lang="en-US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Martin </a:t>
            </a:r>
            <a:r>
              <a:rPr lang="en-US" sz="1200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Machler</a:t>
            </a:r>
            <a:r>
              <a:rPr lang="en-US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convinces Ross and Robert to use the </a:t>
            </a:r>
            <a:r>
              <a:rPr lang="en-US" sz="1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GNU General Public License</a:t>
            </a:r>
            <a:r>
              <a:rPr lang="en-US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to make R free software</a:t>
            </a:r>
            <a:endParaRPr lang="en-US" sz="12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684712" y="5105400"/>
            <a:ext cx="1645920" cy="9144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l">
              <a:spcBef>
                <a:spcPts val="600"/>
              </a:spcBef>
              <a:buClr>
                <a:schemeClr val="tx1"/>
              </a:buClr>
            </a:pPr>
            <a:r>
              <a:rPr lang="en-US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R Core Group is formed to control source code of R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740718" y="4564380"/>
            <a:ext cx="1645920" cy="27432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r">
              <a:spcBef>
                <a:spcPts val="600"/>
              </a:spcBef>
              <a:buClr>
                <a:schemeClr val="tx1"/>
              </a:buClr>
            </a:pPr>
            <a:r>
              <a:rPr lang="en-US" sz="1400" b="1" i="1" dirty="0" smtClean="0"/>
              <a:t>Release of R 2.0.0</a:t>
            </a:r>
            <a:endParaRPr lang="en-US" sz="14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818152" y="5097780"/>
            <a:ext cx="1645920" cy="27432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r">
              <a:spcBef>
                <a:spcPts val="600"/>
              </a:spcBef>
              <a:buClr>
                <a:schemeClr val="tx1"/>
              </a:buClr>
            </a:pPr>
            <a:r>
              <a:rPr lang="en-US" sz="1400" b="1" i="1" dirty="0" smtClean="0"/>
              <a:t>Release of R 3.0.2</a:t>
            </a:r>
            <a:endParaRPr lang="en-US" sz="14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839392" y="5669280"/>
            <a:ext cx="1645920" cy="27432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r">
              <a:spcBef>
                <a:spcPts val="600"/>
              </a:spcBef>
              <a:buClr>
                <a:schemeClr val="tx1"/>
              </a:buClr>
            </a:pPr>
            <a:r>
              <a:rPr lang="en-US" sz="1400" b="1" i="1" dirty="0" smtClean="0"/>
              <a:t>Release of R 3.2.3</a:t>
            </a:r>
            <a:endParaRPr lang="en-US" sz="14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6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381000"/>
            <a:ext cx="8985250" cy="838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The Good thing of 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457200" y="1459606"/>
            <a:ext cx="8988552" cy="36576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r>
              <a:rPr lang="en-US" sz="1400" dirty="0" smtClean="0">
                <a:solidFill>
                  <a:schemeClr val="tx1"/>
                </a:solidFill>
              </a:rPr>
              <a:t>Statistical functions are easily accessible</a:t>
            </a:r>
          </a:p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r>
              <a:rPr lang="en-US" sz="1400" dirty="0" smtClean="0">
                <a:solidFill>
                  <a:schemeClr val="tx1"/>
                </a:solidFill>
              </a:rPr>
              <a:t>Convenient manipulation of tables</a:t>
            </a:r>
          </a:p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r>
              <a:rPr lang="en-US" sz="1400" dirty="0" smtClean="0">
                <a:solidFill>
                  <a:schemeClr val="tx1"/>
                </a:solidFill>
              </a:rPr>
              <a:t>Vector operations</a:t>
            </a:r>
          </a:p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r>
              <a:rPr lang="en-US" sz="1400" dirty="0" smtClean="0">
                <a:solidFill>
                  <a:schemeClr val="tx1"/>
                </a:solidFill>
              </a:rPr>
              <a:t>Smooth handling of missing data</a:t>
            </a:r>
          </a:p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r>
              <a:rPr lang="en-US" sz="1400" dirty="0" smtClean="0">
                <a:solidFill>
                  <a:schemeClr val="tx1"/>
                </a:solidFill>
              </a:rPr>
              <a:t>Interactivity for data analysis</a:t>
            </a:r>
          </a:p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r>
              <a:rPr lang="en-US" sz="1400" dirty="0" smtClean="0">
                <a:solidFill>
                  <a:schemeClr val="tx1"/>
                </a:solidFill>
              </a:rPr>
              <a:t>Open source, interpreted and portable</a:t>
            </a: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tabLst/>
            </a:pPr>
            <a:endParaRPr lang="en-US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598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381000"/>
            <a:ext cx="8985250" cy="838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Setting up R and IDEs (RStudio)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57200" y="2606285"/>
            <a:ext cx="7424670" cy="4154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Please find the following links to download and install *Anaconda And R*.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*For R:-*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611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https://www.andrewheiss.com/blog/2012/04/17/install-r-rstudio-r-commander-windows-osx/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361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381000"/>
            <a:ext cx="8985250" cy="838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RStudio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71600"/>
            <a:ext cx="8988552" cy="477413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auto">
          <a:xfrm>
            <a:off x="457200" y="1828800"/>
            <a:ext cx="5943600" cy="246888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487130" y="1615440"/>
            <a:ext cx="914400" cy="365760"/>
          </a:xfrm>
          <a:prstGeom prst="rect">
            <a:avLst/>
          </a:prstGeom>
          <a:solidFill>
            <a:srgbClr val="006666"/>
          </a:solidFill>
          <a:ln w="3175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ts val="0"/>
              </a:spcBef>
              <a:buClrTx/>
            </a:pPr>
            <a:r>
              <a:rPr lang="en-US" altLang="en-US" sz="1400" b="1" dirty="0" smtClean="0">
                <a:solidFill>
                  <a:schemeClr val="bg1"/>
                </a:solidFill>
                <a:latin typeface="+mj-lt"/>
              </a:rPr>
              <a:t>Editor</a:t>
            </a:r>
            <a:endParaRPr lang="en-US" altLang="en-US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57200" y="4305300"/>
            <a:ext cx="5943600" cy="18288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57200" y="5964861"/>
            <a:ext cx="914400" cy="365760"/>
          </a:xfrm>
          <a:prstGeom prst="rect">
            <a:avLst/>
          </a:prstGeom>
          <a:solidFill>
            <a:srgbClr val="006666"/>
          </a:solidFill>
          <a:ln w="3175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ts val="0"/>
              </a:spcBef>
              <a:buClrTx/>
            </a:pPr>
            <a:r>
              <a:rPr lang="en-US" altLang="en-US" sz="1400" b="1" dirty="0" smtClean="0">
                <a:solidFill>
                  <a:schemeClr val="bg1"/>
                </a:solidFill>
                <a:latin typeface="+mj-lt"/>
              </a:rPr>
              <a:t>Console</a:t>
            </a:r>
            <a:endParaRPr lang="en-US" altLang="en-US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429692" y="1828800"/>
            <a:ext cx="3017520" cy="155448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429692" y="3387762"/>
            <a:ext cx="3017520" cy="27432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075612" y="5964861"/>
            <a:ext cx="1371600" cy="365760"/>
          </a:xfrm>
          <a:prstGeom prst="rect">
            <a:avLst/>
          </a:prstGeom>
          <a:solidFill>
            <a:srgbClr val="006666"/>
          </a:solidFill>
          <a:ln w="3175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ts val="0"/>
              </a:spcBef>
              <a:buClrTx/>
            </a:pPr>
            <a:r>
              <a:rPr lang="en-US" altLang="en-US" sz="1400" b="1" dirty="0" smtClean="0">
                <a:solidFill>
                  <a:schemeClr val="bg1"/>
                </a:solidFill>
                <a:latin typeface="+mj-lt"/>
              </a:rPr>
              <a:t>Help and Plot</a:t>
            </a:r>
            <a:endParaRPr lang="en-US" altLang="en-US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8075612" y="1615440"/>
            <a:ext cx="1371600" cy="365760"/>
          </a:xfrm>
          <a:prstGeom prst="rect">
            <a:avLst/>
          </a:prstGeom>
          <a:solidFill>
            <a:srgbClr val="006666"/>
          </a:solidFill>
          <a:ln w="3175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ts val="0"/>
              </a:spcBef>
              <a:buClrTx/>
            </a:pPr>
            <a:r>
              <a:rPr lang="en-US" altLang="en-US" sz="1400" b="1" dirty="0" smtClean="0">
                <a:solidFill>
                  <a:schemeClr val="bg1"/>
                </a:solidFill>
                <a:latin typeface="+mj-lt"/>
              </a:rPr>
              <a:t>Workspace</a:t>
            </a:r>
            <a:endParaRPr lang="en-US" altLang="en-US" sz="1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75506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381000"/>
            <a:ext cx="8985250" cy="838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Case – sensitivity of 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457200" y="2819400"/>
            <a:ext cx="8985250" cy="73152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algn="l" eaLnBrk="1" hangingPunct="1">
              <a:spcBef>
                <a:spcPts val="1200"/>
              </a:spcBef>
              <a:buClrTx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# 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Declaring vector x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 algn="l" eaLnBrk="1" hangingPunct="1">
              <a:spcBef>
                <a:spcPts val="1200"/>
              </a:spcBef>
              <a:buClrTx/>
            </a:pPr>
            <a:r>
              <a:rPr lang="en-US" sz="1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x &lt;- c(</a:t>
            </a:r>
            <a:r>
              <a:rPr lang="en-US" sz="1400" dirty="0" smtClean="0">
                <a:solidFill>
                  <a:schemeClr val="accent4"/>
                </a:solidFill>
                <a:latin typeface="Lucida Console" panose="020B0609040504020204" pitchFamily="49" charset="0"/>
              </a:rPr>
              <a:t>1</a:t>
            </a:r>
            <a:r>
              <a:rPr lang="en-US" sz="1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r>
              <a:rPr lang="en-US" sz="1400" dirty="0" smtClean="0">
                <a:solidFill>
                  <a:schemeClr val="accent4"/>
                </a:solidFill>
                <a:latin typeface="Lucida Console" panose="020B0609040504020204" pitchFamily="49" charset="0"/>
              </a:rPr>
              <a:t>2</a:t>
            </a:r>
            <a:r>
              <a:rPr lang="en-US" sz="1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r>
              <a:rPr lang="en-US" sz="1400" dirty="0" smtClean="0">
                <a:solidFill>
                  <a:schemeClr val="accent4"/>
                </a:solidFill>
                <a:latin typeface="Lucida Console" panose="020B0609040504020204" pitchFamily="49" charset="0"/>
              </a:rPr>
              <a:t>3</a:t>
            </a:r>
            <a:r>
              <a:rPr lang="en-US" sz="1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r>
              <a:rPr lang="en-US" sz="1400" dirty="0" smtClean="0">
                <a:solidFill>
                  <a:schemeClr val="accent4"/>
                </a:solidFill>
                <a:latin typeface="Lucida Console" panose="020B0609040504020204" pitchFamily="49" charset="0"/>
              </a:rPr>
              <a:t>4</a:t>
            </a:r>
            <a:r>
              <a:rPr lang="en-US" sz="1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r>
              <a:rPr lang="en-US" sz="1400" dirty="0" smtClean="0">
                <a:solidFill>
                  <a:schemeClr val="accent4"/>
                </a:solidFill>
                <a:latin typeface="Lucida Console" panose="020B0609040504020204" pitchFamily="49" charset="0"/>
              </a:rPr>
              <a:t>5</a:t>
            </a:r>
            <a:r>
              <a:rPr lang="en-US" sz="1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r>
              <a:rPr lang="en-US" sz="1400" dirty="0" smtClean="0">
                <a:solidFill>
                  <a:schemeClr val="accent4"/>
                </a:solidFill>
                <a:latin typeface="Lucida Console" panose="020B0609040504020204" pitchFamily="49" charset="0"/>
              </a:rPr>
              <a:t>6</a:t>
            </a:r>
            <a:r>
              <a:rPr lang="en-US" sz="1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457200" y="1371600"/>
            <a:ext cx="8988552" cy="13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r>
              <a:rPr lang="en-US" sz="1400" dirty="0" smtClean="0">
                <a:solidFill>
                  <a:schemeClr val="tx1"/>
                </a:solidFill>
              </a:rPr>
              <a:t>R is case – sensitive, hence ‘x’ is not same as ‘X’</a:t>
            </a:r>
          </a:p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r>
              <a:rPr lang="en-US" sz="1400" dirty="0" smtClean="0">
                <a:solidFill>
                  <a:schemeClr val="tx1"/>
                </a:solidFill>
              </a:rPr>
              <a:t>All object or function declarations should be done considering this constraint</a:t>
            </a:r>
          </a:p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r>
              <a:rPr lang="en-US" sz="1400" dirty="0" smtClean="0">
                <a:solidFill>
                  <a:schemeClr val="tx1"/>
                </a:solidFill>
              </a:rPr>
              <a:t>The function “c” coerces all the elements into a vector</a:t>
            </a:r>
          </a:p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r>
              <a:rPr lang="en-US" sz="1400" dirty="0" smtClean="0">
                <a:solidFill>
                  <a:schemeClr val="tx1"/>
                </a:solidFill>
              </a:rPr>
              <a:t>Function calls with incorrect casing will also throw an error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57200" y="3649980"/>
            <a:ext cx="443484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lvl="0" algn="l">
              <a:spcBef>
                <a:spcPts val="600"/>
              </a:spcBef>
              <a:buClrTx/>
            </a:pPr>
            <a:r>
              <a:rPr lang="en-US" altLang="en-US" sz="1400" dirty="0" smtClean="0">
                <a:solidFill>
                  <a:schemeClr val="accent4"/>
                </a:solidFill>
                <a:latin typeface="Lucida Console" panose="020B0609040504020204" pitchFamily="49" charset="0"/>
              </a:rPr>
              <a:t>&gt; x</a:t>
            </a:r>
          </a:p>
          <a:p>
            <a:pPr lvl="0" algn="l">
              <a:spcBef>
                <a:spcPts val="600"/>
              </a:spcBef>
              <a:buClrTx/>
            </a:pPr>
            <a:r>
              <a:rPr lang="en-US" altLang="en-US" sz="14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[1</a:t>
            </a:r>
            <a:r>
              <a:rPr lang="en-US" alt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] </a:t>
            </a:r>
            <a:r>
              <a:rPr lang="en-US" altLang="en-US" sz="14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1 2 3 4 5 6</a:t>
            </a:r>
            <a:endParaRPr lang="en-US" altLang="en-US" sz="3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57200" y="4475629"/>
            <a:ext cx="443484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lvl="0" algn="l">
              <a:spcBef>
                <a:spcPts val="600"/>
              </a:spcBef>
              <a:buClrTx/>
            </a:pPr>
            <a:r>
              <a:rPr lang="en-US" altLang="en-US" sz="1400" dirty="0" smtClean="0">
                <a:solidFill>
                  <a:schemeClr val="accent4"/>
                </a:solidFill>
                <a:latin typeface="Lucida Console" panose="020B0609040504020204" pitchFamily="49" charset="0"/>
              </a:rPr>
              <a:t>&gt; X</a:t>
            </a:r>
          </a:p>
          <a:p>
            <a:pPr lvl="0" algn="l">
              <a:spcBef>
                <a:spcPts val="600"/>
              </a:spcBef>
              <a:buClrTx/>
            </a:pPr>
            <a:r>
              <a:rPr lang="en-US" altLang="en-US" sz="1400" dirty="0" smtClean="0">
                <a:solidFill>
                  <a:schemeClr val="tx2"/>
                </a:solidFill>
                <a:latin typeface="Lucida Console" panose="020B0609040504020204" pitchFamily="49" charset="0"/>
              </a:rPr>
              <a:t>Error: object ‘X’ not found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010912" y="3649980"/>
            <a:ext cx="443484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lvl="0" algn="l">
              <a:spcBef>
                <a:spcPts val="600"/>
              </a:spcBef>
              <a:buClrTx/>
            </a:pPr>
            <a:r>
              <a:rPr lang="en-US" altLang="en-US" sz="1400" dirty="0" smtClean="0">
                <a:solidFill>
                  <a:schemeClr val="accent4"/>
                </a:solidFill>
                <a:latin typeface="Lucida Console" panose="020B0609040504020204" pitchFamily="49" charset="0"/>
              </a:rPr>
              <a:t>&gt; max(x)</a:t>
            </a:r>
          </a:p>
          <a:p>
            <a:pPr lvl="0" algn="l">
              <a:spcBef>
                <a:spcPts val="600"/>
              </a:spcBef>
              <a:buClrTx/>
            </a:pPr>
            <a:r>
              <a:rPr lang="en-US" altLang="en-US" sz="14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[1</a:t>
            </a:r>
            <a:r>
              <a:rPr lang="en-US" alt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] </a:t>
            </a:r>
            <a:r>
              <a:rPr lang="en-US" altLang="en-US" sz="14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6</a:t>
            </a:r>
            <a:endParaRPr lang="en-US" altLang="en-US" sz="3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010912" y="4457700"/>
            <a:ext cx="443484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lvl="0" algn="l">
              <a:spcBef>
                <a:spcPts val="600"/>
              </a:spcBef>
              <a:buClrTx/>
            </a:pPr>
            <a:r>
              <a:rPr lang="en-US" altLang="en-US" sz="1400" dirty="0" smtClean="0">
                <a:solidFill>
                  <a:schemeClr val="accent4"/>
                </a:solidFill>
                <a:latin typeface="Lucida Console" panose="020B0609040504020204" pitchFamily="49" charset="0"/>
              </a:rPr>
              <a:t>&gt; </a:t>
            </a:r>
            <a:r>
              <a:rPr lang="en-US" altLang="en-US" sz="1400" dirty="0">
                <a:solidFill>
                  <a:schemeClr val="accent4"/>
                </a:solidFill>
                <a:latin typeface="Lucida Console" panose="020B0609040504020204" pitchFamily="49" charset="0"/>
              </a:rPr>
              <a:t>M</a:t>
            </a:r>
            <a:r>
              <a:rPr lang="en-US" altLang="en-US" sz="1400" dirty="0" smtClean="0">
                <a:solidFill>
                  <a:schemeClr val="accent4"/>
                </a:solidFill>
                <a:latin typeface="Lucida Console" panose="020B0609040504020204" pitchFamily="49" charset="0"/>
              </a:rPr>
              <a:t>ax(x)</a:t>
            </a:r>
          </a:p>
          <a:p>
            <a:pPr algn="l">
              <a:spcBef>
                <a:spcPts val="600"/>
              </a:spcBef>
              <a:buClrTx/>
            </a:pPr>
            <a:r>
              <a:rPr lang="en-US" altLang="en-US" sz="1400" dirty="0">
                <a:solidFill>
                  <a:schemeClr val="tx2"/>
                </a:solidFill>
                <a:latin typeface="Lucida Console" panose="020B0609040504020204" pitchFamily="49" charset="0"/>
              </a:rPr>
              <a:t>Error: </a:t>
            </a:r>
            <a:r>
              <a:rPr lang="en-US" altLang="en-US" sz="1400" dirty="0" smtClean="0">
                <a:solidFill>
                  <a:schemeClr val="tx2"/>
                </a:solidFill>
                <a:latin typeface="Lucida Console" panose="020B0609040504020204" pitchFamily="49" charset="0"/>
              </a:rPr>
              <a:t>could not find function “Max”</a:t>
            </a:r>
            <a:endParaRPr lang="en-US" altLang="en-US" sz="1400" dirty="0">
              <a:solidFill>
                <a:schemeClr val="tx2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322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381000"/>
            <a:ext cx="8985250" cy="838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Operators in R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250345"/>
              </p:ext>
            </p:extLst>
          </p:nvPr>
        </p:nvGraphicFramePr>
        <p:xfrm>
          <a:off x="464577" y="1920240"/>
          <a:ext cx="4114800" cy="36576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71600"/>
                <a:gridCol w="27432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Operator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Description</a:t>
                      </a:r>
                      <a:endParaRPr lang="en-US" sz="1400" dirty="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Lucida Console" panose="020B0609040504020204" pitchFamily="49" charset="0"/>
                        </a:rPr>
                        <a:t>+</a:t>
                      </a:r>
                    </a:p>
                  </a:txBody>
                  <a:tcPr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i="1" dirty="0" smtClean="0"/>
                        <a:t>Addition</a:t>
                      </a:r>
                      <a:endParaRPr lang="en-US" sz="1400" i="1" dirty="0"/>
                    </a:p>
                  </a:txBody>
                  <a:tcPr anchor="ctr">
                    <a:solidFill>
                      <a:srgbClr val="CCCCC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Lucida Console" panose="020B0609040504020204" pitchFamily="49" charset="0"/>
                        </a:rPr>
                        <a:t>-</a:t>
                      </a:r>
                      <a:endParaRPr lang="en-US" sz="1400" b="1" dirty="0"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i="1" dirty="0" smtClean="0"/>
                        <a:t>Subtraction</a:t>
                      </a:r>
                      <a:endParaRPr lang="en-US" sz="1400" i="1" dirty="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Lucida Console" panose="020B0609040504020204" pitchFamily="49" charset="0"/>
                        </a:rPr>
                        <a:t>*</a:t>
                      </a:r>
                      <a:endParaRPr lang="en-US" sz="1400" b="1" dirty="0"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i="1" dirty="0" smtClean="0"/>
                        <a:t>Multiplication</a:t>
                      </a:r>
                      <a:endParaRPr lang="en-US" sz="1400" i="1" dirty="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Lucida Console" panose="020B0609040504020204" pitchFamily="49" charset="0"/>
                        </a:rPr>
                        <a:t>/</a:t>
                      </a:r>
                      <a:endParaRPr lang="en-US" sz="1400" b="1" dirty="0"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i="1" dirty="0" smtClean="0"/>
                        <a:t>Division</a:t>
                      </a:r>
                      <a:endParaRPr lang="en-US" sz="1400" i="1" dirty="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Lucida Console" panose="020B0609040504020204" pitchFamily="49" charset="0"/>
                        </a:rPr>
                        <a:t>%%</a:t>
                      </a:r>
                      <a:endParaRPr lang="en-US" sz="1400" b="1" dirty="0"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i="1" dirty="0" smtClean="0"/>
                        <a:t>Modulus</a:t>
                      </a:r>
                      <a:endParaRPr lang="en-US" sz="1400" i="1" dirty="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Lucida Console" panose="020B0609040504020204" pitchFamily="49" charset="0"/>
                        </a:rPr>
                        <a:t>%/%</a:t>
                      </a:r>
                      <a:endParaRPr lang="en-US" sz="1400" b="1" dirty="0"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i="1" dirty="0" smtClean="0"/>
                        <a:t>Quotient</a:t>
                      </a:r>
                      <a:r>
                        <a:rPr lang="en-US" sz="1400" i="1" baseline="0" dirty="0" smtClean="0"/>
                        <a:t> (Integer Division)</a:t>
                      </a:r>
                      <a:endParaRPr lang="en-US" sz="1400" i="1" dirty="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Lucida Console" panose="020B0609040504020204" pitchFamily="49" charset="0"/>
                        </a:rPr>
                        <a:t>^ or **</a:t>
                      </a:r>
                      <a:endParaRPr lang="en-US" sz="1400" b="1" dirty="0"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i="1" dirty="0" smtClean="0"/>
                        <a:t>Exponentiation</a:t>
                      </a:r>
                      <a:endParaRPr lang="en-US" sz="1400" i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 bwMode="auto">
          <a:xfrm>
            <a:off x="455612" y="1376082"/>
            <a:ext cx="4114800" cy="457200"/>
          </a:xfrm>
          <a:prstGeom prst="rect">
            <a:avLst/>
          </a:prstGeom>
          <a:solidFill>
            <a:schemeClr val="accent1"/>
          </a:solidFill>
          <a:ln w="3175"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400" b="1" i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Arithmetic Operators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870450" y="1376082"/>
            <a:ext cx="4572000" cy="32004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lvl="0" algn="l">
              <a:spcBef>
                <a:spcPts val="600"/>
              </a:spcBef>
              <a:buClrTx/>
            </a:pPr>
            <a:r>
              <a:rPr lang="en-US" altLang="en-US" sz="1200" dirty="0" smtClean="0">
                <a:solidFill>
                  <a:schemeClr val="accent4"/>
                </a:solidFill>
                <a:latin typeface="Lucida Console" panose="020B0609040504020204" pitchFamily="49" charset="0"/>
              </a:rPr>
              <a:t>&gt; 5 + 7	</a:t>
            </a:r>
            <a:r>
              <a:rPr lang="en-US" altLang="en-US" sz="1200" dirty="0" smtClean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#Try out other simple operators</a:t>
            </a:r>
          </a:p>
          <a:p>
            <a:pPr lvl="0" algn="l">
              <a:spcBef>
                <a:spcPts val="600"/>
              </a:spcBef>
              <a:buClrTx/>
            </a:pPr>
            <a:r>
              <a:rPr lang="en-US" altLang="en-US" sz="1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[1] 12</a:t>
            </a:r>
          </a:p>
          <a:p>
            <a:pPr lvl="0" algn="l">
              <a:spcBef>
                <a:spcPts val="600"/>
              </a:spcBef>
              <a:buClrTx/>
            </a:pPr>
            <a:r>
              <a:rPr lang="en-US" altLang="en-US" sz="1200" dirty="0" smtClean="0">
                <a:solidFill>
                  <a:schemeClr val="accent4"/>
                </a:solidFill>
                <a:latin typeface="Lucida Console" panose="020B0609040504020204" pitchFamily="49" charset="0"/>
              </a:rPr>
              <a:t>&gt; 23 / 5		</a:t>
            </a:r>
            <a:r>
              <a:rPr lang="en-US" altLang="en-US" sz="12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#Division</a:t>
            </a:r>
          </a:p>
          <a:p>
            <a:pPr lvl="0" algn="l">
              <a:spcBef>
                <a:spcPts val="600"/>
              </a:spcBef>
              <a:buClrTx/>
            </a:pPr>
            <a:r>
              <a:rPr lang="en-US" altLang="en-US" sz="1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[1] 4.6</a:t>
            </a:r>
          </a:p>
          <a:p>
            <a:pPr lvl="0" algn="l">
              <a:spcBef>
                <a:spcPts val="600"/>
              </a:spcBef>
              <a:buClrTx/>
            </a:pPr>
            <a:r>
              <a:rPr lang="en-US" altLang="en-US" sz="1200" dirty="0" smtClean="0">
                <a:solidFill>
                  <a:schemeClr val="accent4"/>
                </a:solidFill>
                <a:latin typeface="Lucida Console" panose="020B0609040504020204" pitchFamily="49" charset="0"/>
              </a:rPr>
              <a:t>&gt; 23 %% 5		</a:t>
            </a:r>
            <a:r>
              <a:rPr lang="en-US" altLang="en-US" sz="12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#Finding out remainder</a:t>
            </a:r>
          </a:p>
          <a:p>
            <a:pPr lvl="0" algn="l">
              <a:spcBef>
                <a:spcPts val="600"/>
              </a:spcBef>
              <a:buClrTx/>
            </a:pPr>
            <a:r>
              <a:rPr lang="en-US" altLang="en-US" sz="1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[1] 3</a:t>
            </a:r>
          </a:p>
          <a:p>
            <a:pPr lvl="0" algn="l">
              <a:spcBef>
                <a:spcPts val="600"/>
              </a:spcBef>
              <a:buClrTx/>
            </a:pPr>
            <a:r>
              <a:rPr lang="en-US" altLang="en-US" sz="1200" dirty="0" smtClean="0">
                <a:solidFill>
                  <a:schemeClr val="accent4"/>
                </a:solidFill>
                <a:latin typeface="Lucida Console" panose="020B0609040504020204" pitchFamily="49" charset="0"/>
              </a:rPr>
              <a:t>&gt; 23 %/% 5	</a:t>
            </a:r>
            <a:r>
              <a:rPr lang="en-US" altLang="en-US" sz="12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#Finding out quotient</a:t>
            </a:r>
          </a:p>
          <a:p>
            <a:pPr lvl="0" algn="l">
              <a:spcBef>
                <a:spcPts val="600"/>
              </a:spcBef>
              <a:buClrTx/>
            </a:pPr>
            <a:r>
              <a:rPr lang="en-US" altLang="en-US" sz="1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[1] 4</a:t>
            </a:r>
          </a:p>
          <a:p>
            <a:pPr lvl="0" algn="l">
              <a:spcBef>
                <a:spcPts val="600"/>
              </a:spcBef>
              <a:buClrTx/>
            </a:pPr>
            <a:r>
              <a:rPr lang="en-US" altLang="en-US" sz="1200" dirty="0" smtClean="0">
                <a:solidFill>
                  <a:schemeClr val="accent4"/>
                </a:solidFill>
                <a:latin typeface="Lucida Console" panose="020B0609040504020204" pitchFamily="49" charset="0"/>
              </a:rPr>
              <a:t>&gt; 3 ^ 2</a:t>
            </a:r>
          </a:p>
          <a:p>
            <a:pPr lvl="0" algn="l">
              <a:spcBef>
                <a:spcPts val="600"/>
              </a:spcBef>
              <a:buClrTx/>
            </a:pPr>
            <a:r>
              <a:rPr lang="en-US" altLang="en-US" sz="1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[1] 9</a:t>
            </a:r>
          </a:p>
          <a:p>
            <a:pPr lvl="0" algn="l">
              <a:spcBef>
                <a:spcPts val="600"/>
              </a:spcBef>
              <a:buClrTx/>
            </a:pPr>
            <a:r>
              <a:rPr lang="en-US" altLang="en-US" sz="1200" dirty="0" smtClean="0">
                <a:solidFill>
                  <a:schemeClr val="accent4"/>
                </a:solidFill>
                <a:latin typeface="Lucida Console" panose="020B0609040504020204" pitchFamily="49" charset="0"/>
              </a:rPr>
              <a:t>&gt; 3 ** 2</a:t>
            </a:r>
          </a:p>
          <a:p>
            <a:pPr lvl="0" algn="l">
              <a:spcBef>
                <a:spcPts val="600"/>
              </a:spcBef>
              <a:buClrTx/>
            </a:pPr>
            <a:r>
              <a:rPr lang="en-US" altLang="en-US" sz="1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[1] 9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870450" y="4733364"/>
            <a:ext cx="4572000" cy="11887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algn="l">
              <a:spcBef>
                <a:spcPts val="600"/>
              </a:spcBef>
              <a:buClrTx/>
            </a:pPr>
            <a:r>
              <a:rPr lang="en-US" altLang="en-US" sz="1200" dirty="0">
                <a:solidFill>
                  <a:schemeClr val="accent4"/>
                </a:solidFill>
                <a:latin typeface="Lucida Console" panose="020B0609040504020204" pitchFamily="49" charset="0"/>
              </a:rPr>
              <a:t>&gt; v1 &lt;- c(1,2,3,4,5)</a:t>
            </a:r>
          </a:p>
          <a:p>
            <a:pPr algn="l">
              <a:spcBef>
                <a:spcPts val="600"/>
              </a:spcBef>
              <a:buClrTx/>
            </a:pPr>
            <a:r>
              <a:rPr lang="en-US" altLang="en-US" sz="1200" dirty="0">
                <a:solidFill>
                  <a:schemeClr val="accent4"/>
                </a:solidFill>
                <a:latin typeface="Lucida Console" panose="020B0609040504020204" pitchFamily="49" charset="0"/>
              </a:rPr>
              <a:t>&gt; v2 &lt;- c(6,7,8)</a:t>
            </a:r>
          </a:p>
          <a:p>
            <a:pPr algn="l">
              <a:spcBef>
                <a:spcPts val="600"/>
              </a:spcBef>
              <a:buClrTx/>
            </a:pPr>
            <a:r>
              <a:rPr lang="en-US" altLang="en-US" sz="1200" dirty="0">
                <a:solidFill>
                  <a:schemeClr val="accent4"/>
                </a:solidFill>
                <a:latin typeface="Lucida Console" panose="020B0609040504020204" pitchFamily="49" charset="0"/>
              </a:rPr>
              <a:t>&gt; v1 + v2</a:t>
            </a:r>
          </a:p>
          <a:p>
            <a:pPr lvl="0" algn="l">
              <a:spcBef>
                <a:spcPts val="600"/>
              </a:spcBef>
              <a:buClrTx/>
            </a:pPr>
            <a:r>
              <a:rPr lang="en-US" alt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[1] 7 9 11 10 12</a:t>
            </a:r>
          </a:p>
        </p:txBody>
      </p:sp>
    </p:spTree>
    <p:extLst>
      <p:ext uri="{BB962C8B-B14F-4D97-AF65-F5344CB8AC3E}">
        <p14:creationId xmlns:p14="http://schemas.microsoft.com/office/powerpoint/2010/main" val="4095744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381000"/>
            <a:ext cx="8985250" cy="838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Operators in R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772385"/>
              </p:ext>
            </p:extLst>
          </p:nvPr>
        </p:nvGraphicFramePr>
        <p:xfrm>
          <a:off x="464577" y="1920240"/>
          <a:ext cx="4114800" cy="3200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71600"/>
                <a:gridCol w="27432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Operator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Description</a:t>
                      </a:r>
                      <a:endParaRPr lang="en-US" sz="1400" dirty="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Lucida Console" panose="020B0609040504020204" pitchFamily="49" charset="0"/>
                        </a:rPr>
                        <a:t>&lt;</a:t>
                      </a:r>
                    </a:p>
                  </a:txBody>
                  <a:tcPr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i="1" dirty="0" smtClean="0"/>
                        <a:t>Less Than</a:t>
                      </a:r>
                      <a:endParaRPr lang="en-US" sz="1400" i="1" dirty="0"/>
                    </a:p>
                  </a:txBody>
                  <a:tcPr anchor="ctr">
                    <a:solidFill>
                      <a:srgbClr val="CCCCC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Lucida Console" panose="020B0609040504020204" pitchFamily="49" charset="0"/>
                        </a:rPr>
                        <a:t>&lt;=</a:t>
                      </a:r>
                      <a:endParaRPr lang="en-US" sz="1400" b="1" dirty="0"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i="1" dirty="0" smtClean="0"/>
                        <a:t>Less Than or Equal</a:t>
                      </a:r>
                      <a:r>
                        <a:rPr lang="en-US" sz="1400" i="1" baseline="0" dirty="0" smtClean="0"/>
                        <a:t> To</a:t>
                      </a:r>
                      <a:endParaRPr lang="en-US" sz="1400" i="1" dirty="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Lucida Console" panose="020B0609040504020204" pitchFamily="49" charset="0"/>
                        </a:rPr>
                        <a:t>&gt;</a:t>
                      </a:r>
                      <a:endParaRPr lang="en-US" sz="1400" b="1" dirty="0"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i="1" dirty="0" smtClean="0"/>
                        <a:t>Greater Than</a:t>
                      </a:r>
                      <a:endParaRPr lang="en-US" sz="1400" i="1" dirty="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Lucida Console" panose="020B0609040504020204" pitchFamily="49" charset="0"/>
                        </a:rPr>
                        <a:t>&gt;=</a:t>
                      </a:r>
                      <a:endParaRPr lang="en-US" sz="1400" b="1" dirty="0"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i="1" dirty="0" smtClean="0"/>
                        <a:t>Greater Than</a:t>
                      </a:r>
                      <a:r>
                        <a:rPr lang="en-US" sz="1400" i="1" baseline="0" dirty="0" smtClean="0"/>
                        <a:t> or Equal To</a:t>
                      </a:r>
                      <a:endParaRPr lang="en-US" sz="1400" i="1" dirty="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Lucida Console" panose="020B0609040504020204" pitchFamily="49" charset="0"/>
                        </a:rPr>
                        <a:t>==</a:t>
                      </a:r>
                      <a:endParaRPr lang="en-US" sz="1400" b="1" dirty="0"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i="1" dirty="0" smtClean="0"/>
                        <a:t>Exactly Equal To</a:t>
                      </a:r>
                      <a:endParaRPr lang="en-US" sz="1400" i="1" dirty="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Lucida Console" panose="020B0609040504020204" pitchFamily="49" charset="0"/>
                        </a:rPr>
                        <a:t>!=</a:t>
                      </a:r>
                      <a:endParaRPr lang="en-US" sz="1400" b="1" dirty="0"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i="1" dirty="0" smtClean="0"/>
                        <a:t>Not Equal To</a:t>
                      </a:r>
                      <a:endParaRPr lang="en-US" sz="1400" i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 bwMode="auto">
          <a:xfrm>
            <a:off x="455612" y="1376082"/>
            <a:ext cx="4114800" cy="457200"/>
          </a:xfrm>
          <a:prstGeom prst="rect">
            <a:avLst/>
          </a:prstGeom>
          <a:solidFill>
            <a:schemeClr val="accent1"/>
          </a:solidFill>
          <a:ln w="3175"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400" b="1" i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Relational Operators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870450" y="1376082"/>
            <a:ext cx="4572000" cy="36576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lvl="0" algn="l">
              <a:spcBef>
                <a:spcPts val="600"/>
              </a:spcBef>
              <a:buClrTx/>
            </a:pPr>
            <a:r>
              <a:rPr lang="en-US" altLang="en-US" sz="1200" dirty="0" smtClean="0">
                <a:solidFill>
                  <a:schemeClr val="accent4"/>
                </a:solidFill>
                <a:latin typeface="Lucida Console" panose="020B0609040504020204" pitchFamily="49" charset="0"/>
              </a:rPr>
              <a:t>&gt; 5 &gt; 7	</a:t>
            </a:r>
          </a:p>
          <a:p>
            <a:pPr lvl="0" algn="l">
              <a:spcBef>
                <a:spcPts val="600"/>
              </a:spcBef>
              <a:buClrTx/>
            </a:pPr>
            <a:r>
              <a:rPr lang="en-US" altLang="en-US" sz="1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[1] FALSE</a:t>
            </a:r>
          </a:p>
          <a:p>
            <a:pPr lvl="0" algn="l">
              <a:spcBef>
                <a:spcPts val="600"/>
              </a:spcBef>
              <a:buClrTx/>
            </a:pPr>
            <a:r>
              <a:rPr lang="en-US" altLang="en-US" sz="1200" dirty="0" smtClean="0">
                <a:solidFill>
                  <a:schemeClr val="accent4"/>
                </a:solidFill>
                <a:latin typeface="Lucida Console" panose="020B0609040504020204" pitchFamily="49" charset="0"/>
              </a:rPr>
              <a:t>&gt; 5 &lt;= 7</a:t>
            </a:r>
          </a:p>
          <a:p>
            <a:pPr lvl="0" algn="l">
              <a:spcBef>
                <a:spcPts val="600"/>
              </a:spcBef>
              <a:buClrTx/>
            </a:pPr>
            <a:r>
              <a:rPr lang="en-US" altLang="en-US" sz="1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[1] TRUE</a:t>
            </a:r>
          </a:p>
          <a:p>
            <a:pPr lvl="0" algn="l">
              <a:spcBef>
                <a:spcPts val="600"/>
              </a:spcBef>
              <a:buClrTx/>
            </a:pPr>
            <a:r>
              <a:rPr lang="en-US" altLang="en-US" sz="1200" dirty="0" smtClean="0">
                <a:solidFill>
                  <a:schemeClr val="accent4"/>
                </a:solidFill>
                <a:latin typeface="Lucida Console" panose="020B0609040504020204" pitchFamily="49" charset="0"/>
              </a:rPr>
              <a:t>&gt; v1 &lt;- c(1,2,3,4,5)</a:t>
            </a:r>
          </a:p>
          <a:p>
            <a:pPr lvl="0" algn="l">
              <a:spcBef>
                <a:spcPts val="600"/>
              </a:spcBef>
              <a:buClrTx/>
            </a:pPr>
            <a:r>
              <a:rPr lang="en-US" altLang="en-US" sz="1200" dirty="0" smtClean="0">
                <a:solidFill>
                  <a:schemeClr val="accent4"/>
                </a:solidFill>
                <a:latin typeface="Lucida Console" panose="020B0609040504020204" pitchFamily="49" charset="0"/>
              </a:rPr>
              <a:t>&gt; v2 &lt;- c(1,0,3,0,5)</a:t>
            </a:r>
          </a:p>
          <a:p>
            <a:pPr lvl="0" algn="l">
              <a:spcBef>
                <a:spcPts val="600"/>
              </a:spcBef>
              <a:buClrTx/>
            </a:pPr>
            <a:r>
              <a:rPr lang="en-US" altLang="en-US" sz="1200" dirty="0" smtClean="0">
                <a:solidFill>
                  <a:schemeClr val="accent4"/>
                </a:solidFill>
                <a:latin typeface="Lucida Console" panose="020B0609040504020204" pitchFamily="49" charset="0"/>
              </a:rPr>
              <a:t>&gt; v1 == v2</a:t>
            </a:r>
          </a:p>
          <a:p>
            <a:pPr lvl="0" algn="l">
              <a:spcBef>
                <a:spcPts val="600"/>
              </a:spcBef>
              <a:buClrTx/>
            </a:pPr>
            <a:r>
              <a:rPr lang="en-US" altLang="en-US" sz="1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[1] TRUE FALSE TRUE FALSE TRUE</a:t>
            </a:r>
          </a:p>
          <a:p>
            <a:pPr lvl="0" algn="l">
              <a:spcBef>
                <a:spcPts val="600"/>
              </a:spcBef>
              <a:buClrTx/>
            </a:pPr>
            <a:r>
              <a:rPr lang="en-US" altLang="en-US" sz="1200" dirty="0">
                <a:solidFill>
                  <a:schemeClr val="accent4"/>
                </a:solidFill>
                <a:latin typeface="Lucida Console" panose="020B0609040504020204" pitchFamily="49" charset="0"/>
              </a:rPr>
              <a:t>&gt; </a:t>
            </a:r>
            <a:r>
              <a:rPr lang="en-US" altLang="en-US" sz="1200" dirty="0" smtClean="0">
                <a:solidFill>
                  <a:schemeClr val="accent4"/>
                </a:solidFill>
                <a:latin typeface="Lucida Console" panose="020B0609040504020204" pitchFamily="49" charset="0"/>
              </a:rPr>
              <a:t>y1 </a:t>
            </a:r>
            <a:r>
              <a:rPr lang="en-US" altLang="en-US" sz="1200" dirty="0">
                <a:solidFill>
                  <a:schemeClr val="accent4"/>
                </a:solidFill>
                <a:latin typeface="Lucida Console" panose="020B0609040504020204" pitchFamily="49" charset="0"/>
              </a:rPr>
              <a:t>&lt;- c(1,2,3,4,5)</a:t>
            </a:r>
          </a:p>
          <a:p>
            <a:pPr lvl="0" algn="l">
              <a:spcBef>
                <a:spcPts val="600"/>
              </a:spcBef>
              <a:buClrTx/>
            </a:pPr>
            <a:r>
              <a:rPr lang="en-US" altLang="en-US" sz="1200" dirty="0">
                <a:solidFill>
                  <a:schemeClr val="accent4"/>
                </a:solidFill>
                <a:latin typeface="Lucida Console" panose="020B0609040504020204" pitchFamily="49" charset="0"/>
              </a:rPr>
              <a:t>&gt; </a:t>
            </a:r>
            <a:r>
              <a:rPr lang="en-US" altLang="en-US" sz="1200" dirty="0" smtClean="0">
                <a:solidFill>
                  <a:schemeClr val="accent4"/>
                </a:solidFill>
                <a:latin typeface="Lucida Console" panose="020B0609040504020204" pitchFamily="49" charset="0"/>
              </a:rPr>
              <a:t>y2 </a:t>
            </a:r>
            <a:r>
              <a:rPr lang="en-US" altLang="en-US" sz="1200" dirty="0">
                <a:solidFill>
                  <a:schemeClr val="accent4"/>
                </a:solidFill>
                <a:latin typeface="Lucida Console" panose="020B0609040504020204" pitchFamily="49" charset="0"/>
              </a:rPr>
              <a:t>&lt;- c(1,0,3,0,5)</a:t>
            </a:r>
          </a:p>
          <a:p>
            <a:pPr lvl="0" algn="l">
              <a:spcBef>
                <a:spcPts val="600"/>
              </a:spcBef>
              <a:buClrTx/>
            </a:pPr>
            <a:r>
              <a:rPr lang="en-US" altLang="en-US" sz="1200" dirty="0">
                <a:solidFill>
                  <a:schemeClr val="accent4"/>
                </a:solidFill>
                <a:latin typeface="Lucida Console" panose="020B0609040504020204" pitchFamily="49" charset="0"/>
              </a:rPr>
              <a:t>&gt; </a:t>
            </a:r>
            <a:r>
              <a:rPr lang="en-US" altLang="en-US" sz="1200" dirty="0" smtClean="0">
                <a:solidFill>
                  <a:schemeClr val="accent4"/>
                </a:solidFill>
                <a:latin typeface="Lucida Console" panose="020B0609040504020204" pitchFamily="49" charset="0"/>
              </a:rPr>
              <a:t>y2 &lt;= y1</a:t>
            </a:r>
            <a:endParaRPr lang="en-US" altLang="en-US" sz="1200" dirty="0">
              <a:solidFill>
                <a:schemeClr val="accent4"/>
              </a:solidFill>
              <a:latin typeface="Lucida Console" panose="020B0609040504020204" pitchFamily="49" charset="0"/>
            </a:endParaRPr>
          </a:p>
          <a:p>
            <a:pPr lvl="0" algn="l">
              <a:spcBef>
                <a:spcPts val="600"/>
              </a:spcBef>
              <a:buClrTx/>
            </a:pPr>
            <a:r>
              <a:rPr lang="en-US" altLang="en-US" sz="1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[1] TRUE TRUE TRUE TRUE TRUE</a:t>
            </a:r>
          </a:p>
        </p:txBody>
      </p:sp>
    </p:spTree>
    <p:extLst>
      <p:ext uri="{BB962C8B-B14F-4D97-AF65-F5344CB8AC3E}">
        <p14:creationId xmlns:p14="http://schemas.microsoft.com/office/powerpoint/2010/main" val="1914766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1028</Words>
  <Application>Microsoft Office PowerPoint</Application>
  <PresentationFormat>Widescreen</PresentationFormat>
  <Paragraphs>252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Lucida Console</vt:lpstr>
      <vt:lpstr>Webdings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Setting up working directory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Saurav Vats</dc:creator>
  <cp:lastModifiedBy>Saurav Vats</cp:lastModifiedBy>
  <cp:revision>11</cp:revision>
  <dcterms:created xsi:type="dcterms:W3CDTF">2018-05-04T18:31:24Z</dcterms:created>
  <dcterms:modified xsi:type="dcterms:W3CDTF">2019-08-11T02:43:03Z</dcterms:modified>
</cp:coreProperties>
</file>