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B35A-0DE1-4C9E-881E-E3F936CDBCC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2C1D-4DC3-4634-9610-D0AD6D55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/>
              <a:t>Aggregation in R</a:t>
            </a:r>
          </a:p>
          <a:p>
            <a:pPr>
              <a:spcBef>
                <a:spcPts val="1800"/>
              </a:spcBef>
            </a:pPr>
            <a:endParaRPr lang="en-US" b="1" i="1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555316" y="504002"/>
            <a:ext cx="878965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What is</a:t>
            </a:r>
            <a:r>
              <a:rPr lang="en-US" spc="-30" dirty="0"/>
              <a:t> </a:t>
            </a:r>
            <a:r>
              <a:rPr lang="en-US" spc="-5" dirty="0"/>
              <a:t>aggregation?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76248" y="2325426"/>
            <a:ext cx="5581273" cy="3863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627" y="2281427"/>
            <a:ext cx="5657215" cy="3971925"/>
          </a:xfrm>
          <a:custGeom>
            <a:avLst/>
            <a:gdLst/>
            <a:ahLst/>
            <a:cxnLst/>
            <a:rect l="l" t="t" r="r" b="b"/>
            <a:pathLst>
              <a:path w="5657215" h="3971925">
                <a:moveTo>
                  <a:pt x="0" y="3971544"/>
                </a:moveTo>
                <a:lnTo>
                  <a:pt x="5657088" y="3971544"/>
                </a:lnTo>
                <a:lnTo>
                  <a:pt x="5657088" y="0"/>
                </a:lnTo>
                <a:lnTo>
                  <a:pt x="0" y="0"/>
                </a:lnTo>
                <a:lnTo>
                  <a:pt x="0" y="397154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371600"/>
            <a:ext cx="8985885" cy="731520"/>
          </a:xfrm>
          <a:prstGeom prst="rect">
            <a:avLst/>
          </a:prstGeom>
          <a:solidFill>
            <a:srgbClr val="E1E0C0"/>
          </a:solidFill>
        </p:spPr>
        <p:txBody>
          <a:bodyPr vert="horz" wrap="square" lIns="0" tIns="1168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The process in which data is gathered and expressed in a summary form to</a:t>
            </a:r>
            <a:r>
              <a:rPr sz="1600" b="1" i="1" spc="20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extract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meaningful information and to perform statistical</a:t>
            </a:r>
            <a:r>
              <a:rPr sz="1600" b="1" i="1" spc="1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800000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2303" y="2281427"/>
            <a:ext cx="3200400" cy="396240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26390" marR="240665" indent="-234950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 SQL, similar operation is  achieved using the </a:t>
            </a:r>
            <a:r>
              <a:rPr sz="1600" spc="-10" dirty="0">
                <a:latin typeface="Arial"/>
                <a:cs typeface="Arial"/>
              </a:rPr>
              <a:t>‘group by’  </a:t>
            </a:r>
            <a:r>
              <a:rPr sz="1600" spc="-5" dirty="0">
                <a:latin typeface="Arial"/>
                <a:cs typeface="Arial"/>
              </a:rPr>
              <a:t>operator</a:t>
            </a:r>
            <a:endParaRPr sz="1600">
              <a:latin typeface="Arial"/>
              <a:cs typeface="Arial"/>
            </a:endParaRPr>
          </a:p>
          <a:p>
            <a:pPr marL="326390" marR="134620" indent="-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Multiple functions can be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  </a:t>
            </a:r>
            <a:r>
              <a:rPr sz="1600" spc="-10" dirty="0">
                <a:latin typeface="Arial"/>
                <a:cs typeface="Arial"/>
              </a:rPr>
              <a:t>while </a:t>
            </a:r>
            <a:r>
              <a:rPr sz="1600" spc="-5" dirty="0">
                <a:latin typeface="Arial"/>
                <a:cs typeface="Arial"/>
              </a:rPr>
              <a:t>aggregating – sum, min,  max, median etc.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can  even use function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have  been defined by yourself  (UDFs)</a:t>
            </a:r>
            <a:endParaRPr sz="1600">
              <a:latin typeface="Arial"/>
              <a:cs typeface="Arial"/>
            </a:endParaRPr>
          </a:p>
          <a:p>
            <a:pPr marL="326390" marR="131445" indent="-23495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 base R,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use the  </a:t>
            </a:r>
            <a:r>
              <a:rPr sz="1600" spc="-10" dirty="0">
                <a:latin typeface="Arial"/>
                <a:cs typeface="Arial"/>
              </a:rPr>
              <a:t>‘aggregate’ syntax </a:t>
            </a:r>
            <a:r>
              <a:rPr sz="1600" spc="-5" dirty="0">
                <a:latin typeface="Arial"/>
                <a:cs typeface="Arial"/>
              </a:rPr>
              <a:t>for this. We 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also learn about the </a:t>
            </a:r>
            <a:r>
              <a:rPr sz="1600" spc="-10" dirty="0">
                <a:latin typeface="Arial"/>
                <a:cs typeface="Arial"/>
              </a:rPr>
              <a:t>dplyr  </a:t>
            </a:r>
            <a:r>
              <a:rPr sz="1600" spc="-5" dirty="0">
                <a:latin typeface="Arial"/>
                <a:cs typeface="Arial"/>
              </a:rPr>
              <a:t>approach towards data  manipulation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97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576580" y="413093"/>
            <a:ext cx="86995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Data aggregation using</a:t>
            </a:r>
            <a:r>
              <a:rPr lang="en-US" spc="75"/>
              <a:t> </a:t>
            </a:r>
            <a:r>
              <a:rPr lang="en-US" spc="-5"/>
              <a:t>aggregate()</a:t>
            </a:r>
            <a:endParaRPr lang="en-US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354581"/>
            <a:ext cx="8963660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aggregate() </a:t>
            </a:r>
            <a:r>
              <a:rPr sz="1600" spc="-5" dirty="0">
                <a:latin typeface="Arial"/>
                <a:cs typeface="Arial"/>
              </a:rPr>
              <a:t>- aggregate the inputted data.frame d.f by applying a function specified by the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</a:t>
            </a:r>
            <a:endParaRPr sz="16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parameter to each column of sub-data.frames defined by the by input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parameter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Arguments commonly used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aggregate()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function:</a:t>
            </a:r>
            <a:endParaRPr sz="1600" dirty="0">
              <a:latin typeface="Arial"/>
              <a:cs typeface="Arial"/>
            </a:endParaRPr>
          </a:p>
          <a:p>
            <a:pPr marL="469900" indent="-220979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x -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object.</a:t>
            </a:r>
          </a:p>
          <a:p>
            <a:pPr marL="469900" indent="-220979">
              <a:lnSpc>
                <a:spcPts val="1595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 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 long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x.</a:t>
            </a:r>
            <a:r>
              <a:rPr sz="1400" spc="10" dirty="0">
                <a:latin typeface="Arial"/>
                <a:cs typeface="Arial"/>
              </a:rPr>
              <a:t> </a:t>
            </a:r>
            <a:endParaRPr lang="en-US" sz="1400" spc="10" dirty="0">
              <a:latin typeface="Arial"/>
              <a:cs typeface="Arial"/>
            </a:endParaRPr>
          </a:p>
          <a:p>
            <a:pPr marL="469900" indent="-220979">
              <a:lnSpc>
                <a:spcPts val="1595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FUN </a:t>
            </a:r>
            <a:r>
              <a:rPr sz="1400" dirty="0">
                <a:latin typeface="Arial"/>
                <a:cs typeface="Arial"/>
              </a:rPr>
              <a:t>- a </a:t>
            </a:r>
            <a:r>
              <a:rPr sz="1400" spc="-5" dirty="0">
                <a:latin typeface="Arial"/>
                <a:cs typeface="Arial"/>
              </a:rPr>
              <a:t>function </a:t>
            </a:r>
            <a:r>
              <a:rPr sz="1400" dirty="0">
                <a:latin typeface="Arial"/>
                <a:cs typeface="Arial"/>
              </a:rPr>
              <a:t>to compute the </a:t>
            </a:r>
            <a:r>
              <a:rPr sz="1400" spc="-5" dirty="0">
                <a:latin typeface="Arial"/>
                <a:cs typeface="Arial"/>
              </a:rPr>
              <a:t>summary statistics which </a:t>
            </a:r>
            <a:r>
              <a:rPr sz="1400" dirty="0">
                <a:latin typeface="Arial"/>
                <a:cs typeface="Arial"/>
              </a:rPr>
              <a:t>can be applied to all data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subsets</a:t>
            </a:r>
          </a:p>
          <a:p>
            <a:pPr marL="469900" marR="218440" indent="-220979">
              <a:lnSpc>
                <a:spcPts val="1510"/>
              </a:lnSpc>
              <a:spcBef>
                <a:spcPts val="69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formula - a formula, such as y ~ x or </a:t>
            </a:r>
            <a:r>
              <a:rPr sz="1400" spc="-5" dirty="0">
                <a:latin typeface="Arial"/>
                <a:cs typeface="Arial"/>
              </a:rPr>
              <a:t>cbind(y1, y2) </a:t>
            </a:r>
            <a:r>
              <a:rPr sz="1400" dirty="0">
                <a:latin typeface="Arial"/>
                <a:cs typeface="Arial"/>
              </a:rPr>
              <a:t>~ </a:t>
            </a:r>
            <a:r>
              <a:rPr sz="1400" spc="-10" dirty="0">
                <a:latin typeface="Arial"/>
                <a:cs typeface="Arial"/>
              </a:rPr>
              <a:t>x1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x2, where </a:t>
            </a:r>
            <a:r>
              <a:rPr sz="1400" dirty="0">
                <a:latin typeface="Arial"/>
                <a:cs typeface="Arial"/>
              </a:rPr>
              <a:t>the y </a:t>
            </a:r>
            <a:r>
              <a:rPr sz="1400" spc="-5" dirty="0">
                <a:latin typeface="Arial"/>
                <a:cs typeface="Arial"/>
              </a:rPr>
              <a:t>variables </a:t>
            </a:r>
            <a:r>
              <a:rPr sz="1400" dirty="0">
                <a:latin typeface="Arial"/>
                <a:cs typeface="Arial"/>
              </a:rPr>
              <a:t>are numeric data to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  split into groups according to the grouping x </a:t>
            </a:r>
            <a:r>
              <a:rPr sz="1400" spc="-5" dirty="0">
                <a:latin typeface="Arial"/>
                <a:cs typeface="Arial"/>
              </a:rPr>
              <a:t>variables </a:t>
            </a:r>
            <a:r>
              <a:rPr sz="1400" dirty="0">
                <a:latin typeface="Arial"/>
                <a:cs typeface="Arial"/>
              </a:rPr>
              <a:t>(usually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factors)</a:t>
            </a:r>
            <a:endParaRPr sz="1400" dirty="0">
              <a:latin typeface="Arial"/>
              <a:cs typeface="Arial"/>
            </a:endParaRPr>
          </a:p>
          <a:p>
            <a:pPr marL="469900" indent="-220979">
              <a:lnSpc>
                <a:spcPct val="100000"/>
              </a:lnSpc>
              <a:spcBef>
                <a:spcPts val="484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formula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 taken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aggregate() </a:t>
            </a:r>
            <a:r>
              <a:rPr sz="1600" spc="-10" dirty="0">
                <a:latin typeface="Arial"/>
                <a:cs typeface="Arial"/>
              </a:rPr>
              <a:t>always </a:t>
            </a:r>
            <a:r>
              <a:rPr sz="1600" spc="-5" dirty="0">
                <a:latin typeface="Arial"/>
                <a:cs typeface="Arial"/>
              </a:rPr>
              <a:t>returns a data.frame as 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result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1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/>
              <a:t>Merging in R</a:t>
            </a:r>
          </a:p>
          <a:p>
            <a:pPr>
              <a:spcBef>
                <a:spcPts val="1800"/>
              </a:spcBef>
            </a:pPr>
            <a:endParaRPr lang="en-US" b="1" i="1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7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5613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Inner join / Full Inner join in R &amp; SQL</a:t>
            </a: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019384"/>
              </p:ext>
            </p:extLst>
          </p:nvPr>
        </p:nvGraphicFramePr>
        <p:xfrm>
          <a:off x="608012" y="1782674"/>
          <a:ext cx="173736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761"/>
              </p:ext>
            </p:extLst>
          </p:nvPr>
        </p:nvGraphicFramePr>
        <p:xfrm>
          <a:off x="2665412" y="1763710"/>
          <a:ext cx="175260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5014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INNER JOIN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0881"/>
              </p:ext>
            </p:extLst>
          </p:nvPr>
        </p:nvGraphicFramePr>
        <p:xfrm>
          <a:off x="4736903" y="1409122"/>
          <a:ext cx="1141532" cy="82296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14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INNER JOIN 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835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09439"/>
              </p:ext>
            </p:extLst>
          </p:nvPr>
        </p:nvGraphicFramePr>
        <p:xfrm>
          <a:off x="6094412" y="1774220"/>
          <a:ext cx="3200402" cy="1233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Saagar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901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2" y="2895600"/>
            <a:ext cx="1308023" cy="762000"/>
          </a:xfrm>
          <a:prstGeom prst="rect">
            <a:avLst/>
          </a:prstGeom>
        </p:spPr>
      </p:pic>
      <p:sp>
        <p:nvSpPr>
          <p:cNvPr id="9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03214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innerJ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&lt;- merge(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all= FALSE)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SQL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5613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Outer join / Full Outer join in R &amp; SQL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92948"/>
              </p:ext>
            </p:extLst>
          </p:nvPr>
        </p:nvGraphicFramePr>
        <p:xfrm>
          <a:off x="4733086" y="1411670"/>
          <a:ext cx="11430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OUTER JOIN 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20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1" y="2895600"/>
            <a:ext cx="1295401" cy="762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32778"/>
              </p:ext>
            </p:extLst>
          </p:nvPr>
        </p:nvGraphicFramePr>
        <p:xfrm>
          <a:off x="6094412" y="1773620"/>
          <a:ext cx="3200400" cy="1755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Ankit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(NULL)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Ashwin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(NULL)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218239"/>
              </p:ext>
            </p:extLst>
          </p:nvPr>
        </p:nvGraphicFramePr>
        <p:xfrm>
          <a:off x="608012" y="1782674"/>
          <a:ext cx="173736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6828"/>
              </p:ext>
            </p:extLst>
          </p:nvPr>
        </p:nvGraphicFramePr>
        <p:xfrm>
          <a:off x="2665412" y="1763710"/>
          <a:ext cx="175260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sp>
        <p:nvSpPr>
          <p:cNvPr id="10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5182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OUTER JOIN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27927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outerJ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&lt;- merge(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all= TRUE)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SQL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781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Left join / Left Outer join in R &amp; SQL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2" y="2910430"/>
            <a:ext cx="1269441" cy="74717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786832"/>
              </p:ext>
            </p:extLst>
          </p:nvPr>
        </p:nvGraphicFramePr>
        <p:xfrm>
          <a:off x="608012" y="1782674"/>
          <a:ext cx="173736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65865"/>
              </p:ext>
            </p:extLst>
          </p:nvPr>
        </p:nvGraphicFramePr>
        <p:xfrm>
          <a:off x="2665412" y="1763710"/>
          <a:ext cx="175260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3181"/>
              </p:ext>
            </p:extLst>
          </p:nvPr>
        </p:nvGraphicFramePr>
        <p:xfrm>
          <a:off x="4733086" y="1411670"/>
          <a:ext cx="11430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JOIN 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20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51497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LEFT JOIN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38976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leftJ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&lt;- merge(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all.x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 TRUE)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SQL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97646"/>
              </p:ext>
            </p:extLst>
          </p:nvPr>
        </p:nvGraphicFramePr>
        <p:xfrm>
          <a:off x="6094412" y="1772570"/>
          <a:ext cx="3200400" cy="141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(NULL)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Saagar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4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8777" y="337870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Right join / Right Outer join in R &amp; SQL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92520"/>
              </p:ext>
            </p:extLst>
          </p:nvPr>
        </p:nvGraphicFramePr>
        <p:xfrm>
          <a:off x="6094412" y="1772570"/>
          <a:ext cx="3200400" cy="141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Saagar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(NULL)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6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53139" y="2925775"/>
            <a:ext cx="1288874" cy="731825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14424"/>
              </p:ext>
            </p:extLst>
          </p:nvPr>
        </p:nvGraphicFramePr>
        <p:xfrm>
          <a:off x="608012" y="1782674"/>
          <a:ext cx="173736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Ashwin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Ankit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80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7358"/>
              </p:ext>
            </p:extLst>
          </p:nvPr>
        </p:nvGraphicFramePr>
        <p:xfrm>
          <a:off x="2665412" y="1763710"/>
          <a:ext cx="1752600" cy="1386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Ashwin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Saagar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George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815" marR="73025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989012" y="1453093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“A”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70212" y="1447800"/>
            <a:ext cx="1066800" cy="260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“B”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83709"/>
              </p:ext>
            </p:extLst>
          </p:nvPr>
        </p:nvGraphicFramePr>
        <p:xfrm>
          <a:off x="4733086" y="1411670"/>
          <a:ext cx="11430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TABLE “A”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JOIN TABLE “B”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7620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hape 1678"/>
          <p:cNvSpPr/>
          <p:nvPr/>
        </p:nvSpPr>
        <p:spPr>
          <a:xfrm rot="16200000">
            <a:off x="5162717" y="2044382"/>
            <a:ext cx="365760" cy="1065675"/>
          </a:xfrm>
          <a:custGeom>
            <a:avLst/>
            <a:gdLst/>
            <a:ahLst/>
            <a:cxnLst/>
            <a:rect l="0" t="0" r="0" b="0"/>
            <a:pathLst>
              <a:path w="466344" h="736092">
                <a:moveTo>
                  <a:pt x="116586" y="0"/>
                </a:moveTo>
                <a:lnTo>
                  <a:pt x="349758" y="0"/>
                </a:lnTo>
                <a:lnTo>
                  <a:pt x="349758" y="502920"/>
                </a:lnTo>
                <a:lnTo>
                  <a:pt x="466344" y="502920"/>
                </a:lnTo>
                <a:lnTo>
                  <a:pt x="233172" y="736092"/>
                </a:lnTo>
                <a:lnTo>
                  <a:pt x="0" y="502920"/>
                </a:lnTo>
                <a:lnTo>
                  <a:pt x="116586" y="502920"/>
                </a:lnTo>
                <a:lnTo>
                  <a:pt x="116586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93759"/>
              </p:ext>
            </p:extLst>
          </p:nvPr>
        </p:nvGraphicFramePr>
        <p:xfrm>
          <a:off x="656938" y="4563046"/>
          <a:ext cx="4114800" cy="93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*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RIGHT JOIN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tableA.name = tableB.name ;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588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85975"/>
              </p:ext>
            </p:extLst>
          </p:nvPr>
        </p:nvGraphicFramePr>
        <p:xfrm>
          <a:off x="5103812" y="4571999"/>
          <a:ext cx="4114800" cy="927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rightJ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&lt;- merge(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tableA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tableB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by.x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by.y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="name",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all.y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= TRUE)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546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5199888" y="4267200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3014" y="4307048"/>
            <a:ext cx="215138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SQL Syntax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5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722</Words>
  <Application>Microsoft Office PowerPoint</Application>
  <PresentationFormat>Widescreen</PresentationFormat>
  <Paragraphs>214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VK</cp:lastModifiedBy>
  <cp:revision>7</cp:revision>
  <dcterms:created xsi:type="dcterms:W3CDTF">2018-05-12T19:28:15Z</dcterms:created>
  <dcterms:modified xsi:type="dcterms:W3CDTF">2020-01-19T13:24:06Z</dcterms:modified>
</cp:coreProperties>
</file>