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4C5E53-ABCD-4B11-8DCD-FA2CDE36A124}" type="datetimeFigureOut">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75100-02AE-42F7-871D-F6AB27A0332D}" type="slidenum">
              <a:rPr lang="en-US" smtClean="0"/>
              <a:t>‹#›</a:t>
            </a:fld>
            <a:endParaRPr lang="en-US"/>
          </a:p>
        </p:txBody>
      </p:sp>
    </p:spTree>
    <p:extLst>
      <p:ext uri="{BB962C8B-B14F-4D97-AF65-F5344CB8AC3E}">
        <p14:creationId xmlns:p14="http://schemas.microsoft.com/office/powerpoint/2010/main" val="2088083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4C5E53-ABCD-4B11-8DCD-FA2CDE36A124}" type="datetimeFigureOut">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75100-02AE-42F7-871D-F6AB27A0332D}" type="slidenum">
              <a:rPr lang="en-US" smtClean="0"/>
              <a:t>‹#›</a:t>
            </a:fld>
            <a:endParaRPr lang="en-US"/>
          </a:p>
        </p:txBody>
      </p:sp>
    </p:spTree>
    <p:extLst>
      <p:ext uri="{BB962C8B-B14F-4D97-AF65-F5344CB8AC3E}">
        <p14:creationId xmlns:p14="http://schemas.microsoft.com/office/powerpoint/2010/main" val="343890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4C5E53-ABCD-4B11-8DCD-FA2CDE36A124}" type="datetimeFigureOut">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75100-02AE-42F7-871D-F6AB27A0332D}" type="slidenum">
              <a:rPr lang="en-US" smtClean="0"/>
              <a:t>‹#›</a:t>
            </a:fld>
            <a:endParaRPr lang="en-US"/>
          </a:p>
        </p:txBody>
      </p:sp>
    </p:spTree>
    <p:extLst>
      <p:ext uri="{BB962C8B-B14F-4D97-AF65-F5344CB8AC3E}">
        <p14:creationId xmlns:p14="http://schemas.microsoft.com/office/powerpoint/2010/main" val="3628097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4C5E53-ABCD-4B11-8DCD-FA2CDE36A124}" type="datetimeFigureOut">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75100-02AE-42F7-871D-F6AB27A0332D}" type="slidenum">
              <a:rPr lang="en-US" smtClean="0"/>
              <a:t>‹#›</a:t>
            </a:fld>
            <a:endParaRPr lang="en-US"/>
          </a:p>
        </p:txBody>
      </p:sp>
    </p:spTree>
    <p:extLst>
      <p:ext uri="{BB962C8B-B14F-4D97-AF65-F5344CB8AC3E}">
        <p14:creationId xmlns:p14="http://schemas.microsoft.com/office/powerpoint/2010/main" val="1553661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4C5E53-ABCD-4B11-8DCD-FA2CDE36A124}" type="datetimeFigureOut">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75100-02AE-42F7-871D-F6AB27A0332D}" type="slidenum">
              <a:rPr lang="en-US" smtClean="0"/>
              <a:t>‹#›</a:t>
            </a:fld>
            <a:endParaRPr lang="en-US"/>
          </a:p>
        </p:txBody>
      </p:sp>
    </p:spTree>
    <p:extLst>
      <p:ext uri="{BB962C8B-B14F-4D97-AF65-F5344CB8AC3E}">
        <p14:creationId xmlns:p14="http://schemas.microsoft.com/office/powerpoint/2010/main" val="3080193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4C5E53-ABCD-4B11-8DCD-FA2CDE36A124}" type="datetimeFigureOut">
              <a:rPr lang="en-US" smtClean="0"/>
              <a:t>8/31/2019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75100-02AE-42F7-871D-F6AB27A0332D}" type="slidenum">
              <a:rPr lang="en-US" smtClean="0"/>
              <a:t>‹#›</a:t>
            </a:fld>
            <a:endParaRPr lang="en-US"/>
          </a:p>
        </p:txBody>
      </p:sp>
    </p:spTree>
    <p:extLst>
      <p:ext uri="{BB962C8B-B14F-4D97-AF65-F5344CB8AC3E}">
        <p14:creationId xmlns:p14="http://schemas.microsoft.com/office/powerpoint/2010/main" val="1077446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4C5E53-ABCD-4B11-8DCD-FA2CDE36A124}" type="datetimeFigureOut">
              <a:rPr lang="en-US" smtClean="0"/>
              <a:t>8/31/2019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D75100-02AE-42F7-871D-F6AB27A0332D}" type="slidenum">
              <a:rPr lang="en-US" smtClean="0"/>
              <a:t>‹#›</a:t>
            </a:fld>
            <a:endParaRPr lang="en-US"/>
          </a:p>
        </p:txBody>
      </p:sp>
    </p:spTree>
    <p:extLst>
      <p:ext uri="{BB962C8B-B14F-4D97-AF65-F5344CB8AC3E}">
        <p14:creationId xmlns:p14="http://schemas.microsoft.com/office/powerpoint/2010/main" val="139822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4C5E53-ABCD-4B11-8DCD-FA2CDE36A124}" type="datetimeFigureOut">
              <a:rPr lang="en-US" smtClean="0"/>
              <a:t>8/31/2019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D75100-02AE-42F7-871D-F6AB27A0332D}" type="slidenum">
              <a:rPr lang="en-US" smtClean="0"/>
              <a:t>‹#›</a:t>
            </a:fld>
            <a:endParaRPr lang="en-US"/>
          </a:p>
        </p:txBody>
      </p:sp>
    </p:spTree>
    <p:extLst>
      <p:ext uri="{BB962C8B-B14F-4D97-AF65-F5344CB8AC3E}">
        <p14:creationId xmlns:p14="http://schemas.microsoft.com/office/powerpoint/2010/main" val="1479815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4C5E53-ABCD-4B11-8DCD-FA2CDE36A124}" type="datetimeFigureOut">
              <a:rPr lang="en-US" smtClean="0"/>
              <a:t>8/31/2019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D75100-02AE-42F7-871D-F6AB27A0332D}" type="slidenum">
              <a:rPr lang="en-US" smtClean="0"/>
              <a:t>‹#›</a:t>
            </a:fld>
            <a:endParaRPr lang="en-US"/>
          </a:p>
        </p:txBody>
      </p:sp>
    </p:spTree>
    <p:extLst>
      <p:ext uri="{BB962C8B-B14F-4D97-AF65-F5344CB8AC3E}">
        <p14:creationId xmlns:p14="http://schemas.microsoft.com/office/powerpoint/2010/main" val="934926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4C5E53-ABCD-4B11-8DCD-FA2CDE36A124}" type="datetimeFigureOut">
              <a:rPr lang="en-US" smtClean="0"/>
              <a:t>8/31/2019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75100-02AE-42F7-871D-F6AB27A0332D}" type="slidenum">
              <a:rPr lang="en-US" smtClean="0"/>
              <a:t>‹#›</a:t>
            </a:fld>
            <a:endParaRPr lang="en-US"/>
          </a:p>
        </p:txBody>
      </p:sp>
    </p:spTree>
    <p:extLst>
      <p:ext uri="{BB962C8B-B14F-4D97-AF65-F5344CB8AC3E}">
        <p14:creationId xmlns:p14="http://schemas.microsoft.com/office/powerpoint/2010/main" val="2102579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4C5E53-ABCD-4B11-8DCD-FA2CDE36A124}" type="datetimeFigureOut">
              <a:rPr lang="en-US" smtClean="0"/>
              <a:t>8/31/2019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75100-02AE-42F7-871D-F6AB27A0332D}" type="slidenum">
              <a:rPr lang="en-US" smtClean="0"/>
              <a:t>‹#›</a:t>
            </a:fld>
            <a:endParaRPr lang="en-US"/>
          </a:p>
        </p:txBody>
      </p:sp>
    </p:spTree>
    <p:extLst>
      <p:ext uri="{BB962C8B-B14F-4D97-AF65-F5344CB8AC3E}">
        <p14:creationId xmlns:p14="http://schemas.microsoft.com/office/powerpoint/2010/main" val="2386586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C5E53-ABCD-4B11-8DCD-FA2CDE36A124}" type="datetimeFigureOut">
              <a:rPr lang="en-US" smtClean="0"/>
              <a:t>8/31/2019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D75100-02AE-42F7-871D-F6AB27A0332D}" type="slidenum">
              <a:rPr lang="en-US" smtClean="0"/>
              <a:t>‹#›</a:t>
            </a:fld>
            <a:endParaRPr lang="en-US"/>
          </a:p>
        </p:txBody>
      </p:sp>
    </p:spTree>
    <p:extLst>
      <p:ext uri="{BB962C8B-B14F-4D97-AF65-F5344CB8AC3E}">
        <p14:creationId xmlns:p14="http://schemas.microsoft.com/office/powerpoint/2010/main" val="2497712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362" y="228600"/>
            <a:ext cx="7153275" cy="6400800"/>
          </a:xfrm>
          <a:prstGeom prst="rect">
            <a:avLst/>
          </a:prstGeom>
        </p:spPr>
      </p:pic>
    </p:spTree>
    <p:extLst>
      <p:ext uri="{BB962C8B-B14F-4D97-AF65-F5344CB8AC3E}">
        <p14:creationId xmlns:p14="http://schemas.microsoft.com/office/powerpoint/2010/main" val="816248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Understanding Box Plots</a:t>
            </a:r>
            <a:endParaRPr lang="en-US" dirty="0"/>
          </a:p>
        </p:txBody>
      </p:sp>
      <p:sp>
        <p:nvSpPr>
          <p:cNvPr id="3" name="Rectangle 2"/>
          <p:cNvSpPr/>
          <p:nvPr/>
        </p:nvSpPr>
        <p:spPr>
          <a:xfrm>
            <a:off x="838200" y="1690688"/>
            <a:ext cx="10515600" cy="923330"/>
          </a:xfrm>
          <a:prstGeom prst="rect">
            <a:avLst/>
          </a:prstGeom>
        </p:spPr>
        <p:txBody>
          <a:bodyPr wrap="square">
            <a:spAutoFit/>
          </a:bodyPr>
          <a:lstStyle/>
          <a:p>
            <a:r>
              <a:rPr lang="en-US" b="1" i="0" dirty="0" smtClean="0">
                <a:solidFill>
                  <a:srgbClr val="000000"/>
                </a:solidFill>
                <a:effectLst/>
                <a:latin typeface="Poppins"/>
              </a:rPr>
              <a:t>Median</a:t>
            </a:r>
            <a:r>
              <a:rPr lang="en-US" dirty="0" smtClean="0"/>
              <a:t/>
            </a:r>
            <a:br>
              <a:rPr lang="en-US" dirty="0" smtClean="0"/>
            </a:br>
            <a:r>
              <a:rPr lang="en-US" b="0" i="0" dirty="0" smtClean="0">
                <a:solidFill>
                  <a:srgbClr val="000000"/>
                </a:solidFill>
                <a:effectLst/>
                <a:latin typeface="Poppins"/>
              </a:rPr>
              <a:t>The median (middle quartile) marks the mid-point of the data and is shown by the line that divides the box into two parts. Half the scores are greater than or equal to this value and half are less.</a:t>
            </a:r>
            <a:endParaRPr lang="en-US" dirty="0"/>
          </a:p>
        </p:txBody>
      </p:sp>
      <p:sp>
        <p:nvSpPr>
          <p:cNvPr id="4" name="Rectangle 3"/>
          <p:cNvSpPr/>
          <p:nvPr/>
        </p:nvSpPr>
        <p:spPr>
          <a:xfrm>
            <a:off x="838200" y="2614018"/>
            <a:ext cx="10515600" cy="1200329"/>
          </a:xfrm>
          <a:prstGeom prst="rect">
            <a:avLst/>
          </a:prstGeom>
        </p:spPr>
        <p:txBody>
          <a:bodyPr wrap="square">
            <a:spAutoFit/>
          </a:bodyPr>
          <a:lstStyle/>
          <a:p>
            <a:r>
              <a:rPr lang="en-US" b="1" i="0" dirty="0" smtClean="0">
                <a:solidFill>
                  <a:srgbClr val="000000"/>
                </a:solidFill>
                <a:effectLst/>
                <a:latin typeface="Poppins"/>
              </a:rPr>
              <a:t>Inter-quartile range</a:t>
            </a:r>
            <a:r>
              <a:rPr lang="en-US" dirty="0" smtClean="0"/>
              <a:t/>
            </a:r>
            <a:br>
              <a:rPr lang="en-US" dirty="0" smtClean="0"/>
            </a:br>
            <a:r>
              <a:rPr lang="en-US" b="0" i="0" dirty="0" smtClean="0">
                <a:solidFill>
                  <a:srgbClr val="000000"/>
                </a:solidFill>
                <a:effectLst/>
                <a:latin typeface="Poppins"/>
              </a:rPr>
              <a:t>The middle “box” represents the middle 50% of scores for the group. The range of scores from lower to upper quartile is referred to as the inter-quartile range. The middle 50% of scores fall within the inter-quartile range.</a:t>
            </a:r>
            <a:endParaRPr lang="en-US" dirty="0"/>
          </a:p>
        </p:txBody>
      </p:sp>
      <p:sp>
        <p:nvSpPr>
          <p:cNvPr id="5" name="Rectangle 4"/>
          <p:cNvSpPr/>
          <p:nvPr/>
        </p:nvSpPr>
        <p:spPr>
          <a:xfrm>
            <a:off x="838200" y="3939581"/>
            <a:ext cx="10515600" cy="646331"/>
          </a:xfrm>
          <a:prstGeom prst="rect">
            <a:avLst/>
          </a:prstGeom>
        </p:spPr>
        <p:txBody>
          <a:bodyPr wrap="square">
            <a:spAutoFit/>
          </a:bodyPr>
          <a:lstStyle/>
          <a:p>
            <a:r>
              <a:rPr lang="en-US" b="1" i="0" dirty="0" smtClean="0">
                <a:solidFill>
                  <a:srgbClr val="000000"/>
                </a:solidFill>
                <a:effectLst/>
                <a:latin typeface="Poppins"/>
              </a:rPr>
              <a:t>Upper quartile</a:t>
            </a:r>
            <a:r>
              <a:rPr lang="en-US" dirty="0" smtClean="0"/>
              <a:t/>
            </a:r>
            <a:br>
              <a:rPr lang="en-US" dirty="0" smtClean="0"/>
            </a:br>
            <a:r>
              <a:rPr lang="en-US" b="0" i="0" dirty="0" smtClean="0">
                <a:solidFill>
                  <a:srgbClr val="000000"/>
                </a:solidFill>
                <a:effectLst/>
                <a:latin typeface="Poppins"/>
              </a:rPr>
              <a:t>Seventy-five percent of the scores fall below the upper quartile.</a:t>
            </a:r>
            <a:endParaRPr lang="en-US" dirty="0"/>
          </a:p>
        </p:txBody>
      </p:sp>
      <p:sp>
        <p:nvSpPr>
          <p:cNvPr id="6" name="Rectangle 5"/>
          <p:cNvSpPr/>
          <p:nvPr/>
        </p:nvSpPr>
        <p:spPr>
          <a:xfrm>
            <a:off x="838200" y="4737677"/>
            <a:ext cx="10515601" cy="646331"/>
          </a:xfrm>
          <a:prstGeom prst="rect">
            <a:avLst/>
          </a:prstGeom>
        </p:spPr>
        <p:txBody>
          <a:bodyPr wrap="square">
            <a:spAutoFit/>
          </a:bodyPr>
          <a:lstStyle/>
          <a:p>
            <a:r>
              <a:rPr lang="en-US" b="1" dirty="0"/>
              <a:t>Whiskers</a:t>
            </a:r>
            <a:r>
              <a:rPr lang="en-US" dirty="0" smtClean="0"/>
              <a:t/>
            </a:r>
            <a:br>
              <a:rPr lang="en-US" dirty="0" smtClean="0"/>
            </a:br>
            <a:r>
              <a:rPr lang="en-US" dirty="0"/>
              <a:t>The upper and lower whiskers represent scores outside the middle 50</a:t>
            </a:r>
            <a:r>
              <a:rPr lang="en-US" dirty="0" smtClean="0"/>
              <a:t>%</a:t>
            </a:r>
            <a:endParaRPr lang="en-US" dirty="0"/>
          </a:p>
        </p:txBody>
      </p:sp>
    </p:spTree>
    <p:extLst>
      <p:ext uri="{BB962C8B-B14F-4D97-AF65-F5344CB8AC3E}">
        <p14:creationId xmlns:p14="http://schemas.microsoft.com/office/powerpoint/2010/main" val="1805541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1676401"/>
            <a:ext cx="10515600" cy="3251199"/>
          </a:xfrm>
        </p:spPr>
        <p:txBody>
          <a:bodyPr>
            <a:noAutofit/>
          </a:bodyPr>
          <a:lstStyle/>
          <a:p>
            <a:r>
              <a:rPr lang="en-US" sz="1800" dirty="0"/>
              <a:t/>
            </a:r>
            <a:br>
              <a:rPr lang="en-US" sz="1800" dirty="0"/>
            </a:br>
            <a:r>
              <a:rPr lang="en-US" sz="1800" dirty="0" smtClean="0"/>
              <a:t>1) What </a:t>
            </a:r>
            <a:r>
              <a:rPr lang="en-US" sz="1800" dirty="0"/>
              <a:t>the key values are, such as: the average, median 25th percentile etc.</a:t>
            </a:r>
            <a:br>
              <a:rPr lang="en-US" sz="1800" dirty="0"/>
            </a:br>
            <a:r>
              <a:rPr lang="en-US" sz="1800" dirty="0" smtClean="0"/>
              <a:t/>
            </a:r>
            <a:br>
              <a:rPr lang="en-US" sz="1800" dirty="0" smtClean="0"/>
            </a:br>
            <a:r>
              <a:rPr lang="en-US" sz="1800" dirty="0" smtClean="0"/>
              <a:t>2) If </a:t>
            </a:r>
            <a:r>
              <a:rPr lang="en-US" sz="1800" dirty="0"/>
              <a:t>there are any outliers and what their values are.</a:t>
            </a:r>
            <a:br>
              <a:rPr lang="en-US" sz="1800" dirty="0"/>
            </a:br>
            <a:r>
              <a:rPr lang="en-US" sz="1800" dirty="0" smtClean="0"/>
              <a:t/>
            </a:r>
            <a:br>
              <a:rPr lang="en-US" sz="1800" dirty="0" smtClean="0"/>
            </a:br>
            <a:r>
              <a:rPr lang="en-US" sz="1800" dirty="0" smtClean="0"/>
              <a:t>3) Is </a:t>
            </a:r>
            <a:r>
              <a:rPr lang="en-US" sz="1800" dirty="0"/>
              <a:t>the data </a:t>
            </a:r>
            <a:r>
              <a:rPr lang="en-US" sz="1800" dirty="0" smtClean="0"/>
              <a:t>symmetrical</a:t>
            </a:r>
            <a:r>
              <a:rPr lang="en-US" sz="1800" dirty="0"/>
              <a:t/>
            </a:r>
            <a:br>
              <a:rPr lang="en-US" sz="1800" dirty="0"/>
            </a:br>
            <a:r>
              <a:rPr lang="en-US" sz="1800" dirty="0" smtClean="0"/>
              <a:t/>
            </a:r>
            <a:br>
              <a:rPr lang="en-US" sz="1800" dirty="0" smtClean="0"/>
            </a:br>
            <a:r>
              <a:rPr lang="en-US" sz="1800" dirty="0" smtClean="0"/>
              <a:t>4) How </a:t>
            </a:r>
            <a:r>
              <a:rPr lang="en-US" sz="1800" dirty="0"/>
              <a:t>tightly is the data </a:t>
            </a:r>
            <a:r>
              <a:rPr lang="en-US" sz="1800" dirty="0" smtClean="0"/>
              <a:t>grouped</a:t>
            </a:r>
            <a:r>
              <a:rPr lang="en-US" sz="1800" dirty="0"/>
              <a:t/>
            </a:r>
            <a:br>
              <a:rPr lang="en-US" sz="1800" dirty="0"/>
            </a:br>
            <a:r>
              <a:rPr lang="en-US" sz="1800" dirty="0" smtClean="0"/>
              <a:t/>
            </a:r>
            <a:br>
              <a:rPr lang="en-US" sz="1800" dirty="0" smtClean="0"/>
            </a:br>
            <a:r>
              <a:rPr lang="en-US" sz="1800" dirty="0" smtClean="0"/>
              <a:t>5) If </a:t>
            </a:r>
            <a:r>
              <a:rPr lang="en-US" sz="1800" dirty="0"/>
              <a:t>the data is skewed and if so, in what direction.</a:t>
            </a:r>
            <a:br>
              <a:rPr lang="en-US" sz="1800" dirty="0"/>
            </a:br>
            <a:r>
              <a:rPr lang="en-US" sz="1800" dirty="0"/>
              <a:t> </a:t>
            </a:r>
          </a:p>
        </p:txBody>
      </p:sp>
      <p:sp>
        <p:nvSpPr>
          <p:cNvPr id="4" name="Title 1"/>
          <p:cNvSpPr txBox="1">
            <a:spLocks/>
          </p:cNvSpPr>
          <p:nvPr/>
        </p:nvSpPr>
        <p:spPr>
          <a:xfrm>
            <a:off x="7366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Interpreting Box Plots</a:t>
            </a:r>
            <a:endParaRPr lang="en-US" dirty="0"/>
          </a:p>
        </p:txBody>
      </p:sp>
    </p:spTree>
    <p:extLst>
      <p:ext uri="{BB962C8B-B14F-4D97-AF65-F5344CB8AC3E}">
        <p14:creationId xmlns:p14="http://schemas.microsoft.com/office/powerpoint/2010/main" val="2903341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12</Words>
  <Application>Microsoft Office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Poppins</vt:lpstr>
      <vt:lpstr>Office Theme</vt:lpstr>
      <vt:lpstr>PowerPoint Presentation</vt:lpstr>
      <vt:lpstr>Understanding Box Plots</vt:lpstr>
      <vt:lpstr> 1) What the key values are, such as: the average, median 25th percentile etc.  2) If there are any outliers and what their values are.  3) Is the data symmetrical  4) How tightly is the data grouped  5) If the data is skewed and if so, in what direction.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Saurav Vats</dc:creator>
  <cp:lastModifiedBy>Saurav Vats</cp:lastModifiedBy>
  <cp:revision>7</cp:revision>
  <dcterms:created xsi:type="dcterms:W3CDTF">2018-07-08T01:43:10Z</dcterms:created>
  <dcterms:modified xsi:type="dcterms:W3CDTF">2019-08-30T18:55:16Z</dcterms:modified>
</cp:coreProperties>
</file>