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5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2029-4D84-41B7-81F5-7A2A30D2D7F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8913-CEC7-4AC0-89DA-E9D316143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633476" y="657784"/>
            <a:ext cx="59563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Creating</a:t>
            </a:r>
            <a:r>
              <a:rPr lang="en-US" spc="-25" dirty="0" smtClean="0"/>
              <a:t> </a:t>
            </a:r>
            <a:r>
              <a:rPr lang="en-US" spc="-5" dirty="0" smtClean="0"/>
              <a:t>Strings</a:t>
            </a:r>
            <a:endParaRPr lang="en-US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633476" y="1364361"/>
            <a:ext cx="83210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character() </a:t>
            </a:r>
            <a:r>
              <a:rPr sz="1600" spc="-5" dirty="0">
                <a:latin typeface="Arial"/>
                <a:cs typeface="Arial"/>
              </a:rPr>
              <a:t>is the function that creates vector objects of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"character". </a:t>
            </a:r>
            <a:endParaRPr lang="en-US" sz="1600" spc="-5" dirty="0" smtClean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633476" y="1861648"/>
            <a:ext cx="8232140" cy="1784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To test if an object is of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"character" ,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use the function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is.character()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To convert non-character objects into character strings ,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use the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as.character()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Webdings"/>
                <a:cs typeface="Webdings"/>
              </a:rPr>
              <a:t></a:t>
            </a:r>
            <a:r>
              <a:rPr sz="16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paste() </a:t>
            </a:r>
            <a:r>
              <a:rPr sz="1600" spc="-5" dirty="0">
                <a:latin typeface="Arial"/>
                <a:cs typeface="Arial"/>
              </a:rPr>
              <a:t>is one of the most important functions that </a:t>
            </a:r>
            <a:r>
              <a:rPr sz="1600" spc="-10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use to create and </a:t>
            </a:r>
            <a:r>
              <a:rPr sz="1600" dirty="0">
                <a:latin typeface="Arial"/>
                <a:cs typeface="Arial"/>
              </a:rPr>
              <a:t>build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strings</a:t>
            </a:r>
            <a:endParaRPr sz="160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00"/>
              </a:spcBef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3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633476" y="477488"/>
            <a:ext cx="614948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Printing</a:t>
            </a:r>
            <a:r>
              <a:rPr lang="en-US" spc="-20" dirty="0" smtClean="0"/>
              <a:t> </a:t>
            </a:r>
            <a:r>
              <a:rPr lang="en-US" spc="-5" dirty="0" smtClean="0"/>
              <a:t>Characters</a:t>
            </a:r>
            <a:endParaRPr lang="en-US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633476" y="1292639"/>
            <a:ext cx="7835900" cy="114390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660"/>
              </a:spcBef>
              <a:buClr>
                <a:srgbClr val="003399"/>
              </a:buClr>
              <a:buAutoNum type="romanUcPeriod"/>
              <a:tabLst>
                <a:tab pos="413384" algn="l"/>
                <a:tab pos="414020" algn="l"/>
              </a:tabLst>
            </a:pPr>
            <a:r>
              <a:rPr sz="1600" spc="-5" dirty="0">
                <a:latin typeface="Arial"/>
                <a:cs typeface="Arial"/>
              </a:rPr>
              <a:t>Printing values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print()</a:t>
            </a:r>
            <a:endParaRPr sz="1600" dirty="0">
              <a:latin typeface="Arial"/>
              <a:cs typeface="Arial"/>
            </a:endParaRPr>
          </a:p>
          <a:p>
            <a:pPr marL="634365" lvl="1" indent="-399415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634365" algn="l"/>
                <a:tab pos="635000" algn="l"/>
              </a:tabLst>
            </a:pPr>
            <a:r>
              <a:rPr sz="1400" dirty="0">
                <a:latin typeface="Arial"/>
                <a:cs typeface="Arial"/>
              </a:rPr>
              <a:t>print() </a:t>
            </a:r>
            <a:r>
              <a:rPr sz="1400" spc="-5" dirty="0">
                <a:latin typeface="Arial"/>
                <a:cs typeface="Arial"/>
              </a:rPr>
              <a:t>displays text </a:t>
            </a:r>
            <a:r>
              <a:rPr sz="1400" dirty="0">
                <a:latin typeface="Arial"/>
                <a:cs typeface="Arial"/>
              </a:rPr>
              <a:t>in quoted form by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</a:t>
            </a:r>
          </a:p>
          <a:p>
            <a:pPr marL="634365" lvl="1" indent="-399415">
              <a:lnSpc>
                <a:spcPct val="100000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634365" algn="l"/>
                <a:tab pos="635000" algn="l"/>
              </a:tabLst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want </a:t>
            </a:r>
            <a:r>
              <a:rPr sz="1400" dirty="0">
                <a:latin typeface="Arial"/>
                <a:cs typeface="Arial"/>
              </a:rPr>
              <a:t>to print character strings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no quotes </a:t>
            </a:r>
            <a:r>
              <a:rPr sz="1400" spc="-10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 set the argument quote =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FALSE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</a:pPr>
            <a:endParaRPr sz="16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8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633476" y="503246"/>
            <a:ext cx="979841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Basic text</a:t>
            </a:r>
            <a:r>
              <a:rPr lang="en-US" dirty="0" smtClean="0"/>
              <a:t> </a:t>
            </a:r>
            <a:r>
              <a:rPr lang="en-US" spc="-5" dirty="0" smtClean="0"/>
              <a:t>manipulations</a:t>
            </a:r>
            <a:endParaRPr lang="en-US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633476" y="1292639"/>
            <a:ext cx="8401050" cy="366254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660"/>
              </a:spcBef>
              <a:buClr>
                <a:srgbClr val="003399"/>
              </a:buClr>
              <a:buAutoNum type="romanUcPeriod"/>
              <a:tabLst>
                <a:tab pos="413384" algn="l"/>
                <a:tab pos="414020" algn="l"/>
              </a:tabLst>
            </a:pPr>
            <a:r>
              <a:rPr sz="1600" spc="-5" dirty="0">
                <a:latin typeface="Arial"/>
                <a:cs typeface="Arial"/>
              </a:rPr>
              <a:t>Count number of characters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nchar()</a:t>
            </a:r>
            <a:endParaRPr sz="1600" dirty="0">
              <a:latin typeface="Arial"/>
              <a:cs typeface="Arial"/>
            </a:endParaRPr>
          </a:p>
          <a:p>
            <a:pPr marL="469900" lvl="1" indent="-220979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nchar() counts the number of </a:t>
            </a:r>
            <a:r>
              <a:rPr sz="1400" spc="-5" dirty="0">
                <a:latin typeface="Arial"/>
                <a:cs typeface="Arial"/>
              </a:rPr>
              <a:t>characters, while </a:t>
            </a:r>
            <a:r>
              <a:rPr sz="1400" dirty="0">
                <a:latin typeface="Arial"/>
                <a:cs typeface="Arial"/>
              </a:rPr>
              <a:t>length() only </a:t>
            </a:r>
            <a:r>
              <a:rPr sz="1400" spc="-5" dirty="0">
                <a:latin typeface="Arial"/>
                <a:cs typeface="Arial"/>
              </a:rPr>
              <a:t>gives </a:t>
            </a:r>
            <a:r>
              <a:rPr sz="1400" dirty="0">
                <a:latin typeface="Arial"/>
                <a:cs typeface="Arial"/>
              </a:rPr>
              <a:t>the number of elements in a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vector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  <a:buFont typeface="Arial"/>
              <a:buChar char="–"/>
            </a:pPr>
            <a:endParaRPr sz="1650" dirty="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3384" algn="l"/>
                <a:tab pos="414020" algn="l"/>
              </a:tabLst>
            </a:pPr>
            <a:r>
              <a:rPr sz="1600" spc="-5" dirty="0">
                <a:latin typeface="Arial"/>
                <a:cs typeface="Arial"/>
              </a:rPr>
              <a:t>Convert to </a:t>
            </a:r>
            <a:r>
              <a:rPr sz="1600" spc="-10" dirty="0">
                <a:latin typeface="Arial"/>
                <a:cs typeface="Arial"/>
              </a:rPr>
              <a:t>lower </a:t>
            </a:r>
            <a:r>
              <a:rPr sz="1600" spc="-5" dirty="0">
                <a:latin typeface="Arial"/>
                <a:cs typeface="Arial"/>
              </a:rPr>
              <a:t>case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tolower()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  <a:buFont typeface="Arial"/>
              <a:buAutoNum type="romanUcPeriod"/>
            </a:pPr>
            <a:endParaRPr sz="1650" dirty="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3384" algn="l"/>
                <a:tab pos="414020" algn="l"/>
              </a:tabLst>
            </a:pPr>
            <a:r>
              <a:rPr sz="1600" spc="-5" dirty="0">
                <a:latin typeface="Arial"/>
                <a:cs typeface="Arial"/>
              </a:rPr>
              <a:t>Convert to upper case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toupper()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3399"/>
              </a:buClr>
            </a:pPr>
            <a:endParaRPr sz="1650" dirty="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3384" algn="l"/>
                <a:tab pos="414020" algn="l"/>
              </a:tabLst>
            </a:pPr>
            <a:r>
              <a:rPr sz="1600" spc="-5" dirty="0">
                <a:latin typeface="Arial"/>
                <a:cs typeface="Arial"/>
              </a:rPr>
              <a:t>Character translation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chartr()</a:t>
            </a:r>
            <a:endParaRPr sz="1600" dirty="0">
              <a:latin typeface="Arial"/>
              <a:cs typeface="Arial"/>
            </a:endParaRPr>
          </a:p>
          <a:p>
            <a:pPr marL="634365" lvl="1" indent="-399415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Char char="–"/>
              <a:tabLst>
                <a:tab pos="634365" algn="l"/>
                <a:tab pos="635000" algn="l"/>
              </a:tabLst>
            </a:pPr>
            <a:r>
              <a:rPr sz="1400" dirty="0">
                <a:latin typeface="Arial"/>
                <a:cs typeface="Arial"/>
              </a:rPr>
              <a:t>chartr() </a:t>
            </a:r>
            <a:r>
              <a:rPr sz="1400" spc="-5" dirty="0">
                <a:latin typeface="Arial"/>
                <a:cs typeface="Arial"/>
              </a:rPr>
              <a:t>works </a:t>
            </a:r>
            <a:r>
              <a:rPr sz="1400" dirty="0">
                <a:latin typeface="Arial"/>
                <a:cs typeface="Arial"/>
              </a:rPr>
              <a:t>is by replacing the </a:t>
            </a:r>
            <a:r>
              <a:rPr sz="1400" spc="-5" dirty="0">
                <a:latin typeface="Arial"/>
                <a:cs typeface="Arial"/>
              </a:rPr>
              <a:t>characters </a:t>
            </a:r>
            <a:r>
              <a:rPr sz="1400" dirty="0">
                <a:latin typeface="Arial"/>
                <a:cs typeface="Arial"/>
              </a:rPr>
              <a:t>in old by those indicated in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new</a:t>
            </a:r>
            <a:endParaRPr sz="1400" dirty="0">
              <a:latin typeface="Arial"/>
              <a:cs typeface="Arial"/>
            </a:endParaRPr>
          </a:p>
          <a:p>
            <a:pPr marL="634365" lvl="1" indent="-399415">
              <a:lnSpc>
                <a:spcPct val="100000"/>
              </a:lnSpc>
              <a:spcBef>
                <a:spcPts val="505"/>
              </a:spcBef>
              <a:buClr>
                <a:srgbClr val="003399"/>
              </a:buClr>
              <a:buChar char="–"/>
              <a:tabLst>
                <a:tab pos="634365" algn="l"/>
                <a:tab pos="635000" algn="l"/>
              </a:tabLst>
            </a:pPr>
            <a:r>
              <a:rPr sz="1400" dirty="0" smtClean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can be used for multiple </a:t>
            </a:r>
            <a:r>
              <a:rPr sz="1400" spc="-5" dirty="0">
                <a:latin typeface="Arial"/>
                <a:cs typeface="Arial"/>
              </a:rPr>
              <a:t>replacements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once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99"/>
              </a:buClr>
            </a:pPr>
            <a:endParaRPr sz="1650" dirty="0" smtClean="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4020" algn="l"/>
              </a:tabLst>
            </a:pPr>
            <a:r>
              <a:rPr sz="1600" b="1" spc="-5" dirty="0" err="1" smtClean="0">
                <a:latin typeface="Arial"/>
                <a:cs typeface="Arial"/>
              </a:rPr>
              <a:t>substr</a:t>
            </a:r>
            <a:r>
              <a:rPr sz="1600" b="1" spc="-5" dirty="0" smtClean="0">
                <a:latin typeface="Arial"/>
                <a:cs typeface="Arial"/>
              </a:rPr>
              <a:t>()</a:t>
            </a:r>
            <a:endParaRPr lang="en-US" sz="1600" b="1" spc="-5" dirty="0" smtClean="0">
              <a:latin typeface="Arial"/>
              <a:cs typeface="Arial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4020" algn="l"/>
              </a:tabLst>
            </a:pPr>
            <a:endParaRPr lang="en-US" sz="1600" b="1" spc="-5" dirty="0">
              <a:latin typeface="Arial"/>
              <a:cs typeface="Arial"/>
            </a:endParaRPr>
          </a:p>
          <a:p>
            <a:pPr marL="413384" indent="-400685">
              <a:lnSpc>
                <a:spcPct val="100000"/>
              </a:lnSpc>
              <a:buClr>
                <a:srgbClr val="003399"/>
              </a:buClr>
              <a:buAutoNum type="romanUcPeriod"/>
              <a:tabLst>
                <a:tab pos="414020" algn="l"/>
              </a:tabLst>
            </a:pPr>
            <a:r>
              <a:rPr lang="en-US" sz="1600" b="1" spc="-5" dirty="0">
                <a:latin typeface="Arial"/>
                <a:cs typeface="Arial"/>
              </a:rPr>
              <a:t>s</a:t>
            </a:r>
            <a:r>
              <a:rPr lang="en-US" sz="1600" b="1" spc="-5" dirty="0" smtClean="0">
                <a:latin typeface="Arial"/>
                <a:cs typeface="Arial"/>
              </a:rPr>
              <a:t>ub() &amp; </a:t>
            </a:r>
            <a:r>
              <a:rPr lang="en-US" sz="1600" b="1" spc="-5" dirty="0" err="1" smtClean="0">
                <a:latin typeface="Arial"/>
                <a:cs typeface="Arial"/>
              </a:rPr>
              <a:t>gsub</a:t>
            </a:r>
            <a:r>
              <a:rPr lang="en-US" sz="1600" b="1" spc="-5" smtClean="0">
                <a:latin typeface="Arial"/>
                <a:cs typeface="Arial"/>
              </a:rPr>
              <a:t>()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6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411" y="1331890"/>
            <a:ext cx="87774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###------------------------------------------------------------</a:t>
            </a:r>
          </a:p>
          <a:p>
            <a:r>
              <a:rPr lang="en-US" dirty="0" smtClean="0"/>
              <a:t>### Date manipulations in R</a:t>
            </a:r>
          </a:p>
          <a:p>
            <a:r>
              <a:rPr lang="en-US" dirty="0" smtClean="0"/>
              <a:t>### Symbol          Meaning</a:t>
            </a:r>
          </a:p>
          <a:p>
            <a:r>
              <a:rPr lang="en-US" dirty="0" smtClean="0"/>
              <a:t>### %d              Days as number (01-31)</a:t>
            </a:r>
          </a:p>
          <a:p>
            <a:r>
              <a:rPr lang="en-US" dirty="0" smtClean="0"/>
              <a:t>### %a              Weekday - Mon</a:t>
            </a:r>
          </a:p>
          <a:p>
            <a:r>
              <a:rPr lang="en-US" dirty="0" smtClean="0"/>
              <a:t>### %A              Weekday - Monday</a:t>
            </a:r>
          </a:p>
          <a:p>
            <a:r>
              <a:rPr lang="en-US" dirty="0" smtClean="0"/>
              <a:t>### %m              Month as number (01-12)</a:t>
            </a:r>
          </a:p>
          <a:p>
            <a:r>
              <a:rPr lang="en-US" dirty="0" smtClean="0"/>
              <a:t>### %b              Month - Jan</a:t>
            </a:r>
          </a:p>
          <a:p>
            <a:r>
              <a:rPr lang="en-US" dirty="0" smtClean="0"/>
              <a:t>### %B              Month - January</a:t>
            </a:r>
          </a:p>
          <a:p>
            <a:r>
              <a:rPr lang="en-US" dirty="0" smtClean="0"/>
              <a:t>### %y              Year - 2 digit (07)</a:t>
            </a:r>
          </a:p>
          <a:p>
            <a:r>
              <a:rPr lang="en-US" dirty="0" smtClean="0"/>
              <a:t>### %Y              Year - 4 digit (2007)</a:t>
            </a:r>
          </a:p>
          <a:p>
            <a:r>
              <a:rPr lang="en-US" dirty="0" smtClean="0"/>
              <a:t>### %H              Hour </a:t>
            </a:r>
            <a:r>
              <a:rPr lang="en-US" dirty="0"/>
              <a:t>(24-hour clock) as a zero-padded decimal </a:t>
            </a:r>
            <a:r>
              <a:rPr lang="en-US" dirty="0" smtClean="0"/>
              <a:t>number(01,23)</a:t>
            </a:r>
          </a:p>
          <a:p>
            <a:r>
              <a:rPr lang="en-US" dirty="0" smtClean="0"/>
              <a:t>### %I                Hour </a:t>
            </a:r>
            <a:r>
              <a:rPr lang="en-US" dirty="0"/>
              <a:t>(12-hour clock) as a zero-padded decimal </a:t>
            </a:r>
            <a:r>
              <a:rPr lang="en-US" dirty="0" smtClean="0"/>
              <a:t>number(01,12)</a:t>
            </a:r>
          </a:p>
          <a:p>
            <a:r>
              <a:rPr lang="en-US" dirty="0" smtClean="0"/>
              <a:t>### %p              AM/PM</a:t>
            </a:r>
          </a:p>
          <a:p>
            <a:r>
              <a:rPr lang="en-US" dirty="0" smtClean="0"/>
              <a:t>### %M             Minute as </a:t>
            </a:r>
            <a:r>
              <a:rPr lang="en-US" dirty="0"/>
              <a:t>a zero-padded decimal </a:t>
            </a:r>
            <a:r>
              <a:rPr lang="en-US" dirty="0" smtClean="0"/>
              <a:t>number(01,15,30,59,00)</a:t>
            </a:r>
          </a:p>
          <a:p>
            <a:r>
              <a:rPr lang="en-US" dirty="0" smtClean="0"/>
              <a:t>### %S              Second </a:t>
            </a:r>
            <a:r>
              <a:rPr lang="en-US" dirty="0"/>
              <a:t>as a zero-padded decimal number(01,15,30,59,00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379412" y="464609"/>
            <a:ext cx="83653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Formats used in date</a:t>
            </a:r>
            <a:r>
              <a:rPr lang="en-US" spc="55" dirty="0" smtClean="0"/>
              <a:t> </a:t>
            </a:r>
            <a:r>
              <a:rPr lang="en-US" spc="-5" dirty="0" smtClean="0"/>
              <a:t>manipulation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5565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16</cp:revision>
  <dcterms:created xsi:type="dcterms:W3CDTF">2018-05-18T19:39:45Z</dcterms:created>
  <dcterms:modified xsi:type="dcterms:W3CDTF">2019-08-25T02:11:52Z</dcterms:modified>
</cp:coreProperties>
</file>