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9" r:id="rId2"/>
  </p:sldMasterIdLst>
  <p:notesMasterIdLst>
    <p:notesMasterId r:id="rId18"/>
  </p:notesMasterIdLst>
  <p:sldIdLst>
    <p:sldId id="256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CjQ7nGxCnvA272p15Mbh6rbB1R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ntal Costantin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5D6067-0E57-433E-A2C1-72C475606FA1}">
  <a:tblStyle styleId="{925D6067-0E57-433E-A2C1-72C475606FA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043B3A-EBAE-4E90-9D71-CC52682954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17T15:34:54.652" idx="1">
    <p:pos x="6000" y="0"/>
    <p:text>E perché proprio loro lo metterei sotto con le analisi del wordcloud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sFCtis"/>
      </p:ext>
    </p:extLst>
  </p:cm>
  <p:cm authorId="0" dt="2020-06-17T15:34:54.652" idx="2">
    <p:pos x="6000" y="0"/>
    <p:text>mettere il grafico a torta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19Ijc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694d0e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8a694d0e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694d0e1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8a694d0e1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694d0e1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8a694d0e1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694d0e1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a694d0e1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b0b3b5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88b0b3b5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7324724" y="1327194"/>
            <a:ext cx="4358659" cy="153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it-IT" sz="5400" b="1">
                <a:latin typeface="Arial"/>
                <a:ea typeface="Arial"/>
                <a:cs typeface="Arial"/>
                <a:sym typeface="Arial"/>
              </a:rPr>
              <a:t>amazon</a:t>
            </a:r>
            <a:r>
              <a:rPr lang="it-IT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540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reviews</a:t>
            </a:r>
            <a:endParaRPr sz="5400">
              <a:solidFill>
                <a:srgbClr val="F9A0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7324724" y="4241231"/>
            <a:ext cx="435866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A015"/>
              </a:buClr>
              <a:buSzPts val="1400"/>
              <a:buNone/>
            </a:pPr>
            <a:r>
              <a:rPr lang="it-IT" sz="140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Relazione a cura di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 sz="1400">
                <a:latin typeface="Arial"/>
                <a:ea typeface="Arial"/>
                <a:cs typeface="Arial"/>
                <a:sym typeface="Arial"/>
              </a:rPr>
              <a:t>Martina Ceccon	817613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 sz="1400">
                <a:latin typeface="Arial"/>
                <a:ea typeface="Arial"/>
                <a:cs typeface="Arial"/>
                <a:sym typeface="Arial"/>
              </a:rPr>
              <a:t>Chantal Costantino  	860621 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 sz="1400">
                <a:latin typeface="Arial"/>
                <a:ea typeface="Arial"/>
                <a:cs typeface="Arial"/>
                <a:sym typeface="Arial"/>
              </a:rPr>
              <a:t>Vittorio Maggio	817034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51" y="1098648"/>
            <a:ext cx="6991056" cy="466070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90" name="Google Shape;90;p1"/>
          <p:cNvSpPr txBox="1"/>
          <p:nvPr/>
        </p:nvSpPr>
        <p:spPr>
          <a:xfrm>
            <a:off x="7324725" y="3255962"/>
            <a:ext cx="4358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Analisi sulle recensioni dei prodotti nel settore dell’intrattenimento.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0"/>
          <p:cNvGraphicFramePr/>
          <p:nvPr/>
        </p:nvGraphicFramePr>
        <p:xfrm>
          <a:off x="643467" y="1508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{26043B3A-EBAE-4E90-9D71-CC52682954B3}</a:tableStyleId>
              </a:tblPr>
              <a:tblGrid>
                <a:gridCol w="17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Numero di recensioni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it-IT" sz="1200" b="1"/>
                        <a:t>i</a:t>
                      </a: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tolo del libro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positive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negative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neutrali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B072N597H5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453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 Mario Odyssey - Nintendo Switch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98.68%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0.88%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B01N7QUSQ3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439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Legend of Zelda: Breath of the Wild - Nintendo Switch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98.41%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0.23%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B01MS894C1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406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Mario Kart 8 Deluxe - Nintendo Switch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98.28%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1.23%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B01M8MO8XS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 Dead Redemption 2 - Xbox One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97.60%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B07BZV8R5R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151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 Smash Bros Ultimate - Nintendo Switch</a:t>
                      </a:r>
                      <a:endParaRPr/>
                    </a:p>
                  </a:txBody>
                  <a:tcPr marL="13875" marR="13875" marT="1387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97.35%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1.99%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0.66%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" name="Google Shape;174;p20"/>
          <p:cNvSpPr txBox="1"/>
          <p:nvPr/>
        </p:nvSpPr>
        <p:spPr>
          <a:xfrm>
            <a:off x="1670670" y="710119"/>
            <a:ext cx="8230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videogiochi con più recensioni positive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643467" y="16357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{26043B3A-EBAE-4E90-9D71-CC52682954B3}</a:tableStyleId>
              </a:tblPr>
              <a:tblGrid>
                <a:gridCol w="15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Numero di recensioni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it-IT" sz="1200" b="1"/>
                        <a:t>i</a:t>
                      </a: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tolo del libro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positive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negative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neutrali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B0746PN4PZ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Nacon Revolution Pro Controller 2, Nero - PlayStation 4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59.60%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30.81%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9.60%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B06XWYC4QP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Destiny 2 + DLC Esclusivo Amazon - PlayStation 4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55.71%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27.86%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16.43%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B0746R8TKN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Nacon Compact Controller, Blu - PlayStation 4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62.31%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24.62%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13.08%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B01BVEEJG4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580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 Turismo Sport - PlayStation 4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68.45%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23.10%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8.45%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B00499DB7W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436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Two Dots Universal Pro Driving Simulator Supporto universale ripiegabile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57.34%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21.33%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21.33%</a:t>
                      </a:r>
                      <a:endParaRPr/>
                    </a:p>
                  </a:txBody>
                  <a:tcPr marL="12950" marR="12950" marT="129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Google Shape;187;p21"/>
          <p:cNvSpPr txBox="1"/>
          <p:nvPr/>
        </p:nvSpPr>
        <p:spPr>
          <a:xfrm>
            <a:off x="1670670" y="710119"/>
            <a:ext cx="8230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videogiochi con più recensioni negative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a694d0e1f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210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Quali sono i prodotti più popolari (con più recensioni) di ogni categoria?</a:t>
            </a:r>
            <a:r>
              <a:rPr lang="it-IT" sz="280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rgbClr val="F9A01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2800" b="1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E perché proprio loro?</a:t>
            </a:r>
            <a:endParaRPr sz="2800" b="1">
              <a:solidFill>
                <a:srgbClr val="F9A0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8a694d0e1f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694d0e1f_0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8a694d0e1f_0_17"/>
          <p:cNvSpPr/>
          <p:nvPr/>
        </p:nvSpPr>
        <p:spPr>
          <a:xfrm rot="-2700000" flipH="1">
            <a:off x="-376753" y="-253423"/>
            <a:ext cx="1828654" cy="1377755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8a694d0e1f_0_17"/>
          <p:cNvSpPr/>
          <p:nvPr/>
        </p:nvSpPr>
        <p:spPr>
          <a:xfrm rot="-2700000" flipH="1">
            <a:off x="891672" y="422133"/>
            <a:ext cx="645306" cy="645306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8a694d0e1f_0_17"/>
          <p:cNvSpPr/>
          <p:nvPr/>
        </p:nvSpPr>
        <p:spPr>
          <a:xfrm rot="-2700000" flipH="1">
            <a:off x="10043564" y="655106"/>
            <a:ext cx="687308" cy="687308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8a694d0e1f_0_17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8a694d0e1f_0_17"/>
          <p:cNvSpPr/>
          <p:nvPr/>
        </p:nvSpPr>
        <p:spPr>
          <a:xfrm flipH="1">
            <a:off x="7976257" y="6115501"/>
            <a:ext cx="1494600" cy="7425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8a694d0e1f_0_17"/>
          <p:cNvSpPr/>
          <p:nvPr/>
        </p:nvSpPr>
        <p:spPr>
          <a:xfrm flipH="1">
            <a:off x="7604183" y="6453143"/>
            <a:ext cx="814800" cy="4050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8a694d0e1f_0_17"/>
          <p:cNvSpPr txBox="1"/>
          <p:nvPr/>
        </p:nvSpPr>
        <p:spPr>
          <a:xfrm>
            <a:off x="1670670" y="710119"/>
            <a:ext cx="823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Confronto parole più usate nelle recensioni dei libri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8a694d0e1f_0_17"/>
          <p:cNvSpPr txBox="1"/>
          <p:nvPr/>
        </p:nvSpPr>
        <p:spPr>
          <a:xfrm>
            <a:off x="966597" y="1677350"/>
            <a:ext cx="396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POSITIVE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8a694d0e1f_0_17"/>
          <p:cNvSpPr txBox="1"/>
          <p:nvPr/>
        </p:nvSpPr>
        <p:spPr>
          <a:xfrm>
            <a:off x="6903622" y="1677350"/>
            <a:ext cx="396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NEGATIVE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8a694d0e1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75" y="2821075"/>
            <a:ext cx="5528601" cy="279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8a694d0e1f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875" y="2821075"/>
            <a:ext cx="5528601" cy="27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694d0e1f_0_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8a694d0e1f_0_51"/>
          <p:cNvSpPr/>
          <p:nvPr/>
        </p:nvSpPr>
        <p:spPr>
          <a:xfrm rot="-2700000" flipH="1">
            <a:off x="-376753" y="-253423"/>
            <a:ext cx="1828654" cy="1377755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8a694d0e1f_0_51"/>
          <p:cNvSpPr/>
          <p:nvPr/>
        </p:nvSpPr>
        <p:spPr>
          <a:xfrm rot="-2700000" flipH="1">
            <a:off x="891672" y="422133"/>
            <a:ext cx="645306" cy="645306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8a694d0e1f_0_51"/>
          <p:cNvSpPr/>
          <p:nvPr/>
        </p:nvSpPr>
        <p:spPr>
          <a:xfrm rot="-2700000" flipH="1">
            <a:off x="10043564" y="655106"/>
            <a:ext cx="687308" cy="687308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8a694d0e1f_0_51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8a694d0e1f_0_51"/>
          <p:cNvSpPr/>
          <p:nvPr/>
        </p:nvSpPr>
        <p:spPr>
          <a:xfrm flipH="1">
            <a:off x="7976257" y="6115501"/>
            <a:ext cx="1494600" cy="7425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8a694d0e1f_0_51"/>
          <p:cNvSpPr/>
          <p:nvPr/>
        </p:nvSpPr>
        <p:spPr>
          <a:xfrm flipH="1">
            <a:off x="7604183" y="6453143"/>
            <a:ext cx="814800" cy="4050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8a694d0e1f_0_51"/>
          <p:cNvSpPr txBox="1"/>
          <p:nvPr/>
        </p:nvSpPr>
        <p:spPr>
          <a:xfrm>
            <a:off x="1670670" y="710119"/>
            <a:ext cx="823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Confronto parole più usate nelle recensioni dei dvd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8a694d0e1f_0_51"/>
          <p:cNvSpPr txBox="1"/>
          <p:nvPr/>
        </p:nvSpPr>
        <p:spPr>
          <a:xfrm>
            <a:off x="1238197" y="1935350"/>
            <a:ext cx="396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POSITIVE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8a694d0e1f_0_51"/>
          <p:cNvSpPr txBox="1"/>
          <p:nvPr/>
        </p:nvSpPr>
        <p:spPr>
          <a:xfrm>
            <a:off x="6971522" y="1951188"/>
            <a:ext cx="396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NEGATIVE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8a694d0e1f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200" y="2875825"/>
            <a:ext cx="5443699" cy="29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8a694d0e1f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25" y="2807925"/>
            <a:ext cx="5443699" cy="29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694d0e1f_0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8a694d0e1f_0_34"/>
          <p:cNvSpPr/>
          <p:nvPr/>
        </p:nvSpPr>
        <p:spPr>
          <a:xfrm rot="-2700000" flipH="1">
            <a:off x="-376753" y="-253423"/>
            <a:ext cx="1828654" cy="1377755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8a694d0e1f_0_34"/>
          <p:cNvSpPr/>
          <p:nvPr/>
        </p:nvSpPr>
        <p:spPr>
          <a:xfrm rot="-2700000" flipH="1">
            <a:off x="891672" y="422133"/>
            <a:ext cx="645306" cy="645306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8a694d0e1f_0_34"/>
          <p:cNvSpPr/>
          <p:nvPr/>
        </p:nvSpPr>
        <p:spPr>
          <a:xfrm rot="-2700000" flipH="1">
            <a:off x="10043564" y="655106"/>
            <a:ext cx="687308" cy="687308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8a694d0e1f_0_34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8a694d0e1f_0_34"/>
          <p:cNvSpPr/>
          <p:nvPr/>
        </p:nvSpPr>
        <p:spPr>
          <a:xfrm flipH="1">
            <a:off x="7976257" y="6115501"/>
            <a:ext cx="1494600" cy="7425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8a694d0e1f_0_34"/>
          <p:cNvSpPr/>
          <p:nvPr/>
        </p:nvSpPr>
        <p:spPr>
          <a:xfrm flipH="1">
            <a:off x="7604183" y="6453143"/>
            <a:ext cx="814800" cy="4050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8a694d0e1f_0_34"/>
          <p:cNvSpPr txBox="1"/>
          <p:nvPr/>
        </p:nvSpPr>
        <p:spPr>
          <a:xfrm>
            <a:off x="1670670" y="710119"/>
            <a:ext cx="823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Confronto parole più usate nelle recensioni dei videogiochi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8a694d0e1f_0_34"/>
          <p:cNvSpPr txBox="1"/>
          <p:nvPr/>
        </p:nvSpPr>
        <p:spPr>
          <a:xfrm>
            <a:off x="1238197" y="1935350"/>
            <a:ext cx="396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POSITIVE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8a694d0e1f_0_34"/>
          <p:cNvSpPr txBox="1"/>
          <p:nvPr/>
        </p:nvSpPr>
        <p:spPr>
          <a:xfrm>
            <a:off x="6971522" y="1951188"/>
            <a:ext cx="396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/>
              <a:t>NEGATIVE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8a694d0e1f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75" y="2944750"/>
            <a:ext cx="5460700" cy="2764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8a694d0e1f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075" y="2944750"/>
            <a:ext cx="5460700" cy="276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9787" y="858776"/>
            <a:ext cx="3468261" cy="99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it-IT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Informazioni sul dataset</a:t>
            </a:r>
            <a:endParaRPr sz="4400">
              <a:solidFill>
                <a:srgbClr val="F9A0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9788" y="1850947"/>
            <a:ext cx="3468261" cy="41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202" dirty="0">
                <a:latin typeface="Arial"/>
                <a:ea typeface="Arial"/>
                <a:cs typeface="Arial"/>
                <a:sym typeface="Arial"/>
              </a:rPr>
              <a:t>Il dataset preso in considerazione è suddiviso in due parti: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it-IT" sz="1202" dirty="0">
                <a:latin typeface="Arial"/>
                <a:ea typeface="Arial"/>
                <a:cs typeface="Arial"/>
                <a:sym typeface="Arial"/>
              </a:rPr>
              <a:t>Una contenente le informazioni di ogni </a:t>
            </a:r>
            <a:r>
              <a:rPr lang="it-IT" sz="1202" dirty="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prodotto</a:t>
            </a:r>
            <a:r>
              <a:rPr lang="it-IT" sz="120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it-IT" sz="1202" dirty="0">
                <a:latin typeface="Arial"/>
                <a:ea typeface="Arial"/>
                <a:cs typeface="Arial"/>
                <a:sym typeface="Arial"/>
              </a:rPr>
              <a:t>L’altra contenente i dati relativi ad ogni </a:t>
            </a:r>
            <a:r>
              <a:rPr lang="it-IT" sz="1202" dirty="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recensione</a:t>
            </a:r>
            <a:r>
              <a:rPr lang="it-IT" sz="1202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202" dirty="0">
                <a:latin typeface="Arial"/>
                <a:ea typeface="Arial"/>
                <a:cs typeface="Arial"/>
                <a:sym typeface="Arial"/>
              </a:rPr>
              <a:t>In totale possiamo contare … prodotti e … recensioni.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 sz="1202" dirty="0">
                <a:latin typeface="Arial"/>
                <a:ea typeface="Arial"/>
                <a:cs typeface="Arial"/>
                <a:sym typeface="Arial"/>
              </a:rPr>
              <a:t>Vista la dimensione del dataset, abbiamo scelto di operare solo su </a:t>
            </a:r>
            <a:r>
              <a:rPr lang="it-IT" sz="1202" b="1" dirty="0">
                <a:latin typeface="Arial"/>
                <a:ea typeface="Arial"/>
                <a:cs typeface="Arial"/>
                <a:sym typeface="Arial"/>
              </a:rPr>
              <a:t>4 categorie </a:t>
            </a:r>
            <a:r>
              <a:rPr lang="it-IT" sz="1202" dirty="0">
                <a:latin typeface="Arial"/>
                <a:ea typeface="Arial"/>
                <a:cs typeface="Arial"/>
                <a:sym typeface="Arial"/>
              </a:rPr>
              <a:t>di prodotti riferite al settore dell’intrattenimento: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it-IT" sz="1202" dirty="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Music</a:t>
            </a: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it-IT" sz="1202" dirty="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it-IT" sz="1202" dirty="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Dvd</a:t>
            </a:r>
            <a:endParaRPr sz="1202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it-IT" sz="1202" dirty="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Videogames</a:t>
            </a:r>
            <a:endParaRPr dirty="0"/>
          </a:p>
        </p:txBody>
      </p:sp>
      <p:graphicFrame>
        <p:nvGraphicFramePr>
          <p:cNvPr id="97" name="Google Shape;97;p14"/>
          <p:cNvGraphicFramePr/>
          <p:nvPr>
            <p:extLst>
              <p:ext uri="{D42A27DB-BD31-4B8C-83A1-F6EECF244321}">
                <p14:modId xmlns:p14="http://schemas.microsoft.com/office/powerpoint/2010/main" val="1522430942"/>
              </p:ext>
            </p:extLst>
          </p:nvPr>
        </p:nvGraphicFramePr>
        <p:xfrm>
          <a:off x="4496583" y="1368212"/>
          <a:ext cx="7406640" cy="41215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811886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2106425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19815640"/>
                    </a:ext>
                  </a:extLst>
                </a:gridCol>
              </a:tblGrid>
              <a:tr h="27432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/>
                        <a:t>PRODOTTI</a:t>
                      </a: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/>
                        <a:t>_id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Identificatore univoco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number</a:t>
                      </a:r>
                      <a:r>
                        <a:rPr lang="it-IT" sz="800" b="1" u="none" strike="noStrike" cap="none" dirty="0"/>
                        <a:t> pictures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</a:t>
                      </a:r>
                      <a:r>
                        <a:rPr lang="it-IT" sz="800" u="none" strike="noStrike" cap="none" dirty="0" err="1"/>
                        <a:t>url</a:t>
                      </a:r>
                      <a:r>
                        <a:rPr lang="it-IT" sz="800" u="none" strike="noStrike" cap="none" dirty="0"/>
                        <a:t> delle immagini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title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Titolo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description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Descrizione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category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Categoria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features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/>
                        <a:t>Array di caratteristiche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/>
                        <a:t>price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Prezzo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versions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contente altre versioni dello stesso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avg_rating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Media dei voti delle recensioni (in stelle, da 1 a 5)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bought_together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prodotti spesso acquistati insieme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reviews_number</a:t>
                      </a:r>
                      <a:r>
                        <a:rPr lang="it-IT" sz="800" b="0" u="none" strike="noStrike" cap="none" dirty="0"/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Numero di recensioni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also_bought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prodotti spesso comprati da gente che ha acquistato il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questions</a:t>
                      </a:r>
                      <a:r>
                        <a:rPr lang="it-IT" sz="800" b="0" u="none" strike="noStrike" cap="none" dirty="0"/>
                        <a:t>_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Numero di domande poste riguardo al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also_viewed</a:t>
                      </a:r>
                      <a:r>
                        <a:rPr lang="it-IT" sz="800" b="1" u="none" strike="noStrike" cap="none" dirty="0"/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prodotti spesso visti da gente che ha visto il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/>
                        <a:t>RECENSIONI</a:t>
                      </a: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_id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Identificatore univoco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date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/>
                        <a:t>Data in cui la recensione è stata scritta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product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Identificatore del prodotto a cui fa riferimento 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rating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/>
                        <a:t>Valutazione (in stelle, da 1 a 5) della recensione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title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Titolo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 err="1"/>
                        <a:t>helpful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u="none" strike="noStrike" cap="none" dirty="0"/>
                        <a:t>Numero di persone che hanno trovato utile 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author</a:t>
                      </a:r>
                      <a:r>
                        <a:rPr lang="it-IT" sz="800" b="1" u="none" strike="noStrike" cap="none" dirty="0"/>
                        <a:t>-id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Identificatore univoco dell'autore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 err="1"/>
                        <a:t>verified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u="none" strike="noStrike" cap="none" dirty="0"/>
                        <a:t>Indica se l'acquisto è stato verificato o meno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author</a:t>
                      </a:r>
                      <a:r>
                        <a:rPr lang="it-IT" sz="800" b="1" u="none" strike="noStrike" cap="none" dirty="0"/>
                        <a:t>-name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Nome dell'autore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/>
                        <a:t>body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u="none" strike="noStrike" cap="none" dirty="0"/>
                        <a:t>Contenuto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CD187E5-A1CB-4A99-9751-E6CE0138D69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7406640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411127323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17811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8991099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1691794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252579102"/>
                    </a:ext>
                  </a:extLst>
                </a:gridCol>
              </a:tblGrid>
              <a:tr h="27432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/>
                        <a:t>PRODOTTI</a:t>
                      </a: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9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/>
                        <a:t>_id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Identificatore univoco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number</a:t>
                      </a:r>
                      <a:r>
                        <a:rPr lang="it-IT" sz="800" b="1" u="none" strike="noStrike" cap="none" dirty="0"/>
                        <a:t> pictures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</a:t>
                      </a:r>
                      <a:r>
                        <a:rPr lang="it-IT" sz="800" u="none" strike="noStrike" cap="none" dirty="0" err="1"/>
                        <a:t>url</a:t>
                      </a:r>
                      <a:r>
                        <a:rPr lang="it-IT" sz="800" u="none" strike="noStrike" cap="none" dirty="0"/>
                        <a:t> delle immagini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00415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title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Titolo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description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Descrizione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0426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category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Categoria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features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caratteristiche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581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/>
                        <a:t>price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Prezzo del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versions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contente altre versioni dello stesso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61092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avg_rating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Media dei voti delle recensioni (in stelle, da 1 a 5)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bought_together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prodotti spesso acquistati insieme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226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reviews_number</a:t>
                      </a:r>
                      <a:r>
                        <a:rPr lang="it-IT" sz="800" b="0" u="none" strike="noStrike" cap="none" dirty="0"/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Numero di recensioni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also_bought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prodotti spesso comprati da gente che ha acquistato il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1745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0" u="none" strike="noStrike" cap="none" dirty="0" err="1"/>
                        <a:t>questions</a:t>
                      </a:r>
                      <a:r>
                        <a:rPr lang="it-IT" sz="800" b="0" u="none" strike="noStrike" cap="none" dirty="0"/>
                        <a:t>_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Numero di domande poste riguardo al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also_viewed</a:t>
                      </a:r>
                      <a:r>
                        <a:rPr lang="it-IT" sz="800" b="1" u="none" strike="noStrike" cap="none" dirty="0"/>
                        <a:t> 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Array di prodotti spesso visti da gente che ha visto il prodotto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186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DE2613B-29BA-4E84-84E3-413B175B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83972"/>
              </p:ext>
            </p:extLst>
          </p:nvPr>
        </p:nvGraphicFramePr>
        <p:xfrm>
          <a:off x="2676728" y="4520187"/>
          <a:ext cx="7406640" cy="16526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85067155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174153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275886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28004174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98277072"/>
                    </a:ext>
                  </a:extLst>
                </a:gridCol>
              </a:tblGrid>
              <a:tr h="27432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/>
                        <a:t>RECENSIONI</a:t>
                      </a: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722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_id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Identificatore univoco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date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/>
                        <a:t>Data in cui la recensione è stata scritta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868503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product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Identificatore del prodotto a cui fa riferimento 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/>
                        <a:t>rating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/>
                        <a:t>Valutazione (in stelle, da 1 a 5) della recensione</a:t>
                      </a: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43591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title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Titolo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 err="1"/>
                        <a:t>helpful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u="none" strike="noStrike" cap="none" dirty="0"/>
                        <a:t>Numero di persone che hanno trovato utile 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190564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author</a:t>
                      </a:r>
                      <a:r>
                        <a:rPr lang="it-IT" sz="800" b="1" u="none" strike="noStrike" cap="none" dirty="0"/>
                        <a:t>-id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Identificatore univoco dell'autore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 err="1"/>
                        <a:t>verified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u="none" strike="noStrike" cap="none" dirty="0"/>
                        <a:t>Indica se l'acquisto è stato verificato o meno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30774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b="1" u="none" strike="noStrike" cap="none" dirty="0" err="1"/>
                        <a:t>author</a:t>
                      </a:r>
                      <a:r>
                        <a:rPr lang="it-IT" sz="800" b="1" u="none" strike="noStrike" cap="none" dirty="0"/>
                        <a:t>-name</a:t>
                      </a:r>
                      <a:endParaRPr sz="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800" u="none" strike="noStrike" cap="none" dirty="0"/>
                        <a:t>Nome dell'autore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b="1" u="none" strike="noStrike" cap="none" dirty="0"/>
                        <a:t>body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900" u="none" strike="noStrike" cap="none" dirty="0"/>
                        <a:t>Contenuto della recensione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75" marR="6775" marT="6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27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320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Le nostre domande</a:t>
            </a:r>
            <a:endParaRPr sz="320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9A015"/>
              </a:buClr>
              <a:buSzPts val="1800"/>
              <a:buChar char="•"/>
            </a:pPr>
            <a:r>
              <a:rPr lang="it-IT" sz="1600" b="1" i="1">
                <a:latin typeface="Arial"/>
                <a:ea typeface="Arial"/>
                <a:cs typeface="Arial"/>
                <a:sym typeface="Arial"/>
              </a:rPr>
              <a:t>Quali sono i prodotti più popolari (con più recensioni) di ogni categoria? E perché proprio loro?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9A015"/>
              </a:buClr>
              <a:buSzPts val="1800"/>
              <a:buChar char="•"/>
            </a:pPr>
            <a:r>
              <a:rPr lang="it-IT" sz="1600" b="1" i="1">
                <a:latin typeface="Arial"/>
                <a:ea typeface="Arial"/>
                <a:cs typeface="Arial"/>
                <a:sym typeface="Arial"/>
              </a:rPr>
              <a:t>Una recensione valutata positiva viene anche ritenuta utile dagli altri utenti?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9A015"/>
              </a:buClr>
              <a:buSzPts val="1800"/>
              <a:buChar char="•"/>
            </a:pPr>
            <a:r>
              <a:rPr lang="it-IT" sz="1600" b="1" i="1">
                <a:latin typeface="Arial"/>
                <a:ea typeface="Arial"/>
                <a:cs typeface="Arial"/>
                <a:sym typeface="Arial"/>
              </a:rPr>
              <a:t>Un prodotto con un elevato costo viene sempre valutato in modo positivo dagli utenti?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9A015"/>
              </a:buClr>
              <a:buSzPts val="1800"/>
              <a:buChar char="•"/>
            </a:pPr>
            <a:r>
              <a:rPr lang="it-IT" sz="1600" b="1" i="1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9A015"/>
              </a:buClr>
              <a:buSzPts val="1800"/>
              <a:buChar char="•"/>
            </a:pPr>
            <a:r>
              <a:rPr lang="it-IT" sz="1600" b="1" i="1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2800">
                <a:solidFill>
                  <a:srgbClr val="F9A015"/>
                </a:solidFill>
                <a:latin typeface="Arial"/>
                <a:ea typeface="Arial"/>
                <a:cs typeface="Arial"/>
                <a:sym typeface="Arial"/>
              </a:rPr>
              <a:t>Quali sono i prodotti più popolari (con più recensioni) di ogni categoria? E perché proprio loro?</a:t>
            </a:r>
            <a:endParaRPr sz="2800">
              <a:solidFill>
                <a:srgbClr val="F9A0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b0b3b55e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88b0b3b55e_0_0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88b0b3b55e_0_0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88b0b3b55e_0_0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88b0b3b55e_0_0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88b0b3b55e_0_0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88b0b3b55e_0_0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g88b0b3b55e_0_0"/>
          <p:cNvGraphicFramePr/>
          <p:nvPr/>
        </p:nvGraphicFramePr>
        <p:xfrm>
          <a:off x="643467" y="18820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{26043B3A-EBAE-4E90-9D71-CC52682954B3}</a:tableStyleId>
              </a:tblPr>
              <a:tblGrid>
                <a:gridCol w="13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Numero di recensioni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it-IT" sz="1200" b="1"/>
                        <a:t>i</a:t>
                      </a: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tolo del libro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positive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negative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neutrali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8817055778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262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 questo mi chiamo Giovanni. Da un padre a un figlio il racconto della vita di Giovanni Falcone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99.24%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0.38%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0.38%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8867143336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298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 Gruffalò. Ediz. illustrata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97.99%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1.34%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8858012534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174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colori delle emozioni. Ediz. illustrata (pop-up)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97.70%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2.30%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8868364026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 grammi di felicità . Come un piccolo riccio può cambiarti la vita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97.33%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1.33%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1.33%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8817109444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122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Metodo universitario. Come studiare meglio in meno tempo e superare gli esami senza ansia</a:t>
                      </a:r>
                      <a:endParaRPr/>
                    </a:p>
                  </a:txBody>
                  <a:tcPr marL="12150" marR="12150" marT="12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96.72%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2.46%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0.82%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Google Shape;122;g88b0b3b55e_0_0"/>
          <p:cNvSpPr txBox="1"/>
          <p:nvPr/>
        </p:nvSpPr>
        <p:spPr>
          <a:xfrm>
            <a:off x="1670670" y="710119"/>
            <a:ext cx="8230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libri con più recensioni positive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643467" y="1859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{26043B3A-EBAE-4E90-9D71-CC52682954B3}</a:tableStyleId>
              </a:tblPr>
              <a:tblGrid>
                <a:gridCol w="90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Numero di recensioni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it-IT" sz="1200" b="1"/>
                        <a:t>i</a:t>
                      </a: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tolo del libro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positive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negative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neutrali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8820067706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After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46.15%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40.77%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13.08%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8869876616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131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Il magico potere del riordino. Il metodo giapponese che trasforma i vostri spazi e la vostra vita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63.36%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29.01%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7.63%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8830100463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322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verità  sul caso Harry Quebert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58.70%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28.57%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12.73%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8891817597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235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Divertiti con Luì e Sofì. Il Fantalibro dei Me contro Te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62.55%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28.09%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9.36%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8890955503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556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Vivere 120 anni. Le verità  che nessuno vuole raccontarti</a:t>
                      </a:r>
                      <a:endParaRPr/>
                    </a:p>
                  </a:txBody>
                  <a:tcPr marL="12325" marR="12325" marT="123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71.40%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20.68%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7.91%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" name="Google Shape;135;p17"/>
          <p:cNvSpPr txBox="1"/>
          <p:nvPr/>
        </p:nvSpPr>
        <p:spPr>
          <a:xfrm>
            <a:off x="1670670" y="710119"/>
            <a:ext cx="8230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libri con più recensioni negative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" name="Google Shape;147;p18"/>
          <p:cNvGraphicFramePr/>
          <p:nvPr/>
        </p:nvGraphicFramePr>
        <p:xfrm>
          <a:off x="643467" y="19470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{26043B3A-EBAE-4E90-9D71-CC52682954B3}</a:tableStyleId>
              </a:tblPr>
              <a:tblGrid>
                <a:gridCol w="109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Numero di recensioni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it-IT" sz="1200" b="1"/>
                        <a:t>i</a:t>
                      </a: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tolo del libro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positive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negative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neutrali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B004XKRO6Q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1166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Lord of the Rings - The Motion Picture Trilogy, Extended Edition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B0041KWD6Y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122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Pomi d'ottone e manici di scopa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B078H2XDQ2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264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Coco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B00AGD6MUS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196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Quasi amici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B0041KY2Q8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146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Gli Aristogatti</a:t>
                      </a:r>
                      <a:endParaRPr/>
                    </a:p>
                  </a:txBody>
                  <a:tcPr marL="14050" marR="14050" marT="140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8" name="Google Shape;148;p18"/>
          <p:cNvSpPr txBox="1"/>
          <p:nvPr/>
        </p:nvSpPr>
        <p:spPr>
          <a:xfrm>
            <a:off x="1670670" y="710119"/>
            <a:ext cx="8230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film con più recensioni positive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19"/>
          <p:cNvGraphicFramePr/>
          <p:nvPr/>
        </p:nvGraphicFramePr>
        <p:xfrm>
          <a:off x="643467" y="18865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{26043B3A-EBAE-4E90-9D71-CC52682954B3}</a:tableStyleId>
              </a:tblPr>
              <a:tblGrid>
                <a:gridCol w="109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Numero di recensioni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it-IT" sz="1200" b="1"/>
                        <a:t>i</a:t>
                      </a: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tolo del libro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positive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negative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Recensioni neutrali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B0781YXHRH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152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 Wars: Gli Ultimi Jedi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B01BMCRNFY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135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Deadpool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B019C00JYA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246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 Wars: Il Risveglio della Forza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B07C8FCK6G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174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Harry Potter Collection (Standard Edition) (8 Dvd)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86.00%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B0071AO594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157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Rocky - La Collezione Completa</a:t>
                      </a:r>
                      <a:endParaRPr/>
                    </a:p>
                  </a:txBody>
                  <a:tcPr marL="14625" marR="14625" marT="14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9.00%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Google Shape;161;p19"/>
          <p:cNvSpPr txBox="1"/>
          <p:nvPr/>
        </p:nvSpPr>
        <p:spPr>
          <a:xfrm>
            <a:off x="1670670" y="710119"/>
            <a:ext cx="82304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film con più recensioni negative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Microsoft Office PowerPoint</Application>
  <PresentationFormat>Widescreen</PresentationFormat>
  <Paragraphs>363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Tema di Office</vt:lpstr>
      <vt:lpstr>Tema di Office</vt:lpstr>
      <vt:lpstr>amazon reviews</vt:lpstr>
      <vt:lpstr>Informazioni sul dataset</vt:lpstr>
      <vt:lpstr>Presentazione standard di PowerPoint</vt:lpstr>
      <vt:lpstr>Le nostre domande</vt:lpstr>
      <vt:lpstr>Quali sono i prodotti più popolari (con più recensioni) di ogni categoria? E perché proprio loro?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Quali sono i prodotti più popolari (con più recensioni) di ogni categoria?  E perché proprio loro?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</dc:title>
  <dc:creator>m.ceccon1@campus.unimib.it</dc:creator>
  <cp:lastModifiedBy>m.ceccon1@campus.unimib.it</cp:lastModifiedBy>
  <cp:revision>2</cp:revision>
  <dcterms:created xsi:type="dcterms:W3CDTF">2020-06-12T20:43:28Z</dcterms:created>
  <dcterms:modified xsi:type="dcterms:W3CDTF">2020-06-18T12:51:50Z</dcterms:modified>
</cp:coreProperties>
</file>