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86" r:id="rId3"/>
    <p:sldId id="264" r:id="rId4"/>
    <p:sldId id="268" r:id="rId5"/>
    <p:sldId id="296" r:id="rId6"/>
    <p:sldId id="290" r:id="rId7"/>
    <p:sldId id="276" r:id="rId8"/>
    <p:sldId id="277" r:id="rId9"/>
    <p:sldId id="288" r:id="rId10"/>
    <p:sldId id="289" r:id="rId11"/>
    <p:sldId id="295" r:id="rId12"/>
    <p:sldId id="298" r:id="rId13"/>
    <p:sldId id="299" r:id="rId14"/>
    <p:sldId id="29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7" autoAdjust="0"/>
    <p:restoredTop sz="94087" autoAdjust="0"/>
  </p:normalViewPr>
  <p:slideViewPr>
    <p:cSldViewPr>
      <p:cViewPr>
        <p:scale>
          <a:sx n="94" d="100"/>
          <a:sy n="94" d="100"/>
        </p:scale>
        <p:origin x="2112" y="5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143A6-5764-471C-9CD3-0A32A354F559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37B6-CE7D-4458-A581-DEC8617C46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3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WARNING! Cosa succede quando l'amministratore entra dalla Home page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Devi scegliere un progetto come predefinito per non lasciare vuoto l'elenco dei lavoratori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Quando invece si inserisce un incarico si vuole conservare lo stesso progetto che era attuale al quale è stato assegnato l'incarico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NON USARE LA</a:t>
            </a:r>
            <a:r>
              <a:rPr lang="it-IT" baseline="0" dirty="0"/>
              <a:t> SESSIONE, MA IL PASSAGGIO PARAMETRI NELLA REQUEST!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337B6-CE7D-4458-A581-DEC8617C46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64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5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6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7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5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5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6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2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3C6F-6285-4061-9994-6EAFF301896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6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53C6F-6285-4061-9994-6EAFF3018963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CBF04-D241-4986-947E-411460146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6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PROGETTO TIW(No JS) 2023-24: </a:t>
            </a:r>
            <a:r>
              <a:rPr lang="it-IT" dirty="0"/>
              <a:t>Gestione di immagini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8711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9E24E-24CC-0263-0412-4768E56D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Componenti (U)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68C9A-34F6-A7F7-162E-B35F722E1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531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Controllers (Servlets):</a:t>
            </a:r>
          </a:p>
          <a:p>
            <a:pPr marL="0" indent="0">
              <a:buNone/>
            </a:pPr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CheckLogin</a:t>
            </a:r>
            <a:r>
              <a:rPr lang="it-IT" sz="3600" dirty="0"/>
              <a:t>: Autentica le credenziali di accesso dell'utente.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Registration</a:t>
            </a:r>
            <a:r>
              <a:rPr lang="it-IT" sz="3600" dirty="0"/>
              <a:t>: gestisce la registrazione del nuovo utente.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Logout</a:t>
            </a:r>
            <a:r>
              <a:rPr lang="it-IT" sz="3600" dirty="0"/>
              <a:t>: Gestisce il processo di logout dell'utente.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GoToHome</a:t>
            </a:r>
            <a:r>
              <a:rPr lang="it-IT" sz="3600" dirty="0"/>
              <a:t>: Reindirizza alla pagina principale.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CreateAlbum</a:t>
            </a:r>
            <a:r>
              <a:rPr lang="it-IT" sz="3600" dirty="0"/>
              <a:t>: Gestisce la creazione di album fotografici da parte degli utenti.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AddImage</a:t>
            </a:r>
            <a:r>
              <a:rPr lang="it-IT" sz="3600" dirty="0"/>
              <a:t>: Gestisce il caricamento e l'associazione delle immagini agli album.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GoToAlbum</a:t>
            </a:r>
            <a:r>
              <a:rPr lang="it-IT" sz="3600" dirty="0"/>
              <a:t>: Indirizza alla pagina di un album specifico.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AddComment</a:t>
            </a:r>
            <a:r>
              <a:rPr lang="it-IT" sz="3600" dirty="0"/>
              <a:t>: Gestisce l'aggiunta di commenti alle immagini.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DeleteImage</a:t>
            </a:r>
            <a:r>
              <a:rPr lang="it-IT" sz="3600" dirty="0"/>
              <a:t>: Consente l'eliminazione delle immagini, con relativi commenti.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SaveImageOrder</a:t>
            </a:r>
            <a:r>
              <a:rPr lang="it-IT" sz="3600" dirty="0"/>
              <a:t>: Preserva l'ordine personalizzato delle immagini impostato dall'utente.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 (Templates) &amp; Components</a:t>
            </a:r>
            <a:r>
              <a:rPr lang="en-US" sz="4000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b="1" u="sng" dirty="0"/>
              <a:t>Login Page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Login form: Username and password richiesti.</a:t>
            </a:r>
          </a:p>
          <a:p>
            <a:r>
              <a:rPr lang="en-US" sz="3600" b="1" u="sng" dirty="0"/>
              <a:t>Registration Page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Registration form: username, email, and password.</a:t>
            </a:r>
          </a:p>
          <a:p>
            <a:r>
              <a:rPr lang="en-US" sz="3600" b="1" u="sng" dirty="0"/>
              <a:t>Home Page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Lista di Album: disposte prima quelle dell’utente e poi le altre.</a:t>
            </a:r>
          </a:p>
          <a:p>
            <a:pPr lvl="1"/>
            <a:r>
              <a:rPr lang="en-US" sz="3200" dirty="0"/>
              <a:t>Album Creation Form: titolo (richiesto) piu immagini.</a:t>
            </a:r>
          </a:p>
          <a:p>
            <a:r>
              <a:rPr lang="en-US" sz="3600" b="1" u="sng" dirty="0"/>
              <a:t>Album Page</a:t>
            </a:r>
            <a:r>
              <a:rPr lang="en-US" sz="3600" dirty="0"/>
              <a:t>:</a:t>
            </a:r>
          </a:p>
          <a:p>
            <a:pPr lvl="1"/>
            <a:r>
              <a:rPr lang="it-IT" sz="3200" dirty="0"/>
              <a:t>Griglia delle Immagini: Una disposizione a griglia per visualizzare le miniature delle immagini.</a:t>
            </a:r>
          </a:p>
          <a:p>
            <a:pPr lvl="1"/>
            <a:r>
              <a:rPr lang="it-IT" sz="3200" dirty="0"/>
              <a:t>Controlli di Paginazione: Pulsanti per navigare attraverso i set di immagini.</a:t>
            </a:r>
            <a:endParaRPr lang="en-US" sz="3200" dirty="0"/>
          </a:p>
          <a:p>
            <a:r>
              <a:rPr lang="en-US" sz="3600" b="1" u="sng" dirty="0"/>
              <a:t>Image Page</a:t>
            </a:r>
            <a:r>
              <a:rPr lang="en-US" sz="3600" dirty="0"/>
              <a:t>:</a:t>
            </a:r>
            <a:endParaRPr lang="en-US" sz="3200" dirty="0"/>
          </a:p>
          <a:p>
            <a:pPr lvl="1"/>
            <a:r>
              <a:rPr lang="it-IT" sz="3200" dirty="0"/>
              <a:t>Dettagli dell'Immagine: Mostra l'immagine a dimensioni intere, titolo, descrizione e altre metadati.</a:t>
            </a:r>
          </a:p>
          <a:p>
            <a:pPr lvl="1"/>
            <a:r>
              <a:rPr lang="it-IT" sz="3200" dirty="0"/>
              <a:t>Sezione Commenti: Elenca i commenti e include un modulo per aggiungere nuovi commenti.</a:t>
            </a:r>
          </a:p>
          <a:p>
            <a:pPr lvl="1"/>
            <a:r>
              <a:rPr lang="it-IT" sz="3200" dirty="0"/>
              <a:t>Pulsante Elimina Immagine: Opzione per eliminare l'immagine se l'utente ne è il proprietario.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66E95B2-1436-F5C6-DDA5-48A6CD66B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531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Objects (Beans):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b="1" u="sng" dirty="0"/>
              <a:t>User</a:t>
            </a:r>
            <a:r>
              <a:rPr lang="en-US" sz="3600" dirty="0"/>
              <a:t>: Object representing the user with properties like username, password, and email.</a:t>
            </a:r>
          </a:p>
          <a:p>
            <a:r>
              <a:rPr lang="en-US" sz="3600" b="1" u="sng" dirty="0"/>
              <a:t>Album</a:t>
            </a:r>
            <a:r>
              <a:rPr lang="en-US" sz="3600" dirty="0"/>
              <a:t>: Represents a photo album with properties like title, creator, and creation date.</a:t>
            </a:r>
          </a:p>
          <a:p>
            <a:r>
              <a:rPr lang="en-US" sz="3600" b="1" u="sng" dirty="0"/>
              <a:t>Image</a:t>
            </a:r>
            <a:r>
              <a:rPr lang="en-US" sz="3600" u="sng" dirty="0"/>
              <a:t>:</a:t>
            </a:r>
            <a:r>
              <a:rPr lang="en-US" sz="3600" dirty="0"/>
              <a:t> Holds information about an image, including title, description, file path, and creation date.</a:t>
            </a:r>
          </a:p>
          <a:p>
            <a:r>
              <a:rPr lang="en-US" sz="3600" b="1" u="sng" dirty="0"/>
              <a:t>Comment</a:t>
            </a:r>
            <a:r>
              <a:rPr lang="en-US" sz="3600" dirty="0"/>
              <a:t>: Represents a comment made on an image with properties like text and author.</a:t>
            </a:r>
          </a:p>
          <a:p>
            <a:endParaRPr lang="en-US" dirty="0"/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Access Objects (Classes):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600" b="1" u="sng" dirty="0"/>
              <a:t>UserDAO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Metodi per creare utenti, controllare le credenziali e gestire la sessione dell’utente.</a:t>
            </a:r>
          </a:p>
          <a:p>
            <a:r>
              <a:rPr lang="en-US" sz="3600" b="1" u="sng" dirty="0" err="1"/>
              <a:t>AlbumDAO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Metodi per la creazione di album, ritornare gli album e associazione con immagini.</a:t>
            </a:r>
          </a:p>
          <a:p>
            <a:r>
              <a:rPr lang="en-US" sz="3600" b="1" u="sng" dirty="0"/>
              <a:t>ImageDAO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Metodi per upload di immagini, ritornare le immagini, aggiornare e cancellare le immagini.</a:t>
            </a:r>
          </a:p>
          <a:p>
            <a:r>
              <a:rPr lang="en-US" sz="3600" b="1" u="sng" dirty="0"/>
              <a:t>CommentDAO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Metodi per aggiungere, ritornare e cancellare commenti relativi ad immagini.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209676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FE3DC2-EFDB-FB82-0017-9DD96803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Login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FDFE00-1B8A-C7ED-5E0F-4F017A8394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88" y="1690689"/>
            <a:ext cx="5514926" cy="4316028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C232C87-B5B2-ED4C-8373-64CFCFB35A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550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237F-32C2-684F-1D38-E53C703A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GoToHomePage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C45C13-576E-7B2F-723B-F3C3F5EB78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99" y="1466358"/>
            <a:ext cx="5311502" cy="471060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9EA6D-7904-DA13-C757-40A1F58034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97653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BA7C-FD12-ADEA-2CDB-A62383CB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GoToAlbumPage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F12C73-C8B9-FB0D-E828-658D602EB5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1" r="-33091"/>
          <a:stretch/>
        </p:blipFill>
        <p:spPr>
          <a:xfrm>
            <a:off x="1943106" y="1790991"/>
            <a:ext cx="7200894" cy="441862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A9054A-F803-19DB-69F5-7DC8F147AD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36912"/>
            <a:ext cx="1369438" cy="360040"/>
          </a:xfrm>
        </p:spPr>
      </p:pic>
    </p:spTree>
    <p:extLst>
      <p:ext uri="{BB962C8B-B14F-4D97-AF65-F5344CB8AC3E}">
        <p14:creationId xmlns:p14="http://schemas.microsoft.com/office/powerpoint/2010/main" val="124298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10F5-655F-B690-16D7-1823B5AD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Album Creation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C18FE2-244B-EA1C-F879-69741A7E62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048" y="2046579"/>
            <a:ext cx="6247606" cy="390942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B2E4D-B786-BAEC-57A0-59485F3C64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57916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1F028E-EC5C-A373-1F22-65817C63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11" y="32358"/>
            <a:ext cx="8229600" cy="1143000"/>
          </a:xfrm>
        </p:spPr>
        <p:txBody>
          <a:bodyPr/>
          <a:lstStyle/>
          <a:p>
            <a:r>
              <a:rPr lang="en-US" dirty="0"/>
              <a:t>Database design </a:t>
            </a:r>
            <a:endParaRPr lang="it-IT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5378647-39DF-1360-7788-184E2935D928}"/>
              </a:ext>
            </a:extLst>
          </p:cNvPr>
          <p:cNvSpPr/>
          <p:nvPr/>
        </p:nvSpPr>
        <p:spPr>
          <a:xfrm>
            <a:off x="709884" y="5004805"/>
            <a:ext cx="1828800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User</a:t>
            </a:r>
          </a:p>
        </p:txBody>
      </p:sp>
      <p:sp>
        <p:nvSpPr>
          <p:cNvPr id="4" name="Diamond 5">
            <a:extLst>
              <a:ext uri="{FF2B5EF4-FFF2-40B4-BE49-F238E27FC236}">
                <a16:creationId xmlns:a16="http://schemas.microsoft.com/office/drawing/2014/main" id="{2834B698-7962-1939-0AAE-F09043F2B6BF}"/>
              </a:ext>
            </a:extLst>
          </p:cNvPr>
          <p:cNvSpPr/>
          <p:nvPr/>
        </p:nvSpPr>
        <p:spPr>
          <a:xfrm>
            <a:off x="3815890" y="2062905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583F80-E898-7D14-AA4B-EE7711965977}"/>
              </a:ext>
            </a:extLst>
          </p:cNvPr>
          <p:cNvSpPr/>
          <p:nvPr/>
        </p:nvSpPr>
        <p:spPr>
          <a:xfrm>
            <a:off x="709884" y="2082908"/>
            <a:ext cx="1828800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Album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66BDF6-35F6-090F-F700-5EBA170BCCBA}"/>
              </a:ext>
            </a:extLst>
          </p:cNvPr>
          <p:cNvSpPr/>
          <p:nvPr/>
        </p:nvSpPr>
        <p:spPr>
          <a:xfrm>
            <a:off x="3206526" y="3697421"/>
            <a:ext cx="1828800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78466-DDA5-4413-18BE-472F3A6055E0}"/>
              </a:ext>
            </a:extLst>
          </p:cNvPr>
          <p:cNvSpPr/>
          <p:nvPr/>
        </p:nvSpPr>
        <p:spPr>
          <a:xfrm>
            <a:off x="6646180" y="4298697"/>
            <a:ext cx="1828800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Comment</a:t>
            </a:r>
          </a:p>
        </p:txBody>
      </p:sp>
      <p:sp>
        <p:nvSpPr>
          <p:cNvPr id="8" name="Diamond 5">
            <a:extLst>
              <a:ext uri="{FF2B5EF4-FFF2-40B4-BE49-F238E27FC236}">
                <a16:creationId xmlns:a16="http://schemas.microsoft.com/office/drawing/2014/main" id="{A5DCFD29-E10D-0EC3-739A-526E5046F89F}"/>
              </a:ext>
            </a:extLst>
          </p:cNvPr>
          <p:cNvSpPr/>
          <p:nvPr/>
        </p:nvSpPr>
        <p:spPr>
          <a:xfrm>
            <a:off x="3814905" y="4885939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Diamond 5">
            <a:extLst>
              <a:ext uri="{FF2B5EF4-FFF2-40B4-BE49-F238E27FC236}">
                <a16:creationId xmlns:a16="http://schemas.microsoft.com/office/drawing/2014/main" id="{A45802AA-0465-E5A2-0213-CE4CA7351FD2}"/>
              </a:ext>
            </a:extLst>
          </p:cNvPr>
          <p:cNvSpPr/>
          <p:nvPr/>
        </p:nvSpPr>
        <p:spPr>
          <a:xfrm>
            <a:off x="7262068" y="1998691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Diamond 5">
            <a:extLst>
              <a:ext uri="{FF2B5EF4-FFF2-40B4-BE49-F238E27FC236}">
                <a16:creationId xmlns:a16="http://schemas.microsoft.com/office/drawing/2014/main" id="{061A233E-7887-DF4E-BC7F-DAB36490E89D}"/>
              </a:ext>
            </a:extLst>
          </p:cNvPr>
          <p:cNvSpPr/>
          <p:nvPr/>
        </p:nvSpPr>
        <p:spPr>
          <a:xfrm>
            <a:off x="7262068" y="5635137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Diamond 5">
            <a:extLst>
              <a:ext uri="{FF2B5EF4-FFF2-40B4-BE49-F238E27FC236}">
                <a16:creationId xmlns:a16="http://schemas.microsoft.com/office/drawing/2014/main" id="{69014C41-E84D-CD72-6545-BFA03656CF16}"/>
              </a:ext>
            </a:extLst>
          </p:cNvPr>
          <p:cNvSpPr/>
          <p:nvPr/>
        </p:nvSpPr>
        <p:spPr>
          <a:xfrm>
            <a:off x="1322065" y="3482008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7863FF4-D142-B10D-5622-B67C6EB980C7}"/>
              </a:ext>
            </a:extLst>
          </p:cNvPr>
          <p:cNvSpPr txBox="1"/>
          <p:nvPr/>
        </p:nvSpPr>
        <p:spPr>
          <a:xfrm>
            <a:off x="46725" y="3584159"/>
            <a:ext cx="1619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Create album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17737E-D094-0AD9-B850-E244327AB19B}"/>
              </a:ext>
            </a:extLst>
          </p:cNvPr>
          <p:cNvSpPr txBox="1"/>
          <p:nvPr/>
        </p:nvSpPr>
        <p:spPr>
          <a:xfrm>
            <a:off x="6815271" y="6121115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Create comments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8B5939-6DDE-1DDE-061E-FE06AC0A98E3}"/>
              </a:ext>
            </a:extLst>
          </p:cNvPr>
          <p:cNvSpPr txBox="1"/>
          <p:nvPr/>
        </p:nvSpPr>
        <p:spPr>
          <a:xfrm>
            <a:off x="3670237" y="1763198"/>
            <a:ext cx="2012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Contains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9DA610-46DB-B0C8-93C2-81B133EC3AA1}"/>
              </a:ext>
            </a:extLst>
          </p:cNvPr>
          <p:cNvSpPr txBox="1"/>
          <p:nvPr/>
        </p:nvSpPr>
        <p:spPr>
          <a:xfrm>
            <a:off x="3731293" y="5371916"/>
            <a:ext cx="127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Publish</a:t>
            </a:r>
            <a:endParaRPr lang="it-IT" dirty="0"/>
          </a:p>
        </p:txBody>
      </p:sp>
      <p:cxnSp>
        <p:nvCxnSpPr>
          <p:cNvPr id="17" name="Straight Connector 82">
            <a:extLst>
              <a:ext uri="{FF2B5EF4-FFF2-40B4-BE49-F238E27FC236}">
                <a16:creationId xmlns:a16="http://schemas.microsoft.com/office/drawing/2014/main" id="{651990C8-507F-1BF2-A006-A56DA61BEF81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flipH="1" flipV="1">
            <a:off x="1620577" y="4008450"/>
            <a:ext cx="3707" cy="996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82">
            <a:extLst>
              <a:ext uri="{FF2B5EF4-FFF2-40B4-BE49-F238E27FC236}">
                <a16:creationId xmlns:a16="http://schemas.microsoft.com/office/drawing/2014/main" id="{06561C45-A087-BC9B-DE7F-8DF91BD715B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621983" y="2578208"/>
            <a:ext cx="2301" cy="881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82">
            <a:extLst>
              <a:ext uri="{FF2B5EF4-FFF2-40B4-BE49-F238E27FC236}">
                <a16:creationId xmlns:a16="http://schemas.microsoft.com/office/drawing/2014/main" id="{F77BC334-F613-C3B7-D842-2D7444AE3AE0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538684" y="2326126"/>
            <a:ext cx="1277206" cy="4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2">
            <a:extLst>
              <a:ext uri="{FF2B5EF4-FFF2-40B4-BE49-F238E27FC236}">
                <a16:creationId xmlns:a16="http://schemas.microsoft.com/office/drawing/2014/main" id="{06F86805-C9A5-A25F-19A0-E2BD03BC9FD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114402" y="2589347"/>
            <a:ext cx="6524" cy="110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2">
            <a:extLst>
              <a:ext uri="{FF2B5EF4-FFF2-40B4-BE49-F238E27FC236}">
                <a16:creationId xmlns:a16="http://schemas.microsoft.com/office/drawing/2014/main" id="{FF864FD7-CEE3-FC60-BF4B-29BB03FCBBD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350001" y="5898358"/>
            <a:ext cx="4912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82">
            <a:extLst>
              <a:ext uri="{FF2B5EF4-FFF2-40B4-BE49-F238E27FC236}">
                <a16:creationId xmlns:a16="http://schemas.microsoft.com/office/drawing/2014/main" id="{E9E4B233-5866-6BEB-7577-C3EF8C34F4A3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7560580" y="4793997"/>
            <a:ext cx="0" cy="84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82">
            <a:extLst>
              <a:ext uri="{FF2B5EF4-FFF2-40B4-BE49-F238E27FC236}">
                <a16:creationId xmlns:a16="http://schemas.microsoft.com/office/drawing/2014/main" id="{F96C5488-0646-B04D-3CDF-AB7A532BD55A}"/>
              </a:ext>
            </a:extLst>
          </p:cNvPr>
          <p:cNvCxnSpPr>
            <a:cxnSpLocks/>
          </p:cNvCxnSpPr>
          <p:nvPr/>
        </p:nvCxnSpPr>
        <p:spPr>
          <a:xfrm flipH="1">
            <a:off x="7555971" y="2525133"/>
            <a:ext cx="4609" cy="177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82">
            <a:extLst>
              <a:ext uri="{FF2B5EF4-FFF2-40B4-BE49-F238E27FC236}">
                <a16:creationId xmlns:a16="http://schemas.microsoft.com/office/drawing/2014/main" id="{45D68BC6-7C5D-D203-86C1-AA784F99CB87}"/>
              </a:ext>
            </a:extLst>
          </p:cNvPr>
          <p:cNvCxnSpPr>
            <a:cxnSpLocks/>
          </p:cNvCxnSpPr>
          <p:nvPr/>
        </p:nvCxnSpPr>
        <p:spPr>
          <a:xfrm>
            <a:off x="5059643" y="3846914"/>
            <a:ext cx="726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82">
            <a:extLst>
              <a:ext uri="{FF2B5EF4-FFF2-40B4-BE49-F238E27FC236}">
                <a16:creationId xmlns:a16="http://schemas.microsoft.com/office/drawing/2014/main" id="{379FDDE7-F6DF-2C08-72B3-90D391F64EB4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4113417" y="4192721"/>
            <a:ext cx="7509" cy="69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7">
            <a:extLst>
              <a:ext uri="{FF2B5EF4-FFF2-40B4-BE49-F238E27FC236}">
                <a16:creationId xmlns:a16="http://schemas.microsoft.com/office/drawing/2014/main" id="{1145BB5B-1BBC-0499-28D5-97DCA056A279}"/>
              </a:ext>
            </a:extLst>
          </p:cNvPr>
          <p:cNvSpPr txBox="1"/>
          <p:nvPr/>
        </p:nvSpPr>
        <p:spPr>
          <a:xfrm>
            <a:off x="1919089" y="549749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0" name="TextBox 57">
            <a:extLst>
              <a:ext uri="{FF2B5EF4-FFF2-40B4-BE49-F238E27FC236}">
                <a16:creationId xmlns:a16="http://schemas.microsoft.com/office/drawing/2014/main" id="{89011A4C-4CE8-F3C9-E65D-6C0E899EAFBF}"/>
              </a:ext>
            </a:extLst>
          </p:cNvPr>
          <p:cNvSpPr txBox="1"/>
          <p:nvPr/>
        </p:nvSpPr>
        <p:spPr>
          <a:xfrm>
            <a:off x="2517478" y="487889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1" name="TextBox 57">
            <a:extLst>
              <a:ext uri="{FF2B5EF4-FFF2-40B4-BE49-F238E27FC236}">
                <a16:creationId xmlns:a16="http://schemas.microsoft.com/office/drawing/2014/main" id="{7C1EADC0-EC2C-70F6-AEDC-38DCED0D5496}"/>
              </a:ext>
            </a:extLst>
          </p:cNvPr>
          <p:cNvSpPr txBox="1"/>
          <p:nvPr/>
        </p:nvSpPr>
        <p:spPr>
          <a:xfrm>
            <a:off x="1161866" y="4718610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2" name="TextBox 57">
            <a:extLst>
              <a:ext uri="{FF2B5EF4-FFF2-40B4-BE49-F238E27FC236}">
                <a16:creationId xmlns:a16="http://schemas.microsoft.com/office/drawing/2014/main" id="{682ADDDB-0B46-BB55-A775-2D26243659FA}"/>
              </a:ext>
            </a:extLst>
          </p:cNvPr>
          <p:cNvSpPr txBox="1"/>
          <p:nvPr/>
        </p:nvSpPr>
        <p:spPr>
          <a:xfrm>
            <a:off x="2531892" y="2060848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3" name="TextBox 57">
            <a:extLst>
              <a:ext uri="{FF2B5EF4-FFF2-40B4-BE49-F238E27FC236}">
                <a16:creationId xmlns:a16="http://schemas.microsoft.com/office/drawing/2014/main" id="{0954C1CB-BD73-210D-E2DB-67262D6B089E}"/>
              </a:ext>
            </a:extLst>
          </p:cNvPr>
          <p:cNvSpPr txBox="1"/>
          <p:nvPr/>
        </p:nvSpPr>
        <p:spPr>
          <a:xfrm>
            <a:off x="5056631" y="385943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4" name="TextBox 57">
            <a:extLst>
              <a:ext uri="{FF2B5EF4-FFF2-40B4-BE49-F238E27FC236}">
                <a16:creationId xmlns:a16="http://schemas.microsoft.com/office/drawing/2014/main" id="{FF1642A5-366E-50F6-52F9-4A9321438CB0}"/>
              </a:ext>
            </a:extLst>
          </p:cNvPr>
          <p:cNvSpPr txBox="1"/>
          <p:nvPr/>
        </p:nvSpPr>
        <p:spPr>
          <a:xfrm>
            <a:off x="3726193" y="3382485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1:N</a:t>
            </a:r>
          </a:p>
        </p:txBody>
      </p:sp>
      <p:sp>
        <p:nvSpPr>
          <p:cNvPr id="65" name="TextBox 12">
            <a:extLst>
              <a:ext uri="{FF2B5EF4-FFF2-40B4-BE49-F238E27FC236}">
                <a16:creationId xmlns:a16="http://schemas.microsoft.com/office/drawing/2014/main" id="{02C4D1D3-8F64-7291-9EF1-4897121FAC8D}"/>
              </a:ext>
            </a:extLst>
          </p:cNvPr>
          <p:cNvSpPr txBox="1"/>
          <p:nvPr/>
        </p:nvSpPr>
        <p:spPr>
          <a:xfrm>
            <a:off x="1602816" y="261858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1:1</a:t>
            </a:r>
          </a:p>
        </p:txBody>
      </p:sp>
      <p:sp>
        <p:nvSpPr>
          <p:cNvPr id="66" name="TextBox 12">
            <a:extLst>
              <a:ext uri="{FF2B5EF4-FFF2-40B4-BE49-F238E27FC236}">
                <a16:creationId xmlns:a16="http://schemas.microsoft.com/office/drawing/2014/main" id="{0DEBC294-B302-A2E1-1BEC-5C018B84D899}"/>
              </a:ext>
            </a:extLst>
          </p:cNvPr>
          <p:cNvSpPr txBox="1"/>
          <p:nvPr/>
        </p:nvSpPr>
        <p:spPr>
          <a:xfrm>
            <a:off x="7543626" y="4036447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1:1</a:t>
            </a:r>
          </a:p>
        </p:txBody>
      </p:sp>
      <p:sp>
        <p:nvSpPr>
          <p:cNvPr id="71" name="TextBox 12">
            <a:extLst>
              <a:ext uri="{FF2B5EF4-FFF2-40B4-BE49-F238E27FC236}">
                <a16:creationId xmlns:a16="http://schemas.microsoft.com/office/drawing/2014/main" id="{45B1C511-6156-6DC7-0F48-F0BD63E3E724}"/>
              </a:ext>
            </a:extLst>
          </p:cNvPr>
          <p:cNvSpPr txBox="1"/>
          <p:nvPr/>
        </p:nvSpPr>
        <p:spPr>
          <a:xfrm>
            <a:off x="7040569" y="4915339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1:1</a:t>
            </a:r>
          </a:p>
        </p:txBody>
      </p:sp>
      <p:sp>
        <p:nvSpPr>
          <p:cNvPr id="72" name="TextBox 57">
            <a:extLst>
              <a:ext uri="{FF2B5EF4-FFF2-40B4-BE49-F238E27FC236}">
                <a16:creationId xmlns:a16="http://schemas.microsoft.com/office/drawing/2014/main" id="{A72844A8-F595-892D-EA21-CE425DE79841}"/>
              </a:ext>
            </a:extLst>
          </p:cNvPr>
          <p:cNvSpPr txBox="1"/>
          <p:nvPr/>
        </p:nvSpPr>
        <p:spPr>
          <a:xfrm>
            <a:off x="3702261" y="4201193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F3441CDE-20B8-7AD2-37E0-C3C8959EEF48}"/>
              </a:ext>
            </a:extLst>
          </p:cNvPr>
          <p:cNvSpPr txBox="1"/>
          <p:nvPr/>
        </p:nvSpPr>
        <p:spPr>
          <a:xfrm>
            <a:off x="683843" y="5576698"/>
            <a:ext cx="1822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USER_ID</a:t>
            </a:r>
          </a:p>
          <a:p>
            <a:r>
              <a:rPr lang="it-IT" sz="1400" b="1" dirty="0"/>
              <a:t>Username</a:t>
            </a:r>
          </a:p>
          <a:p>
            <a:r>
              <a:rPr lang="it-IT" sz="1400" dirty="0"/>
              <a:t>Password</a:t>
            </a:r>
          </a:p>
          <a:p>
            <a:r>
              <a:rPr lang="it-IT" sz="1400" dirty="0"/>
              <a:t>Reg_Date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08DA2093-F1AE-F91D-4F9A-9E2A3728AC01}"/>
              </a:ext>
            </a:extLst>
          </p:cNvPr>
          <p:cNvSpPr txBox="1"/>
          <p:nvPr/>
        </p:nvSpPr>
        <p:spPr>
          <a:xfrm>
            <a:off x="1412163" y="1773094"/>
            <a:ext cx="124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Creation_Date</a:t>
            </a:r>
          </a:p>
        </p:txBody>
      </p:sp>
      <p:grpSp>
        <p:nvGrpSpPr>
          <p:cNvPr id="75" name="Group 111">
            <a:extLst>
              <a:ext uri="{FF2B5EF4-FFF2-40B4-BE49-F238E27FC236}">
                <a16:creationId xmlns:a16="http://schemas.microsoft.com/office/drawing/2014/main" id="{71A54373-4F11-6C7F-320A-F0D2EAF0137B}"/>
              </a:ext>
            </a:extLst>
          </p:cNvPr>
          <p:cNvGrpSpPr/>
          <p:nvPr/>
        </p:nvGrpSpPr>
        <p:grpSpPr>
          <a:xfrm>
            <a:off x="830307" y="1721272"/>
            <a:ext cx="119472" cy="369331"/>
            <a:chOff x="6390994" y="3284984"/>
            <a:chExt cx="188763" cy="421015"/>
          </a:xfrm>
        </p:grpSpPr>
        <p:sp>
          <p:nvSpPr>
            <p:cNvPr id="76" name="Oval 91">
              <a:extLst>
                <a:ext uri="{FF2B5EF4-FFF2-40B4-BE49-F238E27FC236}">
                  <a16:creationId xmlns:a16="http://schemas.microsoft.com/office/drawing/2014/main" id="{0DC18F94-0443-2CC4-0E44-2D65E57C8A47}"/>
                </a:ext>
              </a:extLst>
            </p:cNvPr>
            <p:cNvSpPr/>
            <p:nvPr/>
          </p:nvSpPr>
          <p:spPr>
            <a:xfrm>
              <a:off x="6390994" y="3284984"/>
              <a:ext cx="188763" cy="158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93">
              <a:extLst>
                <a:ext uri="{FF2B5EF4-FFF2-40B4-BE49-F238E27FC236}">
                  <a16:creationId xmlns:a16="http://schemas.microsoft.com/office/drawing/2014/main" id="{947C4839-91AC-6F48-57F8-9985D08BD43B}"/>
                </a:ext>
              </a:extLst>
            </p:cNvPr>
            <p:cNvCxnSpPr>
              <a:stCxn id="76" idx="4"/>
            </p:cNvCxnSpPr>
            <p:nvPr/>
          </p:nvCxnSpPr>
          <p:spPr>
            <a:xfrm>
              <a:off x="6485376" y="3443789"/>
              <a:ext cx="0" cy="2622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2">
            <a:extLst>
              <a:ext uri="{FF2B5EF4-FFF2-40B4-BE49-F238E27FC236}">
                <a16:creationId xmlns:a16="http://schemas.microsoft.com/office/drawing/2014/main" id="{EC5B7676-9F3D-A945-7900-57B4B5DDB4F0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477910" y="2772469"/>
            <a:ext cx="11249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2">
            <a:extLst>
              <a:ext uri="{FF2B5EF4-FFF2-40B4-BE49-F238E27FC236}">
                <a16:creationId xmlns:a16="http://schemas.microsoft.com/office/drawing/2014/main" id="{A6535F40-D1CB-DBEB-0F58-7EE6CADDA75E}"/>
              </a:ext>
            </a:extLst>
          </p:cNvPr>
          <p:cNvCxnSpPr>
            <a:cxnSpLocks/>
          </p:cNvCxnSpPr>
          <p:nvPr/>
        </p:nvCxnSpPr>
        <p:spPr>
          <a:xfrm flipV="1">
            <a:off x="477910" y="1947363"/>
            <a:ext cx="0" cy="854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2">
            <a:extLst>
              <a:ext uri="{FF2B5EF4-FFF2-40B4-BE49-F238E27FC236}">
                <a16:creationId xmlns:a16="http://schemas.microsoft.com/office/drawing/2014/main" id="{B1E3898D-A117-7D2E-48E8-7AA1BE2D8F73}"/>
              </a:ext>
            </a:extLst>
          </p:cNvPr>
          <p:cNvCxnSpPr>
            <a:cxnSpLocks/>
          </p:cNvCxnSpPr>
          <p:nvPr/>
        </p:nvCxnSpPr>
        <p:spPr>
          <a:xfrm flipH="1">
            <a:off x="477910" y="1937972"/>
            <a:ext cx="607139" cy="5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8CABF9D4-356A-72E5-6E94-58619AC89273}"/>
              </a:ext>
            </a:extLst>
          </p:cNvPr>
          <p:cNvSpPr txBox="1"/>
          <p:nvPr/>
        </p:nvSpPr>
        <p:spPr>
          <a:xfrm>
            <a:off x="626893" y="1443150"/>
            <a:ext cx="64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title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AEE7DD31-2BCA-B048-BABD-3990F9B97940}"/>
              </a:ext>
            </a:extLst>
          </p:cNvPr>
          <p:cNvSpPr txBox="1"/>
          <p:nvPr/>
        </p:nvSpPr>
        <p:spPr>
          <a:xfrm>
            <a:off x="4189153" y="2563979"/>
            <a:ext cx="18551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IMAGE_ID</a:t>
            </a:r>
          </a:p>
          <a:p>
            <a:r>
              <a:rPr lang="it-IT" sz="1400" dirty="0"/>
              <a:t>Title</a:t>
            </a:r>
          </a:p>
          <a:p>
            <a:r>
              <a:rPr lang="it-IT" sz="1400" dirty="0"/>
              <a:t>Creation_Date</a:t>
            </a:r>
          </a:p>
          <a:p>
            <a:r>
              <a:rPr lang="it-IT" sz="1400" dirty="0"/>
              <a:t>Description</a:t>
            </a:r>
          </a:p>
          <a:p>
            <a:r>
              <a:rPr lang="it-IT" sz="1400" dirty="0"/>
              <a:t>File_Path</a:t>
            </a:r>
          </a:p>
        </p:txBody>
      </p:sp>
      <p:cxnSp>
        <p:nvCxnSpPr>
          <p:cNvPr id="95" name="Straight Connector 82">
            <a:extLst>
              <a:ext uri="{FF2B5EF4-FFF2-40B4-BE49-F238E27FC236}">
                <a16:creationId xmlns:a16="http://schemas.microsoft.com/office/drawing/2014/main" id="{02A0C8B4-096D-D2D1-9A1A-33D9C03E9DC1}"/>
              </a:ext>
            </a:extLst>
          </p:cNvPr>
          <p:cNvCxnSpPr>
            <a:cxnSpLocks/>
          </p:cNvCxnSpPr>
          <p:nvPr/>
        </p:nvCxnSpPr>
        <p:spPr>
          <a:xfrm flipH="1" flipV="1">
            <a:off x="6425650" y="4928136"/>
            <a:ext cx="1433442" cy="1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82">
            <a:extLst>
              <a:ext uri="{FF2B5EF4-FFF2-40B4-BE49-F238E27FC236}">
                <a16:creationId xmlns:a16="http://schemas.microsoft.com/office/drawing/2014/main" id="{FDA4E8F6-6D12-8075-F79B-587E23A961E4}"/>
              </a:ext>
            </a:extLst>
          </p:cNvPr>
          <p:cNvCxnSpPr>
            <a:cxnSpLocks/>
          </p:cNvCxnSpPr>
          <p:nvPr/>
        </p:nvCxnSpPr>
        <p:spPr>
          <a:xfrm flipV="1">
            <a:off x="6415625" y="4036447"/>
            <a:ext cx="0" cy="906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82">
            <a:extLst>
              <a:ext uri="{FF2B5EF4-FFF2-40B4-BE49-F238E27FC236}">
                <a16:creationId xmlns:a16="http://schemas.microsoft.com/office/drawing/2014/main" id="{EB4C6EE6-3570-ADC4-6D66-99418E2CB641}"/>
              </a:ext>
            </a:extLst>
          </p:cNvPr>
          <p:cNvCxnSpPr>
            <a:cxnSpLocks/>
          </p:cNvCxnSpPr>
          <p:nvPr/>
        </p:nvCxnSpPr>
        <p:spPr>
          <a:xfrm flipH="1">
            <a:off x="6415625" y="4036447"/>
            <a:ext cx="1447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11">
            <a:extLst>
              <a:ext uri="{FF2B5EF4-FFF2-40B4-BE49-F238E27FC236}">
                <a16:creationId xmlns:a16="http://schemas.microsoft.com/office/drawing/2014/main" id="{A1876678-E03D-BE0E-25D5-29817150F9BC}"/>
              </a:ext>
            </a:extLst>
          </p:cNvPr>
          <p:cNvGrpSpPr/>
          <p:nvPr/>
        </p:nvGrpSpPr>
        <p:grpSpPr>
          <a:xfrm rot="10800000">
            <a:off x="6755536" y="4763172"/>
            <a:ext cx="119472" cy="369331"/>
            <a:chOff x="6390994" y="3284984"/>
            <a:chExt cx="188763" cy="421015"/>
          </a:xfrm>
        </p:grpSpPr>
        <p:sp>
          <p:nvSpPr>
            <p:cNvPr id="102" name="Oval 91">
              <a:extLst>
                <a:ext uri="{FF2B5EF4-FFF2-40B4-BE49-F238E27FC236}">
                  <a16:creationId xmlns:a16="http://schemas.microsoft.com/office/drawing/2014/main" id="{C53C9669-15CC-C22D-C108-74846C85585C}"/>
                </a:ext>
              </a:extLst>
            </p:cNvPr>
            <p:cNvSpPr/>
            <p:nvPr/>
          </p:nvSpPr>
          <p:spPr>
            <a:xfrm>
              <a:off x="6390994" y="3284984"/>
              <a:ext cx="188763" cy="158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93">
              <a:extLst>
                <a:ext uri="{FF2B5EF4-FFF2-40B4-BE49-F238E27FC236}">
                  <a16:creationId xmlns:a16="http://schemas.microsoft.com/office/drawing/2014/main" id="{D64DE561-0F19-3A54-2045-44D554787F41}"/>
                </a:ext>
              </a:extLst>
            </p:cNvPr>
            <p:cNvCxnSpPr>
              <a:stCxn id="102" idx="4"/>
            </p:cNvCxnSpPr>
            <p:nvPr/>
          </p:nvCxnSpPr>
          <p:spPr>
            <a:xfrm>
              <a:off x="6485376" y="3443789"/>
              <a:ext cx="0" cy="2622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76107B04-4788-E1C9-81BD-498AC7DB16C4}"/>
              </a:ext>
            </a:extLst>
          </p:cNvPr>
          <p:cNvSpPr txBox="1"/>
          <p:nvPr/>
        </p:nvSpPr>
        <p:spPr>
          <a:xfrm>
            <a:off x="6014072" y="5142429"/>
            <a:ext cx="202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Pubblication_Date</a:t>
            </a: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01E99B12-F483-9833-02BC-0D6FE0871FFF}"/>
              </a:ext>
            </a:extLst>
          </p:cNvPr>
          <p:cNvSpPr txBox="1"/>
          <p:nvPr/>
        </p:nvSpPr>
        <p:spPr>
          <a:xfrm>
            <a:off x="7960227" y="4774248"/>
            <a:ext cx="615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Text</a:t>
            </a:r>
          </a:p>
        </p:txBody>
      </p:sp>
      <p:cxnSp>
        <p:nvCxnSpPr>
          <p:cNvPr id="113" name="Straight Connector 82">
            <a:extLst>
              <a:ext uri="{FF2B5EF4-FFF2-40B4-BE49-F238E27FC236}">
                <a16:creationId xmlns:a16="http://schemas.microsoft.com/office/drawing/2014/main" id="{7F4FC153-206C-75E7-65DB-F99F10B9A48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38684" y="5142429"/>
            <a:ext cx="1276221" cy="6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82">
            <a:extLst>
              <a:ext uri="{FF2B5EF4-FFF2-40B4-BE49-F238E27FC236}">
                <a16:creationId xmlns:a16="http://schemas.microsoft.com/office/drawing/2014/main" id="{134D5DCD-0C55-6797-F14C-75A7F4378F37}"/>
              </a:ext>
            </a:extLst>
          </p:cNvPr>
          <p:cNvCxnSpPr>
            <a:cxnSpLocks/>
          </p:cNvCxnSpPr>
          <p:nvPr/>
        </p:nvCxnSpPr>
        <p:spPr>
          <a:xfrm flipV="1">
            <a:off x="2350001" y="5498630"/>
            <a:ext cx="0" cy="393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256E3530-C097-4193-EF4F-804B68571FDD}"/>
              </a:ext>
            </a:extLst>
          </p:cNvPr>
          <p:cNvSpPr txBox="1"/>
          <p:nvPr/>
        </p:nvSpPr>
        <p:spPr>
          <a:xfrm>
            <a:off x="7058396" y="1695532"/>
            <a:ext cx="114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Associates</a:t>
            </a:r>
          </a:p>
        </p:txBody>
      </p:sp>
      <p:cxnSp>
        <p:nvCxnSpPr>
          <p:cNvPr id="186" name="Straight Connector 82">
            <a:extLst>
              <a:ext uri="{FF2B5EF4-FFF2-40B4-BE49-F238E27FC236}">
                <a16:creationId xmlns:a16="http://schemas.microsoft.com/office/drawing/2014/main" id="{00DC1693-2FAC-06C9-4768-8A1F31ABEAD3}"/>
              </a:ext>
            </a:extLst>
          </p:cNvPr>
          <p:cNvCxnSpPr>
            <a:cxnSpLocks/>
          </p:cNvCxnSpPr>
          <p:nvPr/>
        </p:nvCxnSpPr>
        <p:spPr>
          <a:xfrm flipH="1">
            <a:off x="5776894" y="2261912"/>
            <a:ext cx="9105" cy="155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82">
            <a:extLst>
              <a:ext uri="{FF2B5EF4-FFF2-40B4-BE49-F238E27FC236}">
                <a16:creationId xmlns:a16="http://schemas.microsoft.com/office/drawing/2014/main" id="{B51EAB77-C7AE-AED4-C5BA-A41AD3705754}"/>
              </a:ext>
            </a:extLst>
          </p:cNvPr>
          <p:cNvCxnSpPr>
            <a:cxnSpLocks/>
          </p:cNvCxnSpPr>
          <p:nvPr/>
        </p:nvCxnSpPr>
        <p:spPr>
          <a:xfrm flipV="1">
            <a:off x="5776894" y="2275883"/>
            <a:ext cx="1466229" cy="1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4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600200"/>
            <a:ext cx="4536504" cy="5069160"/>
          </a:xfrm>
        </p:spPr>
        <p:txBody>
          <a:bodyPr>
            <a:normAutofit fontScale="85000" lnSpcReduction="20000"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DROP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EXISTS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`album`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/*!40101 SET @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saved_cs_client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@@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*/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/*!50503 SET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utf8mb4 */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CREATE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`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album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` (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`Username`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varchar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User_id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`Title`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varchar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Creation_Date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`fk_Album_1_idx`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User_id`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`Title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CONSTRAINT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`fk_Album_2`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FOREIGN KEY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User_id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REFERENCES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`user`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`Id`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 DELETE CASCADE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UPDATE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CASCADE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4008" y="1600200"/>
            <a:ext cx="4392488" cy="4525963"/>
          </a:xfrm>
        </p:spPr>
        <p:txBody>
          <a:bodyPr>
            <a:normAutofit fontScale="85000" lnSpcReduction="20000"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DROP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EXISTS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`comment`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/*!40101 SET @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saved_cs_client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@@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*/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/*!50503 SET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utf8mb4 */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CREATE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`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comment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` (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`Id`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Publication_date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DATETIME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`Text`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varchar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PRIMARY KEY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`Image_Id`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`Id`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Publication_date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`fk_Comment_1_idx`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`Id`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CONSTRAINT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`fk_Comment_1`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FOREIGN KEY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`Id`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REFERENCES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`user`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`Id`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 DELETE CASCADE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UPDATE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CASCADE,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CONSTRAINT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`fk_Comment_2`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FOREIGN KEY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REFERENCES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`image`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 DELETE CASCADE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UPDATE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CASCADE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064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DROP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EXISTS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`image`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/*!40101 SET @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saved_cs_client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@@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*/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/*!50503 SET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utf8mb4 */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CREATE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`</a:t>
            </a: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image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` (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AUTO_INCREMENT,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`Title`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varchar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Creation_Date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`Description`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varchar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System_Path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varchar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PRIMARY KEY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1352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DROP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EXISTS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contains_images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/*!40101 SET @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saved_cs_client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@@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*/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/*!50503 SET </a:t>
            </a:r>
            <a:r>
              <a:rPr lang="en-GB" sz="14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4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utf8mb4 */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CREATE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`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contains_images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` (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`title`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varchar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User_Id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PRIMARY KEY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`Image_Id`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`title`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User_Id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`fk_Contains_Images_1_idx`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User_Id`</a:t>
            </a:r>
            <a:r>
              <a:rPr lang="en-GB" sz="14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`title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672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DROP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EXISTS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`user`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/*!40101 SET @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saved_cs_client</a:t>
            </a:r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@@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*/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/*!50503 SET 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utf8mb4 */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CREATE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`</a:t>
            </a:r>
            <a:r>
              <a:rPr lang="en-GB" sz="11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user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` (</a:t>
            </a:r>
          </a:p>
          <a:p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`Id`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AUTO_INCREMENT,</a:t>
            </a:r>
          </a:p>
          <a:p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`Username`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varchar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`Email`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varchar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`Password`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varchar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1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255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Reg_Date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PRIMARY KEY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`Id`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01352" y="1600200"/>
            <a:ext cx="4038600" cy="4525963"/>
          </a:xfrm>
        </p:spPr>
        <p:txBody>
          <a:bodyPr>
            <a:normAutofit/>
          </a:bodyPr>
          <a:lstStyle/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DROP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EXISTS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publish_image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/*!40101 SET @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saved_cs_client</a:t>
            </a:r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@@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*/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/*!50503 SET </a:t>
            </a:r>
            <a:r>
              <a:rPr lang="en-GB" sz="11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character_set_client</a:t>
            </a:r>
            <a:r>
              <a:rPr lang="en-GB" sz="11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utf8mb4 */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CREATE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`</a:t>
            </a:r>
            <a:r>
              <a:rPr lang="en-GB" sz="11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publish_image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` (</a:t>
            </a:r>
          </a:p>
          <a:p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image_Id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User_Id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 NULL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1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PRIMARY KEY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`image_Id`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1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User_Id</a:t>
            </a:r>
            <a:r>
              <a:rPr lang="en-GB" sz="11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1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217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008" y="-182583"/>
            <a:ext cx="8229600" cy="1143000"/>
          </a:xfrm>
        </p:spPr>
        <p:txBody>
          <a:bodyPr/>
          <a:lstStyle/>
          <a:p>
            <a:r>
              <a:rPr lang="en-US" dirty="0"/>
              <a:t>Application design (all)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0053" y="2093803"/>
            <a:ext cx="2736304" cy="2216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Login page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4069" y="2502188"/>
            <a:ext cx="1836204" cy="11471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form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[field: username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field: password]</a:t>
            </a:r>
          </a:p>
        </p:txBody>
      </p:sp>
      <p:sp>
        <p:nvSpPr>
          <p:cNvPr id="6" name="Rectangle 5"/>
          <p:cNvSpPr/>
          <p:nvPr/>
        </p:nvSpPr>
        <p:spPr>
          <a:xfrm>
            <a:off x="6266717" y="2358172"/>
            <a:ext cx="2520280" cy="172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Home Page</a:t>
            </a:r>
          </a:p>
        </p:txBody>
      </p:sp>
      <p:sp>
        <p:nvSpPr>
          <p:cNvPr id="8" name="Oval 7"/>
          <p:cNvSpPr/>
          <p:nvPr/>
        </p:nvSpPr>
        <p:spPr>
          <a:xfrm>
            <a:off x="2162261" y="287980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Elbow Connector 9"/>
          <p:cNvCxnSpPr>
            <a:cxnSpLocks/>
            <a:stCxn id="25" idx="2"/>
          </p:cNvCxnSpPr>
          <p:nvPr/>
        </p:nvCxnSpPr>
        <p:spPr>
          <a:xfrm flipV="1">
            <a:off x="4724333" y="3039104"/>
            <a:ext cx="156181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80972" y="2696131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submit</a:t>
            </a:r>
            <a:endParaRPr lang="en-US" dirty="0"/>
          </a:p>
        </p:txBody>
      </p:sp>
      <p:cxnSp>
        <p:nvCxnSpPr>
          <p:cNvPr id="17" name="Elbow Connector 16"/>
          <p:cNvCxnSpPr>
            <a:cxnSpLocks/>
          </p:cNvCxnSpPr>
          <p:nvPr/>
        </p:nvCxnSpPr>
        <p:spPr>
          <a:xfrm rot="5400000">
            <a:off x="3144868" y="3494313"/>
            <a:ext cx="339043" cy="6409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02421" y="3611189"/>
            <a:ext cx="2415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Username OR password errate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98365" y="1556792"/>
            <a:ext cx="174259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username+ password</a:t>
            </a:r>
          </a:p>
        </p:txBody>
      </p:sp>
      <p:cxnSp>
        <p:nvCxnSpPr>
          <p:cNvPr id="24" name="Straight Connector 23"/>
          <p:cNvCxnSpPr>
            <a:stCxn id="22" idx="2"/>
          </p:cNvCxnSpPr>
          <p:nvPr/>
        </p:nvCxnSpPr>
        <p:spPr>
          <a:xfrm flipH="1">
            <a:off x="3098365" y="1864569"/>
            <a:ext cx="871297" cy="117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/>
          <p:cNvSpPr/>
          <p:nvPr/>
        </p:nvSpPr>
        <p:spPr>
          <a:xfrm>
            <a:off x="3437976" y="2711925"/>
            <a:ext cx="136815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  <a:br>
              <a:rPr lang="en-US" dirty="0"/>
            </a:br>
            <a:r>
              <a:rPr lang="en-US" dirty="0"/>
              <a:t>Login</a:t>
            </a:r>
          </a:p>
        </p:txBody>
      </p:sp>
      <p:cxnSp>
        <p:nvCxnSpPr>
          <p:cNvPr id="30" name="Straight Arrow Connector 29"/>
          <p:cNvCxnSpPr>
            <a:stCxn id="8" idx="6"/>
            <a:endCxn id="25" idx="5"/>
          </p:cNvCxnSpPr>
          <p:nvPr/>
        </p:nvCxnSpPr>
        <p:spPr>
          <a:xfrm>
            <a:off x="2450293" y="3023822"/>
            <a:ext cx="1069478" cy="15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538525" y="29342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3490824" y="33376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4549" y="2605554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</a:t>
            </a:r>
            <a:r>
              <a:rPr lang="en-US" sz="1400" dirty="0">
                <a:sym typeface="Wingdings" panose="05000000000000000000" pitchFamily="2" charset="2"/>
              </a:rPr>
              <a:t> session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8220720" y="206207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7" name="Elbow Connector 26"/>
          <p:cNvCxnSpPr>
            <a:stCxn id="26" idx="0"/>
            <a:endCxn id="29" idx="2"/>
          </p:cNvCxnSpPr>
          <p:nvPr/>
        </p:nvCxnSpPr>
        <p:spPr>
          <a:xfrm rot="16200000" flipV="1">
            <a:off x="7890931" y="1588268"/>
            <a:ext cx="712013" cy="23559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6842781" y="1022880"/>
            <a:ext cx="136815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cxnSp>
        <p:nvCxnSpPr>
          <p:cNvPr id="35" name="Elbow Connector 34"/>
          <p:cNvCxnSpPr>
            <a:cxnSpLocks/>
            <a:stCxn id="29" idx="5"/>
            <a:endCxn id="4" idx="0"/>
          </p:cNvCxnSpPr>
          <p:nvPr/>
        </p:nvCxnSpPr>
        <p:spPr>
          <a:xfrm rot="10800000" flipV="1">
            <a:off x="1658206" y="1350059"/>
            <a:ext cx="5266371" cy="74374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00308" y="55603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644324" y="850225"/>
            <a:ext cx="5768" cy="1247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0B234AB7-559F-421F-321B-32A911F362EF}"/>
              </a:ext>
            </a:extLst>
          </p:cNvPr>
          <p:cNvSpPr/>
          <p:nvPr/>
        </p:nvSpPr>
        <p:spPr>
          <a:xfrm>
            <a:off x="448774" y="3677795"/>
            <a:ext cx="1817312" cy="57419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 link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301D6202-F2C0-7FCE-D7D8-45541FF10F3A}"/>
              </a:ext>
            </a:extLst>
          </p:cNvPr>
          <p:cNvSpPr/>
          <p:nvPr/>
        </p:nvSpPr>
        <p:spPr>
          <a:xfrm>
            <a:off x="4357634" y="4416361"/>
            <a:ext cx="3049488" cy="2180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Registration Page</a:t>
            </a: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7A365A86-1682-16C9-D787-D6C1E3280767}"/>
              </a:ext>
            </a:extLst>
          </p:cNvPr>
          <p:cNvSpPr/>
          <p:nvPr/>
        </p:nvSpPr>
        <p:spPr>
          <a:xfrm>
            <a:off x="4832353" y="4840198"/>
            <a:ext cx="2183748" cy="1472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Registration form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[field: email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field: username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field: password]</a:t>
            </a:r>
          </a:p>
        </p:txBody>
      </p:sp>
      <p:sp>
        <p:nvSpPr>
          <p:cNvPr id="33" name="Parallelogram 24">
            <a:extLst>
              <a:ext uri="{FF2B5EF4-FFF2-40B4-BE49-F238E27FC236}">
                <a16:creationId xmlns:a16="http://schemas.microsoft.com/office/drawing/2014/main" id="{3FE8BBF3-BEEA-60C3-3D4F-1AA7BC1517DB}"/>
              </a:ext>
            </a:extLst>
          </p:cNvPr>
          <p:cNvSpPr/>
          <p:nvPr/>
        </p:nvSpPr>
        <p:spPr>
          <a:xfrm>
            <a:off x="1187624" y="5302067"/>
            <a:ext cx="1773896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Registration</a:t>
            </a:r>
          </a:p>
        </p:txBody>
      </p:sp>
      <p:cxnSp>
        <p:nvCxnSpPr>
          <p:cNvPr id="37" name="Straight Arrow Connector 29">
            <a:extLst>
              <a:ext uri="{FF2B5EF4-FFF2-40B4-BE49-F238E27FC236}">
                <a16:creationId xmlns:a16="http://schemas.microsoft.com/office/drawing/2014/main" id="{33B94F4A-FB1A-C373-3D07-7D13FA7B9BAB}"/>
              </a:ext>
            </a:extLst>
          </p:cNvPr>
          <p:cNvCxnSpPr>
            <a:cxnSpLocks/>
            <a:endCxn id="33" idx="2"/>
          </p:cNvCxnSpPr>
          <p:nvPr/>
        </p:nvCxnSpPr>
        <p:spPr>
          <a:xfrm flipH="1">
            <a:off x="2879725" y="5629246"/>
            <a:ext cx="14892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6">
            <a:extLst>
              <a:ext uri="{FF2B5EF4-FFF2-40B4-BE49-F238E27FC236}">
                <a16:creationId xmlns:a16="http://schemas.microsoft.com/office/drawing/2014/main" id="{323176A6-85F4-42FC-5A72-5591509FEEE1}"/>
              </a:ext>
            </a:extLst>
          </p:cNvPr>
          <p:cNvCxnSpPr>
            <a:cxnSpLocks/>
          </p:cNvCxnSpPr>
          <p:nvPr/>
        </p:nvCxnSpPr>
        <p:spPr>
          <a:xfrm>
            <a:off x="2037565" y="5969252"/>
            <a:ext cx="2289309" cy="270179"/>
          </a:xfrm>
          <a:prstGeom prst="bentConnector3">
            <a:avLst>
              <a:gd name="adj1" fmla="val -9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E686364-7552-4E1F-D993-D421B1EAF02F}"/>
              </a:ext>
            </a:extLst>
          </p:cNvPr>
          <p:cNvSpPr txBox="1"/>
          <p:nvPr/>
        </p:nvSpPr>
        <p:spPr>
          <a:xfrm>
            <a:off x="90718" y="6317276"/>
            <a:ext cx="4224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Utente già presente OR password non corrispondono</a:t>
            </a:r>
          </a:p>
        </p:txBody>
      </p:sp>
      <p:cxnSp>
        <p:nvCxnSpPr>
          <p:cNvPr id="46" name="Elbow Connector 16">
            <a:extLst>
              <a:ext uri="{FF2B5EF4-FFF2-40B4-BE49-F238E27FC236}">
                <a16:creationId xmlns:a16="http://schemas.microsoft.com/office/drawing/2014/main" id="{3700C0F8-1E36-60B6-C502-BE05A9F0FDBE}"/>
              </a:ext>
            </a:extLst>
          </p:cNvPr>
          <p:cNvCxnSpPr>
            <a:cxnSpLocks/>
            <a:stCxn id="33" idx="5"/>
          </p:cNvCxnSpPr>
          <p:nvPr/>
        </p:nvCxnSpPr>
        <p:spPr>
          <a:xfrm rot="10800000">
            <a:off x="397167" y="4321813"/>
            <a:ext cx="872253" cy="13074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35">
            <a:extLst>
              <a:ext uri="{FF2B5EF4-FFF2-40B4-BE49-F238E27FC236}">
                <a16:creationId xmlns:a16="http://schemas.microsoft.com/office/drawing/2014/main" id="{156E21C5-78CC-D932-A5BB-A8DCFE7D289A}"/>
              </a:ext>
            </a:extLst>
          </p:cNvPr>
          <p:cNvSpPr/>
          <p:nvPr/>
        </p:nvSpPr>
        <p:spPr>
          <a:xfrm>
            <a:off x="4227070" y="547028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Oval 35">
            <a:extLst>
              <a:ext uri="{FF2B5EF4-FFF2-40B4-BE49-F238E27FC236}">
                <a16:creationId xmlns:a16="http://schemas.microsoft.com/office/drawing/2014/main" id="{4EEDB2AF-CAF2-EC7B-561D-18DC8AA0D738}"/>
              </a:ext>
            </a:extLst>
          </p:cNvPr>
          <p:cNvSpPr/>
          <p:nvPr/>
        </p:nvSpPr>
        <p:spPr>
          <a:xfrm>
            <a:off x="1874229" y="58244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Oval 33">
            <a:extLst>
              <a:ext uri="{FF2B5EF4-FFF2-40B4-BE49-F238E27FC236}">
                <a16:creationId xmlns:a16="http://schemas.microsoft.com/office/drawing/2014/main" id="{0370086E-BBA2-38E7-A641-94DCE9A8CF37}"/>
              </a:ext>
            </a:extLst>
          </p:cNvPr>
          <p:cNvSpPr/>
          <p:nvPr/>
        </p:nvSpPr>
        <p:spPr>
          <a:xfrm>
            <a:off x="1054443" y="54916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56" name="Elbow Connector 16">
            <a:extLst>
              <a:ext uri="{FF2B5EF4-FFF2-40B4-BE49-F238E27FC236}">
                <a16:creationId xmlns:a16="http://schemas.microsoft.com/office/drawing/2014/main" id="{E6C8E161-1E50-FAC9-399F-552C90F91C64}"/>
              </a:ext>
            </a:extLst>
          </p:cNvPr>
          <p:cNvCxnSpPr>
            <a:cxnSpLocks/>
          </p:cNvCxnSpPr>
          <p:nvPr/>
        </p:nvCxnSpPr>
        <p:spPr>
          <a:xfrm>
            <a:off x="1342475" y="4253259"/>
            <a:ext cx="3015159" cy="624859"/>
          </a:xfrm>
          <a:prstGeom prst="bentConnector3">
            <a:avLst>
              <a:gd name="adj1" fmla="val -22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35">
            <a:extLst>
              <a:ext uri="{FF2B5EF4-FFF2-40B4-BE49-F238E27FC236}">
                <a16:creationId xmlns:a16="http://schemas.microsoft.com/office/drawing/2014/main" id="{9918D2FA-0A3C-FB1B-9B6C-192E02ACF251}"/>
              </a:ext>
            </a:extLst>
          </p:cNvPr>
          <p:cNvSpPr/>
          <p:nvPr/>
        </p:nvSpPr>
        <p:spPr>
          <a:xfrm>
            <a:off x="1179326" y="421598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8607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26" y="11748"/>
            <a:ext cx="8229600" cy="1143000"/>
          </a:xfrm>
        </p:spPr>
        <p:txBody>
          <a:bodyPr/>
          <a:lstStyle/>
          <a:p>
            <a:r>
              <a:rPr lang="en-US" dirty="0"/>
              <a:t>Application design 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1" y="1048073"/>
            <a:ext cx="4975127" cy="30963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 HomePage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70952" y="2814420"/>
            <a:ext cx="2790635" cy="12991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Album creation form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[field: title] required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field: </a:t>
            </a:r>
            <a:r>
              <a:rPr lang="en-US" dirty="0" err="1">
                <a:solidFill>
                  <a:schemeClr val="tx1"/>
                </a:solidFill>
              </a:rPr>
              <a:t>ListOfImages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286813" y="303066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3658" y="3093969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submit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09036" y="2244093"/>
            <a:ext cx="5597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5977413" y="2575792"/>
            <a:ext cx="102874" cy="624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6778498" y="2814863"/>
            <a:ext cx="136815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album</a:t>
            </a:r>
          </a:p>
        </p:txBody>
      </p:sp>
      <p:cxnSp>
        <p:nvCxnSpPr>
          <p:cNvPr id="15" name="Elbow Connector 14"/>
          <p:cNvCxnSpPr>
            <a:stCxn id="13" idx="4"/>
          </p:cNvCxnSpPr>
          <p:nvPr/>
        </p:nvCxnSpPr>
        <p:spPr>
          <a:xfrm rot="5400000">
            <a:off x="6102749" y="2390803"/>
            <a:ext cx="281407" cy="243824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47897" y="4410845"/>
            <a:ext cx="5976664" cy="2375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AlbumPage</a:t>
            </a:r>
            <a:endParaRPr lang="en-US" dirty="0"/>
          </a:p>
        </p:txBody>
      </p:sp>
      <p:cxnSp>
        <p:nvCxnSpPr>
          <p:cNvPr id="21" name="Elbow Connector 20"/>
          <p:cNvCxnSpPr>
            <a:cxnSpLocks/>
            <a:endCxn id="20" idx="0"/>
          </p:cNvCxnSpPr>
          <p:nvPr/>
        </p:nvCxnSpPr>
        <p:spPr>
          <a:xfrm rot="16200000" flipH="1">
            <a:off x="2722617" y="2397233"/>
            <a:ext cx="190586" cy="38366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62BA9A2D-0120-38EF-3004-13A909818C67}"/>
              </a:ext>
            </a:extLst>
          </p:cNvPr>
          <p:cNvSpPr/>
          <p:nvPr/>
        </p:nvSpPr>
        <p:spPr>
          <a:xfrm>
            <a:off x="574217" y="1613196"/>
            <a:ext cx="2393735" cy="12012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:List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Databinding: Album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Condition: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[User = </a:t>
            </a:r>
            <a:r>
              <a:rPr lang="en-US" sz="1600" dirty="0" err="1">
                <a:solidFill>
                  <a:schemeClr val="tx1"/>
                </a:solidFill>
              </a:rPr>
              <a:t>session.user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ADC1D02F-BB9E-51FC-A182-136B12B9E328}"/>
              </a:ext>
            </a:extLst>
          </p:cNvPr>
          <p:cNvSpPr/>
          <p:nvPr/>
        </p:nvSpPr>
        <p:spPr>
          <a:xfrm>
            <a:off x="2975794" y="1604810"/>
            <a:ext cx="2342026" cy="120122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:List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Databinding: Album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Condition: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[User != </a:t>
            </a:r>
            <a:r>
              <a:rPr lang="en-US" sz="1600" dirty="0" err="1">
                <a:solidFill>
                  <a:schemeClr val="tx1"/>
                </a:solidFill>
              </a:rPr>
              <a:t>session.user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24" name="Elbow Connector 31">
            <a:extLst>
              <a:ext uri="{FF2B5EF4-FFF2-40B4-BE49-F238E27FC236}">
                <a16:creationId xmlns:a16="http://schemas.microsoft.com/office/drawing/2014/main" id="{A025B5DE-5776-D585-8028-2BAB3DC309FE}"/>
              </a:ext>
            </a:extLst>
          </p:cNvPr>
          <p:cNvCxnSpPr>
            <a:cxnSpLocks/>
          </p:cNvCxnSpPr>
          <p:nvPr/>
        </p:nvCxnSpPr>
        <p:spPr>
          <a:xfrm>
            <a:off x="4611427" y="3165104"/>
            <a:ext cx="2292424" cy="76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4">
            <a:extLst>
              <a:ext uri="{FF2B5EF4-FFF2-40B4-BE49-F238E27FC236}">
                <a16:creationId xmlns:a16="http://schemas.microsoft.com/office/drawing/2014/main" id="{A1342B16-08BF-F55B-2733-F9A2A0DAB931}"/>
              </a:ext>
            </a:extLst>
          </p:cNvPr>
          <p:cNvSpPr/>
          <p:nvPr/>
        </p:nvSpPr>
        <p:spPr>
          <a:xfrm>
            <a:off x="3583678" y="5078748"/>
            <a:ext cx="2393735" cy="11471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:List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Databinding: </a:t>
            </a:r>
            <a:r>
              <a:rPr lang="en-US" sz="1600" dirty="0" err="1">
                <a:solidFill>
                  <a:schemeClr val="tx1"/>
                </a:solidFill>
              </a:rPr>
              <a:t>Album.images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Condition: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[User = </a:t>
            </a:r>
            <a:r>
              <a:rPr lang="en-US" sz="1600" dirty="0" err="1">
                <a:solidFill>
                  <a:schemeClr val="tx1"/>
                </a:solidFill>
              </a:rPr>
              <a:t>session.user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41" name="Parallelogram 30">
            <a:extLst>
              <a:ext uri="{FF2B5EF4-FFF2-40B4-BE49-F238E27FC236}">
                <a16:creationId xmlns:a16="http://schemas.microsoft.com/office/drawing/2014/main" id="{9838CD48-0B31-2ED4-042A-07FAC7ED5352}"/>
              </a:ext>
            </a:extLst>
          </p:cNvPr>
          <p:cNvSpPr/>
          <p:nvPr/>
        </p:nvSpPr>
        <p:spPr>
          <a:xfrm>
            <a:off x="6380587" y="1067688"/>
            <a:ext cx="229587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43" name="Rounded Rectangle 4">
            <a:extLst>
              <a:ext uri="{FF2B5EF4-FFF2-40B4-BE49-F238E27FC236}">
                <a16:creationId xmlns:a16="http://schemas.microsoft.com/office/drawing/2014/main" id="{19E89139-BEA5-DB87-B392-64334FAB4DE8}"/>
              </a:ext>
            </a:extLst>
          </p:cNvPr>
          <p:cNvSpPr/>
          <p:nvPr/>
        </p:nvSpPr>
        <p:spPr>
          <a:xfrm>
            <a:off x="1981887" y="5352468"/>
            <a:ext cx="1520193" cy="6127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:Button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prev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B5789984-67E7-1FA9-8A87-15DFC47A09C6}"/>
              </a:ext>
            </a:extLst>
          </p:cNvPr>
          <p:cNvSpPr/>
          <p:nvPr/>
        </p:nvSpPr>
        <p:spPr>
          <a:xfrm>
            <a:off x="6046616" y="5352468"/>
            <a:ext cx="1520193" cy="6481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:Button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[next]</a:t>
            </a:r>
          </a:p>
        </p:txBody>
      </p:sp>
      <p:sp>
        <p:nvSpPr>
          <p:cNvPr id="51" name="Rounded Rectangle 4">
            <a:extLst>
              <a:ext uri="{FF2B5EF4-FFF2-40B4-BE49-F238E27FC236}">
                <a16:creationId xmlns:a16="http://schemas.microsoft.com/office/drawing/2014/main" id="{32DAE486-5846-D0AE-0B1E-4484CBC8C421}"/>
              </a:ext>
            </a:extLst>
          </p:cNvPr>
          <p:cNvSpPr/>
          <p:nvPr/>
        </p:nvSpPr>
        <p:spPr>
          <a:xfrm>
            <a:off x="3585798" y="1174271"/>
            <a:ext cx="1601783" cy="3594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:Button [logout]</a:t>
            </a:r>
          </a:p>
        </p:txBody>
      </p:sp>
      <p:cxnSp>
        <p:nvCxnSpPr>
          <p:cNvPr id="52" name="Elbow Connector 31">
            <a:extLst>
              <a:ext uri="{FF2B5EF4-FFF2-40B4-BE49-F238E27FC236}">
                <a16:creationId xmlns:a16="http://schemas.microsoft.com/office/drawing/2014/main" id="{317088DC-DBEA-AD67-ECE8-C1A2E784FD11}"/>
              </a:ext>
            </a:extLst>
          </p:cNvPr>
          <p:cNvCxnSpPr>
            <a:cxnSpLocks/>
            <a:endCxn id="41" idx="5"/>
          </p:cNvCxnSpPr>
          <p:nvPr/>
        </p:nvCxnSpPr>
        <p:spPr>
          <a:xfrm>
            <a:off x="5187581" y="1382167"/>
            <a:ext cx="1274801" cy="127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">
            <a:extLst>
              <a:ext uri="{FF2B5EF4-FFF2-40B4-BE49-F238E27FC236}">
                <a16:creationId xmlns:a16="http://schemas.microsoft.com/office/drawing/2014/main" id="{9DF78149-88CD-5B23-76B1-E7F15018F408}"/>
              </a:ext>
            </a:extLst>
          </p:cNvPr>
          <p:cNvSpPr/>
          <p:nvPr/>
        </p:nvSpPr>
        <p:spPr>
          <a:xfrm>
            <a:off x="5154636" y="120954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">
            <a:extLst>
              <a:ext uri="{FF2B5EF4-FFF2-40B4-BE49-F238E27FC236}">
                <a16:creationId xmlns:a16="http://schemas.microsoft.com/office/drawing/2014/main" id="{3F4618D1-A576-3560-46D9-D53B28C791F2}"/>
              </a:ext>
            </a:extLst>
          </p:cNvPr>
          <p:cNvSpPr/>
          <p:nvPr/>
        </p:nvSpPr>
        <p:spPr>
          <a:xfrm>
            <a:off x="762188" y="396954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538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57" y="1646578"/>
            <a:ext cx="3973016" cy="48916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err="1"/>
              <a:t>ImagePage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291813" y="5585195"/>
            <a:ext cx="3604592" cy="7382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AddComment</a:t>
            </a:r>
            <a:r>
              <a:rPr lang="en-US" sz="1600" dirty="0">
                <a:solidFill>
                  <a:schemeClr val="tx1"/>
                </a:solidFill>
              </a:rPr>
              <a:t> form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[field: text]</a:t>
            </a:r>
          </a:p>
        </p:txBody>
      </p:sp>
      <p:sp>
        <p:nvSpPr>
          <p:cNvPr id="29" name="Oval 28"/>
          <p:cNvSpPr/>
          <p:nvPr/>
        </p:nvSpPr>
        <p:spPr>
          <a:xfrm>
            <a:off x="3951919" y="58093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1" name="Parallelogram 30"/>
          <p:cNvSpPr/>
          <p:nvPr/>
        </p:nvSpPr>
        <p:spPr>
          <a:xfrm>
            <a:off x="5863656" y="5832745"/>
            <a:ext cx="229587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addComment</a:t>
            </a:r>
            <a:endParaRPr lang="en-US" dirty="0"/>
          </a:p>
        </p:txBody>
      </p:sp>
      <p:cxnSp>
        <p:nvCxnSpPr>
          <p:cNvPr id="3" name="Straight Connector 23">
            <a:extLst>
              <a:ext uri="{FF2B5EF4-FFF2-40B4-BE49-F238E27FC236}">
                <a16:creationId xmlns:a16="http://schemas.microsoft.com/office/drawing/2014/main" id="{27FB1138-CDAA-7D90-9CDD-1B27D01D8C3A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592660" y="4943588"/>
            <a:ext cx="636068" cy="495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1">
            <a:extLst>
              <a:ext uri="{FF2B5EF4-FFF2-40B4-BE49-F238E27FC236}">
                <a16:creationId xmlns:a16="http://schemas.microsoft.com/office/drawing/2014/main" id="{95A51B44-4AA6-519B-7644-41679192C8CC}"/>
              </a:ext>
            </a:extLst>
          </p:cNvPr>
          <p:cNvSpPr txBox="1"/>
          <p:nvPr/>
        </p:nvSpPr>
        <p:spPr>
          <a:xfrm>
            <a:off x="4228728" y="5254627"/>
            <a:ext cx="26032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Session.user</a:t>
            </a:r>
            <a:r>
              <a:rPr lang="en-US" dirty="0"/>
              <a:t> = </a:t>
            </a:r>
            <a:r>
              <a:rPr lang="en-US" dirty="0" err="1"/>
              <a:t>image.user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2E1D21-34B1-01FE-A557-970561D6F003}"/>
              </a:ext>
            </a:extLst>
          </p:cNvPr>
          <p:cNvSpPr/>
          <p:nvPr/>
        </p:nvSpPr>
        <p:spPr>
          <a:xfrm>
            <a:off x="291813" y="4537312"/>
            <a:ext cx="3604592" cy="6127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:Button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DeleteImage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2" name="Parallelogram 30">
            <a:extLst>
              <a:ext uri="{FF2B5EF4-FFF2-40B4-BE49-F238E27FC236}">
                <a16:creationId xmlns:a16="http://schemas.microsoft.com/office/drawing/2014/main" id="{28DA1B2F-7FDA-05E2-7E07-013481EE0135}"/>
              </a:ext>
            </a:extLst>
          </p:cNvPr>
          <p:cNvSpPr/>
          <p:nvPr/>
        </p:nvSpPr>
        <p:spPr>
          <a:xfrm>
            <a:off x="6084168" y="4516486"/>
            <a:ext cx="229587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DeleteImage</a:t>
            </a:r>
            <a:endParaRPr lang="en-US" dirty="0"/>
          </a:p>
        </p:txBody>
      </p:sp>
      <p:cxnSp>
        <p:nvCxnSpPr>
          <p:cNvPr id="13" name="Elbow Connector 31">
            <a:extLst>
              <a:ext uri="{FF2B5EF4-FFF2-40B4-BE49-F238E27FC236}">
                <a16:creationId xmlns:a16="http://schemas.microsoft.com/office/drawing/2014/main" id="{19135AD2-277B-9CEF-9596-55EDB02932BC}"/>
              </a:ext>
            </a:extLst>
          </p:cNvPr>
          <p:cNvCxnSpPr>
            <a:cxnSpLocks/>
            <a:stCxn id="5" idx="3"/>
            <a:endCxn id="12" idx="5"/>
          </p:cNvCxnSpPr>
          <p:nvPr/>
        </p:nvCxnSpPr>
        <p:spPr>
          <a:xfrm flipV="1">
            <a:off x="3896405" y="4843666"/>
            <a:ext cx="226955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31">
            <a:extLst>
              <a:ext uri="{FF2B5EF4-FFF2-40B4-BE49-F238E27FC236}">
                <a16:creationId xmlns:a16="http://schemas.microsoft.com/office/drawing/2014/main" id="{1A5B7264-B242-234B-A7DF-22BB53D6C684}"/>
              </a:ext>
            </a:extLst>
          </p:cNvPr>
          <p:cNvCxnSpPr>
            <a:cxnSpLocks/>
            <a:stCxn id="29" idx="6"/>
            <a:endCxn id="31" idx="5"/>
          </p:cNvCxnSpPr>
          <p:nvPr/>
        </p:nvCxnSpPr>
        <p:spPr>
          <a:xfrm>
            <a:off x="4239951" y="5953352"/>
            <a:ext cx="1705500" cy="2065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FF5CB18C-7563-485A-8632-5D024C13A1C2}"/>
              </a:ext>
            </a:extLst>
          </p:cNvPr>
          <p:cNvSpPr/>
          <p:nvPr/>
        </p:nvSpPr>
        <p:spPr>
          <a:xfrm>
            <a:off x="291813" y="3003649"/>
            <a:ext cx="3604592" cy="6127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:Image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album.image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27" name="Rounded Rectangle 4">
            <a:extLst>
              <a:ext uri="{FF2B5EF4-FFF2-40B4-BE49-F238E27FC236}">
                <a16:creationId xmlns:a16="http://schemas.microsoft.com/office/drawing/2014/main" id="{D5470FFC-7301-1118-85C8-2FD3355BA789}"/>
              </a:ext>
            </a:extLst>
          </p:cNvPr>
          <p:cNvSpPr/>
          <p:nvPr/>
        </p:nvSpPr>
        <p:spPr>
          <a:xfrm>
            <a:off x="1907704" y="2262352"/>
            <a:ext cx="2062362" cy="36655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:Button [</a:t>
            </a:r>
            <a:r>
              <a:rPr lang="en-US" sz="1600" dirty="0" err="1">
                <a:solidFill>
                  <a:schemeClr val="tx1"/>
                </a:solidFill>
              </a:rPr>
              <a:t>goToAlbum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3" name="Parallelogram 30">
            <a:extLst>
              <a:ext uri="{FF2B5EF4-FFF2-40B4-BE49-F238E27FC236}">
                <a16:creationId xmlns:a16="http://schemas.microsoft.com/office/drawing/2014/main" id="{B0032E09-DFD6-DD33-BB38-E2A1AC6BD059}"/>
              </a:ext>
            </a:extLst>
          </p:cNvPr>
          <p:cNvSpPr/>
          <p:nvPr/>
        </p:nvSpPr>
        <p:spPr>
          <a:xfrm>
            <a:off x="5684069" y="2446362"/>
            <a:ext cx="229587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goToAlbum</a:t>
            </a:r>
            <a:endParaRPr lang="en-US" dirty="0"/>
          </a:p>
        </p:txBody>
      </p:sp>
      <p:cxnSp>
        <p:nvCxnSpPr>
          <p:cNvPr id="34" name="Elbow Connector 31">
            <a:extLst>
              <a:ext uri="{FF2B5EF4-FFF2-40B4-BE49-F238E27FC236}">
                <a16:creationId xmlns:a16="http://schemas.microsoft.com/office/drawing/2014/main" id="{612DC3CE-BBF4-BF61-2DB6-1B0601E31989}"/>
              </a:ext>
            </a:extLst>
          </p:cNvPr>
          <p:cNvCxnSpPr>
            <a:cxnSpLocks/>
            <a:endCxn id="33" idx="5"/>
          </p:cNvCxnSpPr>
          <p:nvPr/>
        </p:nvCxnSpPr>
        <p:spPr>
          <a:xfrm>
            <a:off x="4016849" y="2431454"/>
            <a:ext cx="1749015" cy="34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arallelogram 30">
            <a:extLst>
              <a:ext uri="{FF2B5EF4-FFF2-40B4-BE49-F238E27FC236}">
                <a16:creationId xmlns:a16="http://schemas.microsoft.com/office/drawing/2014/main" id="{5947B8EC-5F9F-E494-6158-78453CECAB56}"/>
              </a:ext>
            </a:extLst>
          </p:cNvPr>
          <p:cNvSpPr/>
          <p:nvPr/>
        </p:nvSpPr>
        <p:spPr>
          <a:xfrm>
            <a:off x="5796136" y="1610396"/>
            <a:ext cx="229587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41" name="Rounded Rectangle 4">
            <a:extLst>
              <a:ext uri="{FF2B5EF4-FFF2-40B4-BE49-F238E27FC236}">
                <a16:creationId xmlns:a16="http://schemas.microsoft.com/office/drawing/2014/main" id="{3B69BBC7-03DA-C770-F1C0-16D6C2DBD217}"/>
              </a:ext>
            </a:extLst>
          </p:cNvPr>
          <p:cNvSpPr/>
          <p:nvPr/>
        </p:nvSpPr>
        <p:spPr>
          <a:xfrm>
            <a:off x="291813" y="3707016"/>
            <a:ext cx="3604592" cy="6127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:List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image.attributes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42" name="Rounded Rectangle 4">
            <a:extLst>
              <a:ext uri="{FF2B5EF4-FFF2-40B4-BE49-F238E27FC236}">
                <a16:creationId xmlns:a16="http://schemas.microsoft.com/office/drawing/2014/main" id="{117206E4-6CDF-CEBB-A063-50BFE63E288C}"/>
              </a:ext>
            </a:extLst>
          </p:cNvPr>
          <p:cNvSpPr/>
          <p:nvPr/>
        </p:nvSpPr>
        <p:spPr>
          <a:xfrm>
            <a:off x="1907704" y="1800026"/>
            <a:ext cx="2044215" cy="3594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:Button [logout]</a:t>
            </a:r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4148FBC5-6D4A-6857-F981-46F2E05DCF35}"/>
              </a:ext>
            </a:extLst>
          </p:cNvPr>
          <p:cNvSpPr/>
          <p:nvPr/>
        </p:nvSpPr>
        <p:spPr>
          <a:xfrm>
            <a:off x="3970065" y="180002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4" name="Elbow Connector 31">
            <a:extLst>
              <a:ext uri="{FF2B5EF4-FFF2-40B4-BE49-F238E27FC236}">
                <a16:creationId xmlns:a16="http://schemas.microsoft.com/office/drawing/2014/main" id="{E3CA0AC7-C3AD-1F34-243E-96282650FDB9}"/>
              </a:ext>
            </a:extLst>
          </p:cNvPr>
          <p:cNvCxnSpPr>
            <a:cxnSpLocks/>
            <a:endCxn id="38" idx="5"/>
          </p:cNvCxnSpPr>
          <p:nvPr/>
        </p:nvCxnSpPr>
        <p:spPr>
          <a:xfrm>
            <a:off x="4276243" y="1937575"/>
            <a:ext cx="1601688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28">
            <a:extLst>
              <a:ext uri="{FF2B5EF4-FFF2-40B4-BE49-F238E27FC236}">
                <a16:creationId xmlns:a16="http://schemas.microsoft.com/office/drawing/2014/main" id="{5357F953-E5AC-D5B4-09C4-78FB91329E71}"/>
              </a:ext>
            </a:extLst>
          </p:cNvPr>
          <p:cNvSpPr/>
          <p:nvPr/>
        </p:nvSpPr>
        <p:spPr>
          <a:xfrm>
            <a:off x="3942419" y="2320739"/>
            <a:ext cx="288031" cy="2900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9" name="Oval 28">
            <a:extLst>
              <a:ext uri="{FF2B5EF4-FFF2-40B4-BE49-F238E27FC236}">
                <a16:creationId xmlns:a16="http://schemas.microsoft.com/office/drawing/2014/main" id="{124F5BF9-F672-3F5C-40ED-EFA1F8FFD0DF}"/>
              </a:ext>
            </a:extLst>
          </p:cNvPr>
          <p:cNvSpPr/>
          <p:nvPr/>
        </p:nvSpPr>
        <p:spPr>
          <a:xfrm>
            <a:off x="3944541" y="49233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4038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199B9-2457-4811-999B-5B199386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Eventi e azioni (riassunto)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4F638C-1CFE-9DB3-53DF-3EC03126D7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it-IT" b="1" i="0" dirty="0">
                <a:effectLst/>
              </a:rPr>
              <a:t>Eventi:</a:t>
            </a:r>
            <a:endParaRPr lang="it-IT" b="0" i="0" dirty="0">
              <a:effectLst/>
            </a:endParaRPr>
          </a:p>
          <a:p>
            <a:r>
              <a:rPr lang="it-IT" b="0" i="0" dirty="0">
                <a:effectLst/>
              </a:rPr>
              <a:t>Registrazione dell'utente (validazione dell'email e corrispondenza della password, unicità del nome utente)</a:t>
            </a:r>
          </a:p>
          <a:p>
            <a:r>
              <a:rPr lang="it-IT" dirty="0"/>
              <a:t>Salva immagine</a:t>
            </a:r>
            <a:endParaRPr lang="it-IT" b="0" i="0" dirty="0">
              <a:effectLst/>
            </a:endParaRPr>
          </a:p>
          <a:p>
            <a:r>
              <a:rPr lang="it-IT" b="0" i="0" dirty="0">
                <a:effectLst/>
              </a:rPr>
              <a:t>Accesso dell'utente</a:t>
            </a:r>
          </a:p>
          <a:p>
            <a:r>
              <a:rPr lang="it-IT" b="0" i="0" dirty="0">
                <a:effectLst/>
              </a:rPr>
              <a:t>Creazione di album da parte dell'utente</a:t>
            </a:r>
          </a:p>
          <a:p>
            <a:r>
              <a:rPr lang="it-IT" b="0" i="0" dirty="0">
                <a:effectLst/>
              </a:rPr>
              <a:t>Clic su un album per visualizzare le sue immagini</a:t>
            </a:r>
          </a:p>
          <a:p>
            <a:r>
              <a:rPr lang="it-IT" b="0" i="0" dirty="0">
                <a:effectLst/>
              </a:rPr>
              <a:t>Selezione di una miniatura dell'immagine per visualizzarla in dettaglio</a:t>
            </a:r>
          </a:p>
          <a:p>
            <a:r>
              <a:rPr lang="it-IT" b="0" i="0" dirty="0">
                <a:effectLst/>
              </a:rPr>
              <a:t>Aggiunta di un commento a un'immagine</a:t>
            </a:r>
          </a:p>
          <a:p>
            <a:r>
              <a:rPr lang="it-IT" b="0" i="0" dirty="0">
                <a:effectLst/>
              </a:rPr>
              <a:t>Cancellazione di un'immagine (e dei commenti associati)</a:t>
            </a:r>
          </a:p>
          <a:p>
            <a:r>
              <a:rPr lang="it-IT" b="0" i="0" dirty="0">
                <a:effectLst/>
              </a:rPr>
              <a:t>Azioni di paginazione (visualizzazione del set precedente o successivo di immagini)</a:t>
            </a:r>
          </a:p>
          <a:p>
            <a:r>
              <a:rPr lang="it-IT" b="0" i="0" dirty="0">
                <a:effectLst/>
              </a:rPr>
              <a:t>Passaggio del mouse sulla miniatura per mostrare il modale con immagine completa e dettagli (versione JavaScript)</a:t>
            </a:r>
          </a:p>
          <a:p>
            <a:r>
              <a:rPr lang="it-IT" b="0" i="0" dirty="0">
                <a:effectLst/>
              </a:rPr>
              <a:t>Trascinamento dei titoli delle immagini per riordinarle all'interno di un album (versione JavaScript)</a:t>
            </a:r>
          </a:p>
          <a:p>
            <a:r>
              <a:rPr lang="it-IT" b="0" i="0" dirty="0">
                <a:effectLst/>
              </a:rPr>
              <a:t>Salvataggio dell'ordine personalizzato delle immagini (versione JavaScript)</a:t>
            </a:r>
          </a:p>
          <a:p>
            <a:r>
              <a:rPr lang="it-IT" b="0" i="0" dirty="0">
                <a:effectLst/>
              </a:rPr>
              <a:t>Logout dell'utente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61132D-AEA4-129C-5063-9F1A2731C4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it-IT" b="1" i="0" dirty="0">
                <a:effectLst/>
              </a:rPr>
              <a:t>Azioni:</a:t>
            </a:r>
            <a:endParaRPr lang="it-IT" b="0" i="0" dirty="0">
              <a:effectLst/>
            </a:endParaRPr>
          </a:p>
          <a:p>
            <a:r>
              <a:rPr lang="it-IT" b="0" i="0" dirty="0">
                <a:effectLst/>
              </a:rPr>
              <a:t>Registrazione e accesso (invio dei moduli)</a:t>
            </a:r>
          </a:p>
          <a:p>
            <a:r>
              <a:rPr lang="it-IT" b="0" i="0" dirty="0">
                <a:effectLst/>
              </a:rPr>
              <a:t>Associazione delle immagini a un album e gestione dei dettagli dell'album</a:t>
            </a:r>
          </a:p>
          <a:p>
            <a:r>
              <a:rPr lang="it-IT" b="0" i="0" dirty="0">
                <a:effectLst/>
              </a:rPr>
              <a:t>Aggiunta di commenti alle immagini</a:t>
            </a:r>
          </a:p>
          <a:p>
            <a:r>
              <a:rPr lang="it-IT" b="0" i="0" dirty="0">
                <a:effectLst/>
              </a:rPr>
              <a:t>Cancellazione delle immagini (solo per il proprietario)</a:t>
            </a:r>
          </a:p>
          <a:p>
            <a:r>
              <a:rPr lang="it-IT" b="0" i="0" dirty="0">
                <a:effectLst/>
              </a:rPr>
              <a:t>Invio del modulo di aggiunta commento</a:t>
            </a:r>
            <a:endParaRPr lang="it-IT" b="0" i="0" dirty="0">
              <a:solidFill>
                <a:srgbClr val="00B050"/>
              </a:solidFill>
              <a:effectLst/>
            </a:endParaRPr>
          </a:p>
          <a:p>
            <a:r>
              <a:rPr lang="it-IT" b="0" i="0" dirty="0">
                <a:effectLst/>
              </a:rPr>
              <a:t>Riordino personalizzato delle immagini e salvataggio dell'ordine sul server (versione JavaScript)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794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10970</TotalTime>
  <Words>1589</Words>
  <Application>Microsoft Macintosh PowerPoint</Application>
  <PresentationFormat>On-screen Show (4:3)</PresentationFormat>
  <Paragraphs>259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Menlo</vt:lpstr>
      <vt:lpstr>Office Theme</vt:lpstr>
      <vt:lpstr>PROGETTO TIW(No JS) 2023-24: Gestione di immagini </vt:lpstr>
      <vt:lpstr>Database design </vt:lpstr>
      <vt:lpstr>Local database schema</vt:lpstr>
      <vt:lpstr>Local database schema</vt:lpstr>
      <vt:lpstr>Local database schema</vt:lpstr>
      <vt:lpstr>Application design (all) </vt:lpstr>
      <vt:lpstr>Application design </vt:lpstr>
      <vt:lpstr>Application design </vt:lpstr>
      <vt:lpstr>Eventi e azioni (riassunto)</vt:lpstr>
      <vt:lpstr>Componenti (U)</vt:lpstr>
      <vt:lpstr>Login</vt:lpstr>
      <vt:lpstr>GoToHomePage</vt:lpstr>
      <vt:lpstr>GoToAlbumPage</vt:lpstr>
      <vt:lpstr>Album Creation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</dc:title>
  <dc:creator>fraternali</dc:creator>
  <cp:lastModifiedBy>Vittorio Palladino</cp:lastModifiedBy>
  <cp:revision>284</cp:revision>
  <dcterms:created xsi:type="dcterms:W3CDTF">2019-04-04T15:03:45Z</dcterms:created>
  <dcterms:modified xsi:type="dcterms:W3CDTF">2024-04-26T21:20:05Z</dcterms:modified>
</cp:coreProperties>
</file>