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6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08/02/2025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4.10515" TargetMode="External"/><Relationship Id="rId2" Type="http://schemas.openxmlformats.org/officeDocument/2006/relationships/hyperlink" Target="https://arxiv.org/abs/2305.150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«Assortative and preferential attachment leads to core periphery» </a:t>
            </a:r>
            <a:r>
              <a:rPr lang="en-US" noProof="0" dirty="0" err="1"/>
              <a:t>Prova</a:t>
            </a:r>
            <a:r>
              <a:rPr lang="en-US" noProof="0" dirty="0"/>
              <a:t> </a:t>
            </a:r>
            <a:r>
              <a:rPr lang="en-US" noProof="0" dirty="0" err="1"/>
              <a:t>Integrativa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Prof. </a:t>
            </a:r>
            <a:r>
              <a:rPr lang="en-US" noProof="0" dirty="0" err="1"/>
              <a:t>Piccardi</a:t>
            </a:r>
            <a:r>
              <a:rPr lang="en-US" noProof="0" dirty="0"/>
              <a:t> Carlo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7DF021A-A9C6-5144-8B20-09C4D928A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3196" y="6208113"/>
            <a:ext cx="3985607" cy="624306"/>
          </a:xfrm>
          <a:solidFill>
            <a:srgbClr val="21365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/>
              <a:t>Palladino Vittorio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Academic year 2024/25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C9BA3AF-D9A2-4FE3-A83A-A1C7ABE6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10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130E6A2-7E09-7DE7-94B3-ABA5FAB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21A0540-0567-53DD-9F9C-3880F98A2003}"/>
              </a:ext>
            </a:extLst>
          </p:cNvPr>
          <p:cNvSpPr txBox="1"/>
          <p:nvPr/>
        </p:nvSpPr>
        <p:spPr>
          <a:xfrm>
            <a:off x="315562" y="1191980"/>
            <a:ext cx="11378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Torres, L., </a:t>
            </a:r>
            <a:r>
              <a:rPr lang="en-US" noProof="0" dirty="0" err="1"/>
              <a:t>Puggini</a:t>
            </a:r>
            <a:r>
              <a:rPr lang="en-US" noProof="0" dirty="0"/>
              <a:t>, L., &amp; Moreno, V. (2023). </a:t>
            </a:r>
            <a:r>
              <a:rPr lang="en-US" i="1" noProof="0" dirty="0"/>
              <a:t>Assortative and preferential attachment lead to core-periphery networks.</a:t>
            </a:r>
            <a:r>
              <a:rPr lang="en-US" noProof="0" dirty="0"/>
              <a:t> </a:t>
            </a:r>
            <a:r>
              <a:rPr lang="en-US" noProof="0" dirty="0" err="1"/>
              <a:t>arXiv</a:t>
            </a:r>
            <a:r>
              <a:rPr lang="en-US" noProof="0" dirty="0"/>
              <a:t> preprint arXiv:2305.15061.</a:t>
            </a:r>
            <a:br>
              <a:rPr lang="en-US" noProof="0" dirty="0"/>
            </a:br>
            <a:r>
              <a:rPr lang="en-US" noProof="0" dirty="0"/>
              <a:t>Available at: </a:t>
            </a:r>
            <a:r>
              <a:rPr lang="en-US" noProof="0" dirty="0">
                <a:hlinkClick r:id="rId2"/>
              </a:rPr>
              <a:t>https://arxiv.org/abs/2305.15061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Zhao, L., Dai, H., Wu, Z., Zhu, D., &amp; Liu, T. (2023). CP-CNN: Core-Periphery Principle Guided Convolutional Neural Network. </a:t>
            </a:r>
            <a:r>
              <a:rPr lang="en-US" i="1" noProof="0" dirty="0" err="1"/>
              <a:t>ArXiv</a:t>
            </a:r>
            <a:r>
              <a:rPr lang="en-US" i="1" noProof="0" dirty="0"/>
              <a:t> preprint arXiv:2304.10515</a:t>
            </a:r>
            <a:r>
              <a:rPr lang="en-US" noProof="0" dirty="0"/>
              <a:t>. </a:t>
            </a:r>
          </a:p>
          <a:p>
            <a:r>
              <a:rPr lang="en-US" noProof="0" dirty="0"/>
              <a:t>Available at: </a:t>
            </a:r>
            <a:r>
              <a:rPr lang="en-US" noProof="0" dirty="0">
                <a:hlinkClick r:id="rId3"/>
              </a:rPr>
              <a:t>https://arxiv.org/abs/2304.10515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96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57A1409-94AC-77A4-97E5-2438B7D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2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66996FB-F1AC-8D8E-8386-9D59212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Introduction and various definition of core-periphery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618418A-79DC-7C76-1712-B3F6B6A2E105}"/>
              </a:ext>
            </a:extLst>
          </p:cNvPr>
          <p:cNvSpPr txBox="1"/>
          <p:nvPr/>
        </p:nvSpPr>
        <p:spPr>
          <a:xfrm>
            <a:off x="315562" y="1263100"/>
            <a:ext cx="112261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Borgatti and Everett: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Fully-connected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Disconnected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Indicate the core periphery as the correlation between the real adjacence matrix and the ideal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sz="2400" b="1" noProof="0" dirty="0"/>
              <a:t>Gallagher</a:t>
            </a:r>
          </a:p>
          <a:p>
            <a:r>
              <a:rPr lang="en-US" sz="2400" b="1" noProof="0" dirty="0"/>
              <a:t>Introduce two type of core periphery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Hub and spoke as generalization of the Borgatti and Everett’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0" dirty="0"/>
              <a:t>Layered network</a:t>
            </a:r>
          </a:p>
        </p:txBody>
      </p:sp>
    </p:spTree>
    <p:extLst>
      <p:ext uri="{BB962C8B-B14F-4D97-AF65-F5344CB8AC3E}">
        <p14:creationId xmlns:p14="http://schemas.microsoft.com/office/powerpoint/2010/main" val="19402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3</a:t>
            </a:fld>
            <a:r>
              <a:rPr lang="en-US" noProof="0" dirty="0"/>
              <a:t>/XX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Models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E4A62-AE5E-2141-E79D-1BA77F1A89D2}"/>
              </a:ext>
            </a:extLst>
          </p:cNvPr>
          <p:cNvSpPr txBox="1"/>
          <p:nvPr/>
        </p:nvSpPr>
        <p:spPr>
          <a:xfrm>
            <a:off x="388883" y="1219200"/>
            <a:ext cx="46665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Rewiring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select randomly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Choose Candidate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/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/>
              <a:t>Otherwise 1-Sa = Sab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Link deleted with a random neighbors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A3A9C-D8A2-AEB0-248B-CA286308AE76}"/>
              </a:ext>
            </a:extLst>
          </p:cNvPr>
          <p:cNvSpPr txBox="1"/>
          <p:nvPr/>
        </p:nvSpPr>
        <p:spPr>
          <a:xfrm>
            <a:off x="5623035" y="1219199"/>
            <a:ext cx="55074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rgbClr val="FF0000"/>
                </a:solidFill>
              </a:rPr>
              <a:t>Growing Model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/>
              <a:t>Focal node added with p = nₐ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Choose M candidates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Given a uniform distribution if p &lt; c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Preferential Attachment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randomly</a:t>
            </a:r>
          </a:p>
          <a:p>
            <a:pPr marL="400050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Link creation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If the nodes belongs to the same group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Create a link with p = Sa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noProof="0" dirty="0">
                <a:highlight>
                  <a:srgbClr val="FFFF00"/>
                </a:highlight>
              </a:rPr>
              <a:t>Otherwise 1-Sa = Sab</a:t>
            </a:r>
            <a:endParaRPr lang="en-US" noProof="0" dirty="0"/>
          </a:p>
          <a:p>
            <a:pPr marL="342900" indent="-342900">
              <a:buFont typeface="+mj-lt"/>
              <a:buAutoNum type="romanLcPeriod"/>
            </a:pP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2CEFE-CCBE-5A1E-47CB-25D9467FC4F9}"/>
              </a:ext>
            </a:extLst>
          </p:cNvPr>
          <p:cNvSpPr txBox="1"/>
          <p:nvPr/>
        </p:nvSpPr>
        <p:spPr>
          <a:xfrm>
            <a:off x="10489325" y="2133600"/>
            <a:ext cx="125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highlight>
                  <a:srgbClr val="FFFF00"/>
                </a:highlight>
              </a:rPr>
              <a:t>Repeated m times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E164A-43C9-7AFE-B7A2-C22DA772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35" y="4727852"/>
            <a:ext cx="3721100" cy="1041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CFF744-F107-FE7B-41F4-DCD4439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4728539"/>
            <a:ext cx="5156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1B434-C4A2-DD19-78A1-50D62E9B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4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8C194-4621-E6B4-277E-780020DA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352438" cy="543697"/>
          </a:xfrm>
        </p:spPr>
        <p:txBody>
          <a:bodyPr>
            <a:normAutofit/>
          </a:bodyPr>
          <a:lstStyle/>
          <a:p>
            <a:r>
              <a:rPr lang="en-US" noProof="0" dirty="0"/>
              <a:t>2.1 How much preferential attachment and assortative influenced the 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23DDD-0B3D-3BAB-948A-D2DC7CD7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" y="1250731"/>
            <a:ext cx="4634811" cy="407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E7851-7273-1291-4093-F95A5B1CD391}"/>
              </a:ext>
            </a:extLst>
          </p:cNvPr>
          <p:cNvSpPr txBox="1"/>
          <p:nvPr/>
        </p:nvSpPr>
        <p:spPr>
          <a:xfrm>
            <a:off x="5281574" y="1508234"/>
            <a:ext cx="565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FF0000"/>
                </a:solidFill>
              </a:rPr>
              <a:t>s &lt;= 0.5 </a:t>
            </a:r>
            <a:r>
              <a:rPr lang="en-US" noProof="0" dirty="0"/>
              <a:t>no detailed distinction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Both group are disassortative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4F049-FAD1-1B98-B40E-7D02137F7C70}"/>
              </a:ext>
            </a:extLst>
          </p:cNvPr>
          <p:cNvSpPr txBox="1"/>
          <p:nvPr/>
        </p:nvSpPr>
        <p:spPr>
          <a:xfrm>
            <a:off x="5281574" y="2800896"/>
            <a:ext cx="4818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For </a:t>
            </a:r>
            <a:r>
              <a:rPr lang="en-US" b="1" noProof="0" dirty="0">
                <a:solidFill>
                  <a:srgbClr val="00B050"/>
                </a:solidFill>
              </a:rPr>
              <a:t>s &gt; 0.5 </a:t>
            </a:r>
            <a:r>
              <a:rPr lang="en-US" noProof="0" dirty="0"/>
              <a:t>preferential attachment led the bifurcation between core and periphery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Two possible unstable solution (a (b) core if </a:t>
            </a:r>
            <a:r>
              <a:rPr lang="en-US" noProof="0" dirty="0" err="1"/>
              <a:t>r_a</a:t>
            </a:r>
            <a:r>
              <a:rPr lang="en-US" noProof="0" dirty="0"/>
              <a:t> – </a:t>
            </a:r>
            <a:r>
              <a:rPr lang="en-US" noProof="0" dirty="0" err="1"/>
              <a:t>r_b</a:t>
            </a:r>
            <a:r>
              <a:rPr lang="en-US" noProof="0" dirty="0"/>
              <a:t> &gt; (&lt;)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higher the c the more accentuated is the distinction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12AC8-501D-7676-D262-4CA55EBC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50" y="5036091"/>
            <a:ext cx="5486400" cy="58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D431C9-9D48-006C-FDC3-AF971B68463C}"/>
              </a:ext>
            </a:extLst>
          </p:cNvPr>
          <p:cNvSpPr txBox="1"/>
          <p:nvPr/>
        </p:nvSpPr>
        <p:spPr>
          <a:xfrm>
            <a:off x="5108029" y="4666759"/>
            <a:ext cx="242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Core quality indicator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04565-B26D-A971-B61D-7F9A249C2A4D}"/>
              </a:ext>
            </a:extLst>
          </p:cNvPr>
          <p:cNvSpPr txBox="1"/>
          <p:nvPr/>
        </p:nvSpPr>
        <p:spPr>
          <a:xfrm>
            <a:off x="5192111" y="5728138"/>
            <a:ext cx="215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r_g</a:t>
            </a:r>
            <a:r>
              <a:rPr lang="en-US" noProof="0" dirty="0"/>
              <a:t> = max </a:t>
            </a:r>
            <a:r>
              <a:rPr lang="en-US" noProof="0" dirty="0" err="1"/>
              <a:t>r_g</a:t>
            </a:r>
            <a:r>
              <a:rPr lang="en-US" noProof="0" dirty="0"/>
              <a:t>(alfa)</a:t>
            </a:r>
          </a:p>
        </p:txBody>
      </p:sp>
    </p:spTree>
    <p:extLst>
      <p:ext uri="{BB962C8B-B14F-4D97-AF65-F5344CB8AC3E}">
        <p14:creationId xmlns:p14="http://schemas.microsoft.com/office/powerpoint/2010/main" val="29685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BBD51-E677-6F43-D0EC-1EE92765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5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82D66-CB4F-2C50-0243-B3054DB7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Where do the models evolve to?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1233-6800-5662-1FE0-4D2C5890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792424"/>
            <a:ext cx="5060680" cy="3136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41D0A-C0AB-DFFE-61F9-FF62F8A08568}"/>
              </a:ext>
            </a:extLst>
          </p:cNvPr>
          <p:cNvSpPr txBox="1"/>
          <p:nvPr/>
        </p:nvSpPr>
        <p:spPr>
          <a:xfrm>
            <a:off x="105355" y="1223144"/>
            <a:ext cx="51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Growing models tends to Layered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FD0C-0845-411E-98C7-87073A3D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78" y="1853872"/>
            <a:ext cx="3576477" cy="3315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70610-DFF3-482B-56A8-C6C2E1C579D8}"/>
              </a:ext>
            </a:extLst>
          </p:cNvPr>
          <p:cNvSpPr txBox="1"/>
          <p:nvPr/>
        </p:nvSpPr>
        <p:spPr>
          <a:xfrm>
            <a:off x="6350656" y="1223144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Rewiring models tends to Hub and Spoke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/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1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DA8CD-90C4-191F-DD0E-92C4EC2A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56" y="5119039"/>
                <a:ext cx="757387" cy="276999"/>
              </a:xfrm>
              <a:prstGeom prst="rect">
                <a:avLst/>
              </a:prstGeom>
              <a:blipFill>
                <a:blip r:embed="rId4"/>
                <a:stretch>
                  <a:fillRect l="-11290" t="-28889" r="-1774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/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E5A580-5C17-3F4E-D3E7-EB4909667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6" y="5129299"/>
                <a:ext cx="757387" cy="276999"/>
              </a:xfrm>
              <a:prstGeom prst="rect">
                <a:avLst/>
              </a:prstGeom>
              <a:blipFill>
                <a:blip r:embed="rId5"/>
                <a:stretch>
                  <a:fillRect l="-11290" t="-28261" r="-177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2A7FE40-16DF-F639-6B23-98B94B339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5396038"/>
            <a:ext cx="1860079" cy="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08AF-C4E3-3758-6C84-CA2036E8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6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46B42-F222-52EF-74A7-E2686B8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5" y="90617"/>
            <a:ext cx="10142231" cy="543697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2.2 How much preferential attachment and assortative influenced the CP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FD7BCA-D45E-DA63-B8FD-A1DE8B1D4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25" y="906701"/>
            <a:ext cx="6398881" cy="5452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/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growing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</m:oMath>
                </a14:m>
                <a:r>
                  <a:rPr lang="en-US" noProof="0" dirty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In the rewiring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D60059-EA4D-9844-3898-11E14D412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4" y="3798544"/>
                <a:ext cx="5179681" cy="646331"/>
              </a:xfrm>
              <a:prstGeom prst="rect">
                <a:avLst/>
              </a:prstGeom>
              <a:blipFill>
                <a:blip r:embed="rId3"/>
                <a:stretch>
                  <a:fillRect l="-82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57D2ED2-9D82-C66D-0D1F-339946DDF1E4}"/>
              </a:ext>
            </a:extLst>
          </p:cNvPr>
          <p:cNvSpPr txBox="1"/>
          <p:nvPr/>
        </p:nvSpPr>
        <p:spPr>
          <a:xfrm>
            <a:off x="6800194" y="1298611"/>
            <a:ext cx="5179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Dotted red lines isolate place where a or b can become either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Top: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Assortativity</a:t>
            </a:r>
            <a:r>
              <a:rPr lang="en-US" noProof="0" dirty="0"/>
              <a:t> can improve core periphery distinction ( c = 0.95, </a:t>
            </a:r>
            <a:r>
              <a:rPr lang="en-US" noProof="0" dirty="0" err="1"/>
              <a:t>na</a:t>
            </a:r>
            <a:r>
              <a:rPr lang="en-US" noProof="0" dirty="0"/>
              <a:t> = Na/N =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Bottom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Preferential attachment minority group to become core (rewiring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1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383F9-9F14-17B1-7DEA-3C3263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7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83497-BC7E-40B0-2024-2E71A84C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err="1"/>
              <a:t>Pratical</a:t>
            </a:r>
            <a:r>
              <a:rPr lang="en-US" noProof="0" dirty="0"/>
              <a:t> experiment on growing and rewiring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8DDF7-5205-14BE-0FDC-0EA6D98D4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177376"/>
            <a:ext cx="5275942" cy="4645979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954DB433-957A-9BB4-063B-01E1F9D0417A}"/>
              </a:ext>
            </a:extLst>
          </p:cNvPr>
          <p:cNvSpPr txBox="1"/>
          <p:nvPr/>
        </p:nvSpPr>
        <p:spPr>
          <a:xfrm>
            <a:off x="5381297" y="1177375"/>
            <a:ext cx="67053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LEFT: growing model, citation </a:t>
            </a:r>
            <a:r>
              <a:rPr lang="en-US" noProof="0" dirty="0" err="1"/>
              <a:t>newtork</a:t>
            </a:r>
            <a:r>
              <a:rPr lang="en-US" noProof="0" dirty="0"/>
              <a:t> based on geography and subfield within physics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0&lt;Sg&lt;0.5 preferential attachment leads to more intra-core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Then increasing in the Sg leads to more inter group (tends to Layered network)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RIGHT: rewiring model, twitter discussion about climate change (core political actors)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  Sg &gt; 0 (core assortative despite the periphery tends to connect with core nodes)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Increase the number of links inside the core at the expense of the intra groups links. =&gt; hub and spoke =&gt; </a:t>
            </a:r>
            <a:r>
              <a:rPr lang="en-US" noProof="0" dirty="0">
                <a:solidFill>
                  <a:srgbClr val="FF0000"/>
                </a:solidFill>
              </a:rPr>
              <a:t>high GINI/CP coefficient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&gt; 0  LOSS of Link Intragroup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- P*c=0 &lt; 0 GAIN of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P* fixed point of P for fixed value 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4086B8-4DC2-3FB4-0E88-38EE1FD4757B}"/>
              </a:ext>
            </a:extLst>
          </p:cNvPr>
          <p:cNvSpPr txBox="1"/>
          <p:nvPr/>
        </p:nvSpPr>
        <p:spPr>
          <a:xfrm>
            <a:off x="194732" y="5747133"/>
            <a:ext cx="50292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“Notably, for the rewiring model preferential attachment vastly increases the fraction of links within the core at the expense of links within the periphery”</a:t>
            </a:r>
          </a:p>
        </p:txBody>
      </p:sp>
    </p:spTree>
    <p:extLst>
      <p:ext uri="{BB962C8B-B14F-4D97-AF65-F5344CB8AC3E}">
        <p14:creationId xmlns:p14="http://schemas.microsoft.com/office/powerpoint/2010/main" val="24415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2ABBE-5711-3EF4-652E-1FD2D44C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8</a:t>
            </a:fld>
            <a:r>
              <a:rPr lang="en-US" noProof="0" dirty="0"/>
              <a:t>/XX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7B029F-BCC6-2DAE-DFFC-E48FFD42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Variations of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4CD9E-B87E-CC4F-6099-1EE3F2C0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045779"/>
            <a:ext cx="60452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89F3B-C33C-77F0-957E-4B10214AEEE5}"/>
              </a:ext>
            </a:extLst>
          </p:cNvPr>
          <p:cNvSpPr txBox="1"/>
          <p:nvPr/>
        </p:nvSpPr>
        <p:spPr>
          <a:xfrm>
            <a:off x="6150555" y="1045778"/>
            <a:ext cx="5829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Due to some constraints on the theoretical models (deletions might not follow creation, </a:t>
            </a:r>
            <a:r>
              <a:rPr lang="en-US" noProof="0" dirty="0" err="1"/>
              <a:t>assortavity</a:t>
            </a:r>
            <a:r>
              <a:rPr lang="en-US" noProof="0" dirty="0"/>
              <a:t> definition…) the result may deviate from the seen one.</a:t>
            </a:r>
          </a:p>
          <a:p>
            <a:endParaRPr lang="en-US" noProof="0" dirty="0"/>
          </a:p>
          <a:p>
            <a:r>
              <a:rPr lang="en-US" noProof="0" dirty="0"/>
              <a:t>Study case: Boards network, boards of director in Norway 2002-2011.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between two nodes =&gt; belongs to the same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A: evolutions of the four fitted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B: evolution of Group mixing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Policy applied: Increase of the minority group by the end of 2008 (starts in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real policy tends to the fixed point of the 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Alternative policy applied by the author: leave other parameters untouched, and increase (decrease) preferential attachment. (Restricting the link between people). </a:t>
            </a:r>
            <a:r>
              <a:rPr lang="en-US" noProof="0" dirty="0">
                <a:solidFill>
                  <a:srgbClr val="FF0000"/>
                </a:solidFill>
              </a:rPr>
              <a:t>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002060"/>
                </a:solidFill>
              </a:rPr>
              <a:t>BLUE</a:t>
            </a:r>
            <a:r>
              <a:rPr lang="en-US" noProof="0" dirty="0"/>
              <a:t> arrow.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92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8DB96D-A5CE-25C8-09D6-CD3D5773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en-US" noProof="0" smtClean="0"/>
              <a:pPr/>
              <a:t>9</a:t>
            </a:fld>
            <a:r>
              <a:rPr lang="en-US" noProof="0" dirty="0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14B2862-80CB-D04F-65F8-815C3C5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6A8C31A7-BAC9-918B-9EF3-19A2FAFFD0CA}"/>
              </a:ext>
            </a:extLst>
          </p:cNvPr>
          <p:cNvSpPr txBox="1"/>
          <p:nvPr/>
        </p:nvSpPr>
        <p:spPr>
          <a:xfrm>
            <a:off x="94845" y="1342520"/>
            <a:ext cx="103339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/>
              <a:t>GROWING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Layered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leads to more inter-group links at the expense of the intra-core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rewiring:</a:t>
            </a:r>
            <a:r>
              <a:rPr lang="en-US" noProof="0" dirty="0"/>
              <a:t> Equal to the rewiring model but gain links over time and has no deletion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Influence on the CP-CNN</a:t>
            </a:r>
            <a:r>
              <a:rPr lang="en-US" noProof="0" dirty="0"/>
              <a:t> maximizing the log likelihood over the preferential attachment leads the CP hidden layer to have some nodes(core) which extracts more features than peripheral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b="1" noProof="0" dirty="0"/>
              <a:t>REWIRING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Structure:</a:t>
            </a:r>
            <a:r>
              <a:rPr lang="en-US" noProof="0" dirty="0"/>
              <a:t> Tends to Hub and Spoke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Effect of preferential attachment:</a:t>
            </a:r>
            <a:r>
              <a:rPr lang="en-US" noProof="0" dirty="0"/>
              <a:t> High preferential attachment boosts the intra-core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Comparison with </a:t>
            </a:r>
            <a:r>
              <a:rPr lang="en-US" b="1" dirty="0"/>
              <a:t>growing: </a:t>
            </a:r>
            <a:r>
              <a:rPr lang="en-US" noProof="0" dirty="0"/>
              <a:t>high preferential attachment can lead minority group to became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Link deletion «shifts» the links from one group to another over time.</a:t>
            </a:r>
          </a:p>
        </p:txBody>
      </p:sp>
    </p:spTree>
    <p:extLst>
      <p:ext uri="{BB962C8B-B14F-4D97-AF65-F5344CB8AC3E}">
        <p14:creationId xmlns:p14="http://schemas.microsoft.com/office/powerpoint/2010/main" val="211836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920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«Assortative and preferential attachment leads to core periphery» Prova Integrativa</vt:lpstr>
      <vt:lpstr>Introduction and various definition of core-periphery</vt:lpstr>
      <vt:lpstr>1 Models used</vt:lpstr>
      <vt:lpstr>2.1 How much preferential attachment and assortative influenced the CP</vt:lpstr>
      <vt:lpstr>Where do the models evolve to?</vt:lpstr>
      <vt:lpstr>2.2 How much preferential attachment and assortative influenced the CP</vt:lpstr>
      <vt:lpstr>Pratical experiment on growing and rewiring model</vt:lpstr>
      <vt:lpstr>Variations of the parameters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vittorio palladino</cp:lastModifiedBy>
  <cp:revision>18</cp:revision>
  <dcterms:created xsi:type="dcterms:W3CDTF">2019-02-13T14:58:22Z</dcterms:created>
  <dcterms:modified xsi:type="dcterms:W3CDTF">2025-02-08T15:11:22Z</dcterms:modified>
</cp:coreProperties>
</file>