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59" r:id="rId4"/>
    <p:sldId id="260" r:id="rId5"/>
    <p:sldId id="262" r:id="rId6"/>
    <p:sldId id="261" r:id="rId7"/>
    <p:sldId id="263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6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9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FC050-9C1D-4A44-B4C3-0E30B77BCAC1}" type="datetimeFigureOut">
              <a:rPr lang="it-IT" smtClean="0"/>
              <a:t>11/02/2025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D5E19-E7CA-45F6-8D44-210B4E61BA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0400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4" b="42715"/>
          <a:stretch/>
        </p:blipFill>
        <p:spPr>
          <a:xfrm>
            <a:off x="0" y="1485900"/>
            <a:ext cx="12192000" cy="5372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6675"/>
            <a:ext cx="4552632" cy="1348649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838200" y="2441055"/>
            <a:ext cx="10515600" cy="1325563"/>
          </a:xfrm>
        </p:spPr>
        <p:txBody>
          <a:bodyPr/>
          <a:lstStyle>
            <a:lvl1pPr algn="ctr">
              <a:defRPr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Thesis Title</a:t>
            </a:r>
            <a:endParaRPr lang="it-IT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93353" y="5415995"/>
            <a:ext cx="3527854" cy="3198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Supervisor</a:t>
            </a:r>
            <a:endParaRPr lang="it-IT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393353" y="5888254"/>
            <a:ext cx="3527854" cy="3198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Co-Supervisor</a:t>
            </a:r>
            <a:endParaRPr lang="it-IT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8305798" y="5415995"/>
            <a:ext cx="3527854" cy="31985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Candidate</a:t>
            </a:r>
            <a:endParaRPr lang="it-IT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8305798" y="5888254"/>
            <a:ext cx="3527854" cy="31985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Academic Year</a:t>
            </a:r>
            <a:endParaRPr lang="it-IT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4251979" y="6285667"/>
            <a:ext cx="3688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aseline="0" dirty="0">
                <a:solidFill>
                  <a:schemeClr val="bg1"/>
                </a:solidFill>
                <a:latin typeface="+mj-lt"/>
              </a:rPr>
              <a:t>School of Industrial and Information Engineering</a:t>
            </a:r>
          </a:p>
          <a:p>
            <a:pPr algn="ctr"/>
            <a:r>
              <a:rPr lang="it-IT" sz="1600" baseline="0" dirty="0">
                <a:solidFill>
                  <a:schemeClr val="bg1"/>
                </a:solidFill>
                <a:latin typeface="+mj-lt"/>
              </a:rPr>
              <a:t>Master of Science – Energy Engineering</a:t>
            </a:r>
          </a:p>
        </p:txBody>
      </p:sp>
    </p:spTree>
    <p:extLst>
      <p:ext uri="{BB962C8B-B14F-4D97-AF65-F5344CB8AC3E}">
        <p14:creationId xmlns:p14="http://schemas.microsoft.com/office/powerpoint/2010/main" val="59527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1" b="2733"/>
          <a:stretch/>
        </p:blipFill>
        <p:spPr>
          <a:xfrm>
            <a:off x="-1" y="6226218"/>
            <a:ext cx="12191999" cy="6317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96" r="782"/>
          <a:stretch/>
        </p:blipFill>
        <p:spPr>
          <a:xfrm>
            <a:off x="0" y="0"/>
            <a:ext cx="12191999" cy="10238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2" y="6267469"/>
            <a:ext cx="3083718" cy="551728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11013988" y="6359546"/>
            <a:ext cx="965887" cy="365125"/>
          </a:xfrm>
        </p:spPr>
        <p:txBody>
          <a:bodyPr/>
          <a:lstStyle>
            <a:lvl1pPr>
              <a:defRPr sz="1600" b="1" i="0" baseline="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fld id="{DCE09022-C08B-4F34-B9F0-43AC160DA04C}" type="slidenum">
              <a:rPr lang="it-IT" smtClean="0"/>
              <a:pPr/>
              <a:t>‹N›</a:t>
            </a:fld>
            <a:r>
              <a:rPr lang="it-IT" dirty="0"/>
              <a:t>/XX</a:t>
            </a: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05355" y="90617"/>
            <a:ext cx="6971271" cy="543697"/>
          </a:xfrm>
        </p:spPr>
        <p:txBody>
          <a:bodyPr>
            <a:normAutofit/>
          </a:bodyPr>
          <a:lstStyle>
            <a:lvl1pPr>
              <a:defRPr sz="2800" b="1" i="1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47988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50178-FFDF-4188-8352-D71733CC4D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258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304.10515" TargetMode="External"/><Relationship Id="rId2" Type="http://schemas.openxmlformats.org/officeDocument/2006/relationships/hyperlink" Target="https://arxiv.org/abs/2305.1506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2441055"/>
            <a:ext cx="10515600" cy="1968385"/>
          </a:xfrm>
        </p:spPr>
        <p:txBody>
          <a:bodyPr>
            <a:normAutofit/>
          </a:bodyPr>
          <a:lstStyle/>
          <a:p>
            <a:r>
              <a:rPr lang="en-US" noProof="0" dirty="0"/>
              <a:t>«Assortative and preferential attachment leads to core periphery» Torres, L., </a:t>
            </a:r>
            <a:r>
              <a:rPr lang="en-US" noProof="0" dirty="0" err="1"/>
              <a:t>Puggini</a:t>
            </a:r>
            <a:r>
              <a:rPr lang="en-US" noProof="0" dirty="0"/>
              <a:t>, L., &amp; Moreno, V. (2023)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Prof. </a:t>
            </a:r>
            <a:r>
              <a:rPr lang="en-US" noProof="0" dirty="0" err="1"/>
              <a:t>Piccardi</a:t>
            </a:r>
            <a:r>
              <a:rPr lang="en-US" noProof="0" dirty="0"/>
              <a:t> Carlo</a:t>
            </a:r>
          </a:p>
        </p:txBody>
      </p:sp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27DF021A-A9C6-5144-8B20-09C4D928AC4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03196" y="6208113"/>
            <a:ext cx="3985607" cy="624306"/>
          </a:xfrm>
          <a:solidFill>
            <a:srgbClr val="21365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noProof="0" dirty="0"/>
              <a:t>Palladino Vittorio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noProof="0" dirty="0"/>
              <a:t>Academic year 2024/25</a:t>
            </a:r>
          </a:p>
        </p:txBody>
      </p:sp>
    </p:spTree>
    <p:extLst>
      <p:ext uri="{BB962C8B-B14F-4D97-AF65-F5344CB8AC3E}">
        <p14:creationId xmlns:p14="http://schemas.microsoft.com/office/powerpoint/2010/main" val="601361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6C9BA3AF-D9A2-4FE3-A83A-A1C7ABE6B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en-US" noProof="0" smtClean="0"/>
              <a:pPr/>
              <a:t>10</a:t>
            </a:fld>
            <a:r>
              <a:rPr lang="en-US" noProof="0" dirty="0"/>
              <a:t>/XX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B130E6A2-7E09-7DE7-94B3-ABA5FAB9F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References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421A0540-0567-53DD-9F9C-3880F98A2003}"/>
              </a:ext>
            </a:extLst>
          </p:cNvPr>
          <p:cNvSpPr txBox="1"/>
          <p:nvPr/>
        </p:nvSpPr>
        <p:spPr>
          <a:xfrm>
            <a:off x="315562" y="1191980"/>
            <a:ext cx="113785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/>
              <a:t>Torres, L., </a:t>
            </a:r>
            <a:r>
              <a:rPr lang="en-US" noProof="0" dirty="0" err="1"/>
              <a:t>Puggini</a:t>
            </a:r>
            <a:r>
              <a:rPr lang="en-US" noProof="0" dirty="0"/>
              <a:t>, L., &amp; Moreno, V. (2023). </a:t>
            </a:r>
            <a:r>
              <a:rPr lang="en-US" i="1" noProof="0" dirty="0"/>
              <a:t>Assortative and preferential attachment lead to core-periphery networks.</a:t>
            </a:r>
            <a:r>
              <a:rPr lang="en-US" noProof="0" dirty="0"/>
              <a:t> </a:t>
            </a:r>
            <a:r>
              <a:rPr lang="en-US" noProof="0" dirty="0" err="1"/>
              <a:t>arXiv</a:t>
            </a:r>
            <a:r>
              <a:rPr lang="en-US" noProof="0" dirty="0"/>
              <a:t> preprint arXiv:2305.15061.</a:t>
            </a:r>
            <a:br>
              <a:rPr lang="en-US" noProof="0" dirty="0"/>
            </a:br>
            <a:r>
              <a:rPr lang="en-US" noProof="0" dirty="0"/>
              <a:t>Available at: </a:t>
            </a:r>
            <a:r>
              <a:rPr lang="en-US" noProof="0" dirty="0">
                <a:hlinkClick r:id="rId2"/>
              </a:rPr>
              <a:t>https://arxiv.org/abs/2305.15061</a:t>
            </a:r>
            <a:endParaRPr lang="en-US" noProof="0" dirty="0"/>
          </a:p>
          <a:p>
            <a:endParaRPr lang="en-US" noProof="0" dirty="0"/>
          </a:p>
          <a:p>
            <a:r>
              <a:rPr lang="en-US" noProof="0" dirty="0"/>
              <a:t>Zhao, L., Dai, H., Wu, Z., Zhu, D., &amp; Liu, T. (2023). CP-CNN: Core-Periphery Principle Guided Convolutional Neural Network. </a:t>
            </a:r>
            <a:r>
              <a:rPr lang="en-US" i="1" noProof="0" dirty="0" err="1"/>
              <a:t>ArXiv</a:t>
            </a:r>
            <a:r>
              <a:rPr lang="en-US" i="1" noProof="0" dirty="0"/>
              <a:t> preprint arXiv:2304.10515</a:t>
            </a:r>
            <a:r>
              <a:rPr lang="en-US" noProof="0" dirty="0"/>
              <a:t>. </a:t>
            </a:r>
          </a:p>
          <a:p>
            <a:r>
              <a:rPr lang="en-US" noProof="0" dirty="0"/>
              <a:t>Available at: </a:t>
            </a:r>
            <a:r>
              <a:rPr lang="en-US" noProof="0" dirty="0">
                <a:hlinkClick r:id="rId3"/>
              </a:rPr>
              <a:t>https://arxiv.org/abs/2304.10515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5965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B57A1409-94AC-77A4-97E5-2438B7DD8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en-US" noProof="0" smtClean="0"/>
              <a:pPr/>
              <a:t>2</a:t>
            </a:fld>
            <a:r>
              <a:rPr lang="en-US" noProof="0" dirty="0"/>
              <a:t>/XX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166996FB-F1AC-8D8E-8386-9D59212FF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Introduction and various definition of core-periphery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C618418A-79DC-7C76-1712-B3F6B6A2E105}"/>
              </a:ext>
            </a:extLst>
          </p:cNvPr>
          <p:cNvSpPr txBox="1"/>
          <p:nvPr/>
        </p:nvSpPr>
        <p:spPr>
          <a:xfrm>
            <a:off x="315562" y="1263100"/>
            <a:ext cx="1122619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0" dirty="0"/>
              <a:t>Borgatti and Everett: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0" dirty="0"/>
              <a:t>Fully-connected 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0" dirty="0"/>
              <a:t>Disconnected periphery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0" dirty="0"/>
              <a:t>Indicate the core periphery as the correlation between the real adjacence matrix and the ideal 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r>
              <a:rPr lang="en-US" sz="2400" b="1" noProof="0" dirty="0"/>
              <a:t>Gallagher</a:t>
            </a:r>
          </a:p>
          <a:p>
            <a:r>
              <a:rPr lang="en-US" sz="2400" b="1" noProof="0" dirty="0"/>
              <a:t>Introduce two type of core periphery models: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0" dirty="0"/>
              <a:t>Hub and spoke as generalization of the Borgatti and Everett’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0" dirty="0"/>
              <a:t>Layered network</a:t>
            </a:r>
          </a:p>
        </p:txBody>
      </p:sp>
    </p:spTree>
    <p:extLst>
      <p:ext uri="{BB962C8B-B14F-4D97-AF65-F5344CB8AC3E}">
        <p14:creationId xmlns:p14="http://schemas.microsoft.com/office/powerpoint/2010/main" val="1940279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en-US" noProof="0" smtClean="0"/>
              <a:pPr/>
              <a:t>3</a:t>
            </a:fld>
            <a:r>
              <a:rPr lang="en-US" noProof="0" dirty="0"/>
              <a:t>/XX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1 Models used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4E4A62-AE5E-2141-E79D-1BA77F1A89D2}"/>
              </a:ext>
            </a:extLst>
          </p:cNvPr>
          <p:cNvSpPr txBox="1"/>
          <p:nvPr/>
        </p:nvSpPr>
        <p:spPr>
          <a:xfrm>
            <a:off x="388883" y="1219200"/>
            <a:ext cx="4666593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noProof="0" dirty="0">
                <a:solidFill>
                  <a:srgbClr val="FF0000"/>
                </a:solidFill>
              </a:rPr>
              <a:t>Rewiring Model</a:t>
            </a:r>
          </a:p>
          <a:p>
            <a:pPr marL="400050" indent="-400050">
              <a:buFont typeface="+mj-lt"/>
              <a:buAutoNum type="romanLcPeriod"/>
            </a:pPr>
            <a:r>
              <a:rPr lang="en-US" noProof="0" dirty="0"/>
              <a:t>Focal node select randomly with p = nₐ</a:t>
            </a:r>
          </a:p>
          <a:p>
            <a:pPr marL="400050" indent="-400050">
              <a:buFont typeface="+mj-lt"/>
              <a:buAutoNum type="romanLcPeriod"/>
            </a:pPr>
            <a:r>
              <a:rPr lang="en-US" noProof="0" dirty="0"/>
              <a:t>Choose Candidate 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noProof="0" dirty="0"/>
              <a:t>Given a uniform distribution if p &lt; c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noProof="0" dirty="0"/>
              <a:t>Preferential Attachment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noProof="0" dirty="0"/>
              <a:t>Otherwise randomly</a:t>
            </a:r>
          </a:p>
          <a:p>
            <a:pPr marL="400050" indent="-400050">
              <a:buFont typeface="+mj-lt"/>
              <a:buAutoNum type="romanLcPeriod"/>
            </a:pPr>
            <a:r>
              <a:rPr lang="en-US" noProof="0" dirty="0"/>
              <a:t>Link creation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noProof="0" dirty="0"/>
              <a:t>If the nodes belongs to the same group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noProof="0" dirty="0"/>
              <a:t>Create a link with p = Sa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noProof="0" dirty="0"/>
              <a:t>Otherwise 1-Sa = Sab</a:t>
            </a:r>
          </a:p>
          <a:p>
            <a:pPr marL="400050" indent="-400050">
              <a:buFont typeface="+mj-lt"/>
              <a:buAutoNum type="romanLcPeriod"/>
            </a:pPr>
            <a:r>
              <a:rPr lang="en-US" noProof="0" dirty="0"/>
              <a:t>Link deleted with a random neighbors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6A3A9C-D8A2-AEB0-248B-CA286308AE76}"/>
              </a:ext>
            </a:extLst>
          </p:cNvPr>
          <p:cNvSpPr txBox="1"/>
          <p:nvPr/>
        </p:nvSpPr>
        <p:spPr>
          <a:xfrm>
            <a:off x="5623035" y="1219199"/>
            <a:ext cx="550742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noProof="0" dirty="0">
                <a:solidFill>
                  <a:srgbClr val="FF0000"/>
                </a:solidFill>
              </a:rPr>
              <a:t>Growing Model</a:t>
            </a:r>
          </a:p>
          <a:p>
            <a:pPr marL="400050" indent="-400050">
              <a:buFont typeface="+mj-lt"/>
              <a:buAutoNum type="romanLcPeriod"/>
            </a:pPr>
            <a:r>
              <a:rPr lang="en-US" noProof="0" dirty="0"/>
              <a:t>Focal node added with p = nₐ</a:t>
            </a:r>
          </a:p>
          <a:p>
            <a:pPr marL="400050" indent="-400050">
              <a:buFont typeface="+mj-lt"/>
              <a:buAutoNum type="romanLcPeriod"/>
            </a:pPr>
            <a:r>
              <a:rPr lang="en-US" noProof="0" dirty="0">
                <a:highlight>
                  <a:srgbClr val="FFFF00"/>
                </a:highlight>
              </a:rPr>
              <a:t>Choose M candidates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noProof="0" dirty="0">
                <a:highlight>
                  <a:srgbClr val="FFFF00"/>
                </a:highlight>
              </a:rPr>
              <a:t>Given a uniform distribution if p &lt; c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noProof="0" dirty="0">
                <a:highlight>
                  <a:srgbClr val="FFFF00"/>
                </a:highlight>
              </a:rPr>
              <a:t>Preferential Attachment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noProof="0" dirty="0">
                <a:highlight>
                  <a:srgbClr val="FFFF00"/>
                </a:highlight>
              </a:rPr>
              <a:t>Otherwise randomly</a:t>
            </a:r>
          </a:p>
          <a:p>
            <a:pPr marL="400050" indent="-400050">
              <a:buFont typeface="+mj-lt"/>
              <a:buAutoNum type="romanLcPeriod"/>
            </a:pPr>
            <a:r>
              <a:rPr lang="en-US" noProof="0" dirty="0">
                <a:highlight>
                  <a:srgbClr val="FFFF00"/>
                </a:highlight>
              </a:rPr>
              <a:t>Link creation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noProof="0" dirty="0">
                <a:highlight>
                  <a:srgbClr val="FFFF00"/>
                </a:highlight>
              </a:rPr>
              <a:t>If the nodes belongs to the same group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noProof="0" dirty="0">
                <a:highlight>
                  <a:srgbClr val="FFFF00"/>
                </a:highlight>
              </a:rPr>
              <a:t>Create a link with p = Sa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noProof="0" dirty="0">
                <a:highlight>
                  <a:srgbClr val="FFFF00"/>
                </a:highlight>
              </a:rPr>
              <a:t>Otherwise 1-Sa = Sab</a:t>
            </a:r>
            <a:endParaRPr lang="en-US" noProof="0" dirty="0"/>
          </a:p>
          <a:p>
            <a:pPr marL="342900" indent="-342900">
              <a:buFont typeface="+mj-lt"/>
              <a:buAutoNum type="romanLcPeriod"/>
            </a:pPr>
            <a:endParaRPr lang="en-US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02CEFE-CCBE-5A1E-47CB-25D9467FC4F9}"/>
              </a:ext>
            </a:extLst>
          </p:cNvPr>
          <p:cNvSpPr txBox="1"/>
          <p:nvPr/>
        </p:nvSpPr>
        <p:spPr>
          <a:xfrm>
            <a:off x="10489325" y="2133600"/>
            <a:ext cx="1256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>
                <a:highlight>
                  <a:srgbClr val="FFFF00"/>
                </a:highlight>
              </a:rPr>
              <a:t>Repeated m times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AEE164A-43C9-7AFE-B7A2-C22DA772A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035" y="4727852"/>
            <a:ext cx="3721100" cy="1041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3CFF744-F107-FE7B-41F4-DCD4439273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31" y="4728539"/>
            <a:ext cx="51562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501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E1B434-C4A2-DD19-78A1-50D62E9B9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en-US" noProof="0" smtClean="0"/>
              <a:pPr/>
              <a:t>4</a:t>
            </a:fld>
            <a:r>
              <a:rPr lang="en-US" noProof="0" dirty="0"/>
              <a:t>/XX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68C194-4621-E6B4-277E-780020DA0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55" y="90617"/>
            <a:ext cx="10352438" cy="543697"/>
          </a:xfrm>
        </p:spPr>
        <p:txBody>
          <a:bodyPr>
            <a:normAutofit/>
          </a:bodyPr>
          <a:lstStyle/>
          <a:p>
            <a:r>
              <a:rPr lang="en-US" noProof="0" dirty="0"/>
              <a:t>2.1 How much preferential attachment and assortative influenced the CP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123DDD-0B3D-3BAB-948A-D2DC7CD7C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4" y="1250731"/>
            <a:ext cx="4634811" cy="40774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2E7851-7273-1291-4093-F95A5B1CD391}"/>
              </a:ext>
            </a:extLst>
          </p:cNvPr>
          <p:cNvSpPr txBox="1"/>
          <p:nvPr/>
        </p:nvSpPr>
        <p:spPr>
          <a:xfrm>
            <a:off x="5281574" y="1508234"/>
            <a:ext cx="5651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/>
              <a:t>For </a:t>
            </a:r>
            <a:r>
              <a:rPr lang="en-US" b="1" noProof="0" dirty="0">
                <a:solidFill>
                  <a:srgbClr val="FF0000"/>
                </a:solidFill>
              </a:rPr>
              <a:t>s &lt;= 0.5 </a:t>
            </a:r>
            <a:r>
              <a:rPr lang="en-US" noProof="0" dirty="0"/>
              <a:t>no detailed distinction between Core and periphery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Both group are disassortative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4F049-FAD1-1B98-B40E-7D02137F7C70}"/>
              </a:ext>
            </a:extLst>
          </p:cNvPr>
          <p:cNvSpPr txBox="1"/>
          <p:nvPr/>
        </p:nvSpPr>
        <p:spPr>
          <a:xfrm>
            <a:off x="5281574" y="2800896"/>
            <a:ext cx="48188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/>
              <a:t>For </a:t>
            </a:r>
            <a:r>
              <a:rPr lang="en-US" b="1" noProof="0" dirty="0">
                <a:solidFill>
                  <a:srgbClr val="00B050"/>
                </a:solidFill>
              </a:rPr>
              <a:t>s &gt; 0.5 </a:t>
            </a:r>
            <a:r>
              <a:rPr lang="en-US" noProof="0" dirty="0"/>
              <a:t>preferential attachment led the bifurcation between core and periphery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Two possible unstable solution (a (b) core if </a:t>
            </a:r>
            <a:r>
              <a:rPr lang="en-US" noProof="0" dirty="0" err="1"/>
              <a:t>r_a</a:t>
            </a:r>
            <a:r>
              <a:rPr lang="en-US" noProof="0" dirty="0"/>
              <a:t> – </a:t>
            </a:r>
            <a:r>
              <a:rPr lang="en-US" noProof="0" dirty="0" err="1"/>
              <a:t>r_b</a:t>
            </a:r>
            <a:r>
              <a:rPr lang="en-US" noProof="0" dirty="0"/>
              <a:t> &gt; (&lt;) 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The higher the c the more accentuated is the distinction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A812AC8-501D-7676-D262-4CA55EBC2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850" y="5036091"/>
            <a:ext cx="5486400" cy="584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3D431C9-9D48-006C-FDC3-AF971B68463C}"/>
              </a:ext>
            </a:extLst>
          </p:cNvPr>
          <p:cNvSpPr txBox="1"/>
          <p:nvPr/>
        </p:nvSpPr>
        <p:spPr>
          <a:xfrm>
            <a:off x="5108029" y="4666759"/>
            <a:ext cx="2427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/>
              <a:t>Core quality indicator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404565-B26D-A971-B61D-7F9A249C2A4D}"/>
              </a:ext>
            </a:extLst>
          </p:cNvPr>
          <p:cNvSpPr txBox="1"/>
          <p:nvPr/>
        </p:nvSpPr>
        <p:spPr>
          <a:xfrm>
            <a:off x="5192111" y="5728138"/>
            <a:ext cx="215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 err="1"/>
              <a:t>r_g</a:t>
            </a:r>
            <a:r>
              <a:rPr lang="en-US" noProof="0" dirty="0"/>
              <a:t> = max </a:t>
            </a:r>
            <a:r>
              <a:rPr lang="en-US" noProof="0" dirty="0" err="1"/>
              <a:t>r_g</a:t>
            </a:r>
            <a:r>
              <a:rPr lang="en-US" noProof="0" dirty="0"/>
              <a:t>(alfa)</a:t>
            </a:r>
          </a:p>
        </p:txBody>
      </p:sp>
    </p:spTree>
    <p:extLst>
      <p:ext uri="{BB962C8B-B14F-4D97-AF65-F5344CB8AC3E}">
        <p14:creationId xmlns:p14="http://schemas.microsoft.com/office/powerpoint/2010/main" val="2968559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4BBD51-E677-6F43-D0EC-1EE92765C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en-US" noProof="0" smtClean="0"/>
              <a:pPr/>
              <a:t>5</a:t>
            </a:fld>
            <a:r>
              <a:rPr lang="en-US" noProof="0" dirty="0"/>
              <a:t>/XX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282D66-CB4F-2C50-0243-B3054DB7A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Where do the models evolve to?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CC1233-6800-5662-1FE0-4D2C5890E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5" y="1792424"/>
            <a:ext cx="5060680" cy="31369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F41D0A-C0AB-DFFE-61F9-FF62F8A08568}"/>
              </a:ext>
            </a:extLst>
          </p:cNvPr>
          <p:cNvSpPr txBox="1"/>
          <p:nvPr/>
        </p:nvSpPr>
        <p:spPr>
          <a:xfrm>
            <a:off x="105355" y="1223144"/>
            <a:ext cx="5139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/>
              <a:t>Growing models tends to Layered Network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41FD0C-0845-411E-98C7-87073A3D4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878" y="1853872"/>
            <a:ext cx="3576477" cy="33156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670610-DFF3-482B-56A8-C6C2E1C579D8}"/>
              </a:ext>
            </a:extLst>
          </p:cNvPr>
          <p:cNvSpPr txBox="1"/>
          <p:nvPr/>
        </p:nvSpPr>
        <p:spPr>
          <a:xfrm>
            <a:off x="6350656" y="1223144"/>
            <a:ext cx="402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Rewiring models tends to Hub and Spoke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0BDA8CD-90C4-191F-DD0E-92C4EC2AF070}"/>
                  </a:ext>
                </a:extLst>
              </p:cNvPr>
              <p:cNvSpPr txBox="1"/>
              <p:nvPr/>
            </p:nvSpPr>
            <p:spPr>
              <a:xfrm>
                <a:off x="6350656" y="5119039"/>
                <a:ext cx="7573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≈</m:t>
                    </m:r>
                  </m:oMath>
                </a14:m>
                <a:r>
                  <a:rPr lang="en-US" noProof="0" dirty="0"/>
                  <a:t> 1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0BDA8CD-90C4-191F-DD0E-92C4EC2AF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656" y="5119039"/>
                <a:ext cx="757387" cy="276999"/>
              </a:xfrm>
              <a:prstGeom prst="rect">
                <a:avLst/>
              </a:prstGeom>
              <a:blipFill>
                <a:blip r:embed="rId4"/>
                <a:stretch>
                  <a:fillRect l="-11290" t="-28889" r="-17742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7E5A580-5C17-3F4E-D3E7-EB4909667EDB}"/>
                  </a:ext>
                </a:extLst>
              </p:cNvPr>
              <p:cNvSpPr txBox="1"/>
              <p:nvPr/>
            </p:nvSpPr>
            <p:spPr>
              <a:xfrm>
                <a:off x="231226" y="5129299"/>
                <a:ext cx="7573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≈</m:t>
                    </m:r>
                  </m:oMath>
                </a14:m>
                <a:r>
                  <a:rPr lang="en-US" noProof="0" dirty="0"/>
                  <a:t> 0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7E5A580-5C17-3F4E-D3E7-EB4909667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26" y="5129299"/>
                <a:ext cx="757387" cy="276999"/>
              </a:xfrm>
              <a:prstGeom prst="rect">
                <a:avLst/>
              </a:prstGeom>
              <a:blipFill>
                <a:blip r:embed="rId5"/>
                <a:stretch>
                  <a:fillRect l="-11290" t="-28261" r="-17742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D2A7FE40-16DF-F639-6B23-98B94B3392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5" y="5396038"/>
            <a:ext cx="1860079" cy="82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748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AD08AF-C4E3-3758-6C84-CA2036E89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en-US" noProof="0" smtClean="0"/>
              <a:pPr/>
              <a:t>6</a:t>
            </a:fld>
            <a:r>
              <a:rPr lang="en-US" noProof="0" dirty="0"/>
              <a:t>/XX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346B42-F222-52EF-74A7-E2686B871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55" y="90617"/>
            <a:ext cx="10142231" cy="543697"/>
          </a:xfrm>
        </p:spPr>
        <p:txBody>
          <a:bodyPr>
            <a:normAutofit fontScale="90000"/>
          </a:bodyPr>
          <a:lstStyle/>
          <a:p>
            <a:r>
              <a:rPr lang="en-US" noProof="0" dirty="0"/>
              <a:t>2.2 How much preferential attachment and assortative influenced the CP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3FD7BCA-D45E-DA63-B8FD-A1DE8B1D4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25" y="906701"/>
            <a:ext cx="6398881" cy="54528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BD60059-EA4D-9844-3898-11E14D4122F1}"/>
                  </a:ext>
                </a:extLst>
              </p:cNvPr>
              <p:cNvSpPr txBox="1"/>
              <p:nvPr/>
            </p:nvSpPr>
            <p:spPr>
              <a:xfrm>
                <a:off x="6800194" y="3798544"/>
                <a:ext cx="517968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noProof="0" dirty="0"/>
                  <a:t>In the growing model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≈</m:t>
                    </m:r>
                  </m:oMath>
                </a14:m>
                <a:r>
                  <a:rPr lang="en-US" noProof="0" dirty="0"/>
                  <a:t> 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noProof="0" dirty="0"/>
                  <a:t>In the rewiring model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noProof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BD60059-EA4D-9844-3898-11E14D412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194" y="3798544"/>
                <a:ext cx="5179681" cy="646331"/>
              </a:xfrm>
              <a:prstGeom prst="rect">
                <a:avLst/>
              </a:prstGeom>
              <a:blipFill>
                <a:blip r:embed="rId3"/>
                <a:stretch>
                  <a:fillRect l="-824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D57D2ED2-9D82-C66D-0D1F-339946DDF1E4}"/>
              </a:ext>
            </a:extLst>
          </p:cNvPr>
          <p:cNvSpPr txBox="1"/>
          <p:nvPr/>
        </p:nvSpPr>
        <p:spPr>
          <a:xfrm>
            <a:off x="6800194" y="1298611"/>
            <a:ext cx="51796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Dotted red lines isolate place where a or b can become either 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Top: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noProof="0" dirty="0" err="1"/>
              <a:t>Assortativity</a:t>
            </a:r>
            <a:r>
              <a:rPr lang="en-US" noProof="0" dirty="0"/>
              <a:t> can improve core periphery distinction ( c = 0.95, </a:t>
            </a:r>
            <a:r>
              <a:rPr lang="en-US" noProof="0" dirty="0" err="1"/>
              <a:t>na</a:t>
            </a:r>
            <a:r>
              <a:rPr lang="en-US" noProof="0" dirty="0"/>
              <a:t> = Na/N = 0.5)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Bottom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noProof="0" dirty="0"/>
              <a:t>Preferential attachment minority group to become core (rewiring model)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314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0383F9-9F14-17B1-7DEA-3C3263406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en-US" noProof="0" smtClean="0"/>
              <a:pPr/>
              <a:t>7</a:t>
            </a:fld>
            <a:r>
              <a:rPr lang="en-US" noProof="0" dirty="0"/>
              <a:t>/XX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B83497-BC7E-40B0-2024-2E71A84C2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err="1"/>
              <a:t>Pratical</a:t>
            </a:r>
            <a:r>
              <a:rPr lang="en-US" noProof="0" dirty="0"/>
              <a:t> experiment on growing and rewiring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88DDF7-5205-14BE-0FDC-0EA6D98D4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5" y="1177376"/>
            <a:ext cx="5275942" cy="4645979"/>
          </a:xfrm>
          <a:prstGeom prst="rect">
            <a:avLst/>
          </a:prstGeom>
        </p:spPr>
      </p:pic>
      <p:sp>
        <p:nvSpPr>
          <p:cNvPr id="9" name="TextBox 18">
            <a:extLst>
              <a:ext uri="{FF2B5EF4-FFF2-40B4-BE49-F238E27FC236}">
                <a16:creationId xmlns:a16="http://schemas.microsoft.com/office/drawing/2014/main" id="{954DB433-957A-9BB4-063B-01E1F9D0417A}"/>
              </a:ext>
            </a:extLst>
          </p:cNvPr>
          <p:cNvSpPr txBox="1"/>
          <p:nvPr/>
        </p:nvSpPr>
        <p:spPr>
          <a:xfrm>
            <a:off x="5381297" y="1177375"/>
            <a:ext cx="670534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LEFT: growing model, citation </a:t>
            </a:r>
            <a:r>
              <a:rPr lang="en-US" noProof="0" dirty="0" err="1"/>
              <a:t>newtork</a:t>
            </a:r>
            <a:r>
              <a:rPr lang="en-US" noProof="0" dirty="0"/>
              <a:t> based on geography and subfield within physics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noProof="0" dirty="0"/>
              <a:t>0&lt;Sg&lt;0.5 preferential attachment leads to more intra-core links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noProof="0" dirty="0"/>
              <a:t>Then increasing in the Sg leads to more inter group (tends to Layered network)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RIGHT: rewiring model, twitter discussion about climate change (core political actors)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noProof="0" dirty="0"/>
              <a:t>  Sg &gt; 0 (core assortative despite the periphery tends to connect with core nodes)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noProof="0" dirty="0"/>
              <a:t>Increase the number of links inside the core at the expense of the intra groups links. =&gt; hub and spoke =&gt; </a:t>
            </a:r>
            <a:r>
              <a:rPr lang="en-US" noProof="0" dirty="0">
                <a:solidFill>
                  <a:srgbClr val="FF0000"/>
                </a:solidFill>
              </a:rPr>
              <a:t>high GINI/CP coefficient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P* - P*c=0 &gt; 0  LOSS of Link Intragroup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P* - P*c=0 &lt; 0 GAIN of link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P* fixed point of P for fixed value </a:t>
            </a:r>
            <a:br>
              <a:rPr lang="en-US" noProof="0" dirty="0"/>
            </a:br>
            <a:endParaRPr lang="en-US" noProof="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04086B8-4DC2-3FB4-0E88-38EE1FD4757B}"/>
              </a:ext>
            </a:extLst>
          </p:cNvPr>
          <p:cNvSpPr txBox="1"/>
          <p:nvPr/>
        </p:nvSpPr>
        <p:spPr>
          <a:xfrm>
            <a:off x="194732" y="5747133"/>
            <a:ext cx="502920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noProof="0" dirty="0"/>
              <a:t>“Notably, for the rewiring model preferential attachment vastly increases the fraction of links within the core at the expense of links within the periphery”</a:t>
            </a:r>
          </a:p>
        </p:txBody>
      </p:sp>
    </p:spTree>
    <p:extLst>
      <p:ext uri="{BB962C8B-B14F-4D97-AF65-F5344CB8AC3E}">
        <p14:creationId xmlns:p14="http://schemas.microsoft.com/office/powerpoint/2010/main" val="2441522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22ABBE-5711-3EF4-652E-1FD2D44C2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en-US" noProof="0" smtClean="0"/>
              <a:pPr/>
              <a:t>8</a:t>
            </a:fld>
            <a:r>
              <a:rPr lang="en-US" noProof="0" dirty="0"/>
              <a:t>/XX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7B029F-BCC6-2DAE-DFFC-E48FFD422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Variations of the parameters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44CD9E-B87E-CC4F-6099-1EE3F2C02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5" y="1045779"/>
            <a:ext cx="6045200" cy="4114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989F3B-C33C-77F0-957E-4B10214AEEE5}"/>
              </a:ext>
            </a:extLst>
          </p:cNvPr>
          <p:cNvSpPr txBox="1"/>
          <p:nvPr/>
        </p:nvSpPr>
        <p:spPr>
          <a:xfrm>
            <a:off x="6150555" y="1045778"/>
            <a:ext cx="582932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/>
              <a:t>Due to some constraints on the theoretical models (deletions might not follow creation, </a:t>
            </a:r>
            <a:r>
              <a:rPr lang="en-US" noProof="0" dirty="0" err="1"/>
              <a:t>assortavity</a:t>
            </a:r>
            <a:r>
              <a:rPr lang="en-US" noProof="0" dirty="0"/>
              <a:t> definition…) the result may deviate from the seen one.</a:t>
            </a:r>
          </a:p>
          <a:p>
            <a:endParaRPr lang="en-US" noProof="0" dirty="0"/>
          </a:p>
          <a:p>
            <a:r>
              <a:rPr lang="en-US" noProof="0" dirty="0"/>
              <a:t>Study case: Boards network, boards of director in Norway 2002-2011.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Link between two nodes =&gt; belongs to the same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A: evolutions of the four fitted parameters.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B: evolution of Group mixing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Policy applied: Increase of the minority group by the end of 2008 (starts in 2006)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The real policy tends to the fixed point of the rewiring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Alternative policy applied by the author: leave other parameters untouched, and increase (decrease) preferential attachment. (Restricting the link between people). </a:t>
            </a:r>
            <a:r>
              <a:rPr lang="en-US" noProof="0" dirty="0">
                <a:solidFill>
                  <a:srgbClr val="FF0000"/>
                </a:solidFill>
              </a:rPr>
              <a:t>RED</a:t>
            </a:r>
            <a:r>
              <a:rPr lang="en-US" noProof="0" dirty="0"/>
              <a:t> and </a:t>
            </a:r>
            <a:r>
              <a:rPr lang="en-US" noProof="0" dirty="0">
                <a:solidFill>
                  <a:srgbClr val="002060"/>
                </a:solidFill>
              </a:rPr>
              <a:t>BLUE</a:t>
            </a:r>
            <a:r>
              <a:rPr lang="en-US" noProof="0" dirty="0"/>
              <a:t> arrow.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6926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ED8DB96D-A5CE-25C8-09D6-CD3D57734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en-US" noProof="0" smtClean="0"/>
              <a:pPr/>
              <a:t>9</a:t>
            </a:fld>
            <a:r>
              <a:rPr lang="en-US" noProof="0" dirty="0"/>
              <a:t>/XX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14B2862-80CB-D04F-65F8-815C3C51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Conclusion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6A8C31A7-BAC9-918B-9EF3-19A2FAFFD0CA}"/>
              </a:ext>
            </a:extLst>
          </p:cNvPr>
          <p:cNvSpPr txBox="1"/>
          <p:nvPr/>
        </p:nvSpPr>
        <p:spPr>
          <a:xfrm>
            <a:off x="94845" y="1342520"/>
            <a:ext cx="103339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0" dirty="0"/>
              <a:t>GROWING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noProof="0" dirty="0"/>
              <a:t>Structure:</a:t>
            </a:r>
            <a:r>
              <a:rPr lang="en-US" noProof="0" dirty="0"/>
              <a:t> Tends to Layered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noProof="0" dirty="0"/>
              <a:t>Effect of preferential attachment:</a:t>
            </a:r>
            <a:r>
              <a:rPr lang="en-US" noProof="0" dirty="0"/>
              <a:t> High preferential attachment leads to more inter-group links at the expense of the intra-core 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noProof="0" dirty="0"/>
              <a:t>Comparison with rewiring:</a:t>
            </a:r>
            <a:r>
              <a:rPr lang="en-US" noProof="0" dirty="0"/>
              <a:t> Equal to the rewiring model but gain links over time and has no deletion step.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noProof="0" dirty="0"/>
              <a:t>Influence on the CP-CNN</a:t>
            </a:r>
            <a:r>
              <a:rPr lang="en-US" noProof="0" dirty="0"/>
              <a:t> maximizing the log likelihood over the preferential attachment leads the CP hidden layer to have some nodes(core) which extracts more features than peripheral nodes.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r>
              <a:rPr lang="en-US" b="1" noProof="0" dirty="0"/>
              <a:t>REWIRING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noProof="0" dirty="0"/>
              <a:t>Structure:</a:t>
            </a:r>
            <a:r>
              <a:rPr lang="en-US" noProof="0" dirty="0"/>
              <a:t> Tends to Hub and Spoke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noProof="0" dirty="0"/>
              <a:t>Effect of preferential attachment:</a:t>
            </a:r>
            <a:r>
              <a:rPr lang="en-US" noProof="0" dirty="0"/>
              <a:t> High preferential attachment boosts the intra-core links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noProof="0" dirty="0"/>
              <a:t>Comparison with </a:t>
            </a:r>
            <a:r>
              <a:rPr lang="en-US" b="1" dirty="0"/>
              <a:t>growing: </a:t>
            </a:r>
            <a:r>
              <a:rPr lang="en-US" noProof="0" dirty="0"/>
              <a:t>high preferential attachment can lead minority group to became 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Link deletion «shifts» the links from one group to another over time.</a:t>
            </a:r>
          </a:p>
        </p:txBody>
      </p:sp>
    </p:spTree>
    <p:extLst>
      <p:ext uri="{BB962C8B-B14F-4D97-AF65-F5344CB8AC3E}">
        <p14:creationId xmlns:p14="http://schemas.microsoft.com/office/powerpoint/2010/main" val="2118368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934</Words>
  <Application>Microsoft Office PowerPoint</Application>
  <PresentationFormat>Widescreen</PresentationFormat>
  <Paragraphs>109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«Assortative and preferential attachment leads to core periphery» Torres, L., Puggini, L., &amp; Moreno, V. (2023)</vt:lpstr>
      <vt:lpstr>Introduction and various definition of core-periphery</vt:lpstr>
      <vt:lpstr>1 Models used</vt:lpstr>
      <vt:lpstr>2.1 How much preferential attachment and assortative influenced the CP</vt:lpstr>
      <vt:lpstr>Where do the models evolve to?</vt:lpstr>
      <vt:lpstr>2.2 How much preferential attachment and assortative influenced the CP</vt:lpstr>
      <vt:lpstr>Pratical experiment on growing and rewiring model</vt:lpstr>
      <vt:lpstr>Variations of the parameters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Riccardo Simonetti</dc:creator>
  <cp:lastModifiedBy>vittorio palladino</cp:lastModifiedBy>
  <cp:revision>19</cp:revision>
  <dcterms:created xsi:type="dcterms:W3CDTF">2019-02-13T14:58:22Z</dcterms:created>
  <dcterms:modified xsi:type="dcterms:W3CDTF">2025-02-11T13:55:51Z</dcterms:modified>
</cp:coreProperties>
</file>