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4270" y="916940"/>
            <a:ext cx="5823458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21307"/>
            <a:ext cx="10358120" cy="183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Suburbs_of_Mumb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lnSpc>
                <a:spcPts val="5625"/>
              </a:lnSpc>
              <a:spcBef>
                <a:spcPts val="100"/>
              </a:spcBef>
            </a:pPr>
            <a:r>
              <a:rPr spc="-55" dirty="0"/>
              <a:t>Coursera</a:t>
            </a:r>
            <a:r>
              <a:rPr spc="-114" dirty="0"/>
              <a:t> </a:t>
            </a:r>
            <a:r>
              <a:rPr spc="-50" dirty="0"/>
              <a:t>Capstone</a:t>
            </a:r>
          </a:p>
          <a:p>
            <a:pPr marL="3810" algn="ctr">
              <a:lnSpc>
                <a:spcPts val="3704"/>
              </a:lnSpc>
            </a:pPr>
            <a:r>
              <a:rPr sz="3200" spc="-5" dirty="0"/>
              <a:t>IBM </a:t>
            </a:r>
            <a:r>
              <a:rPr sz="3200" dirty="0"/>
              <a:t>Applied </a:t>
            </a:r>
            <a:r>
              <a:rPr sz="3200" spc="-20" dirty="0"/>
              <a:t>Data </a:t>
            </a:r>
            <a:r>
              <a:rPr sz="3200" dirty="0"/>
              <a:t>Science</a:t>
            </a:r>
            <a:r>
              <a:rPr sz="3200" spc="5" dirty="0"/>
              <a:t> </a:t>
            </a:r>
            <a:r>
              <a:rPr sz="3200" spc="-15" dirty="0"/>
              <a:t>Capstone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095245" y="2796032"/>
            <a:ext cx="8065770" cy="9662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58820" marR="5080" indent="-3246755">
              <a:lnSpc>
                <a:spcPts val="3460"/>
              </a:lnSpc>
              <a:spcBef>
                <a:spcPts val="535"/>
              </a:spcBef>
            </a:pPr>
            <a:r>
              <a:rPr sz="3200" b="1" i="1" spc="-5" dirty="0">
                <a:latin typeface="Calibri"/>
                <a:cs typeface="Calibri"/>
              </a:rPr>
              <a:t>Opening </a:t>
            </a:r>
            <a:r>
              <a:rPr sz="3200" b="1" i="1" dirty="0">
                <a:latin typeface="Calibri"/>
                <a:cs typeface="Calibri"/>
              </a:rPr>
              <a:t>a </a:t>
            </a:r>
            <a:r>
              <a:rPr sz="3200" b="1" i="1" spc="-15" dirty="0">
                <a:latin typeface="Calibri"/>
                <a:cs typeface="Calibri"/>
              </a:rPr>
              <a:t>New </a:t>
            </a:r>
            <a:r>
              <a:rPr sz="3200" b="1" i="1" dirty="0">
                <a:latin typeface="Calibri"/>
                <a:cs typeface="Calibri"/>
              </a:rPr>
              <a:t>Shopping </a:t>
            </a:r>
            <a:r>
              <a:rPr sz="3200" b="1" i="1" spc="-5" dirty="0">
                <a:latin typeface="Calibri"/>
                <a:cs typeface="Calibri"/>
              </a:rPr>
              <a:t>Mall </a:t>
            </a:r>
            <a:r>
              <a:rPr sz="3200" b="1" i="1" dirty="0">
                <a:latin typeface="Calibri"/>
                <a:cs typeface="Calibri"/>
              </a:rPr>
              <a:t>in </a:t>
            </a:r>
            <a:r>
              <a:rPr lang="en-IN" sz="3200" b="1" i="1" spc="-5" dirty="0">
                <a:latin typeface="Calibri"/>
                <a:cs typeface="Calibri"/>
              </a:rPr>
              <a:t>Mumbai, India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800" y="4431104"/>
            <a:ext cx="2423034" cy="901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5080" indent="-253365">
              <a:lnSpc>
                <a:spcPct val="125000"/>
              </a:lnSpc>
              <a:spcBef>
                <a:spcPts val="100"/>
              </a:spcBef>
            </a:pPr>
            <a:r>
              <a:rPr lang="en-IN" sz="2400" spc="-10" dirty="0">
                <a:latin typeface="Calibri"/>
                <a:cs typeface="Calibri"/>
              </a:rPr>
              <a:t>    </a:t>
            </a:r>
            <a:r>
              <a:rPr sz="2400" spc="-10" dirty="0">
                <a:latin typeface="Calibri"/>
                <a:cs typeface="Calibri"/>
              </a:rPr>
              <a:t>By: </a:t>
            </a:r>
            <a:r>
              <a:rPr lang="en-IN" sz="2400" spc="-5" dirty="0" err="1">
                <a:latin typeface="Calibri"/>
                <a:cs typeface="Calibri"/>
              </a:rPr>
              <a:t>Vitt</a:t>
            </a:r>
            <a:r>
              <a:rPr lang="en-IN" sz="2400" spc="-5" dirty="0">
                <a:latin typeface="Calibri"/>
                <a:cs typeface="Calibri"/>
              </a:rPr>
              <a:t> Patel </a:t>
            </a:r>
            <a:r>
              <a:rPr lang="en-IN" sz="2400" dirty="0">
                <a:latin typeface="Calibri"/>
                <a:cs typeface="Calibri"/>
              </a:rPr>
              <a:t>September</a:t>
            </a:r>
            <a:r>
              <a:rPr lang="en-IN"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2019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3901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Business</a:t>
            </a:r>
            <a:r>
              <a:rPr sz="4400" spc="-130" dirty="0"/>
              <a:t> </a:t>
            </a:r>
            <a:r>
              <a:rPr sz="4400" spc="-50" dirty="0"/>
              <a:t>Problem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333990" cy="3470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4673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Location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 is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important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will  </a:t>
            </a:r>
            <a:r>
              <a:rPr sz="2400" spc="-5" dirty="0">
                <a:latin typeface="Calibri"/>
                <a:cs typeface="Calibri"/>
              </a:rPr>
              <a:t>determine whether </a:t>
            </a:r>
            <a:r>
              <a:rPr sz="2400" dirty="0">
                <a:latin typeface="Calibri"/>
                <a:cs typeface="Calibri"/>
              </a:rPr>
              <a:t>the mall 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success 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failure</a:t>
            </a:r>
            <a:endParaRPr sz="2400" dirty="0">
              <a:latin typeface="Calibri"/>
              <a:cs typeface="Calibri"/>
            </a:endParaRPr>
          </a:p>
          <a:p>
            <a:pPr marL="241300" marR="464184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Objective: </a:t>
            </a:r>
            <a:r>
              <a:rPr sz="2400" spc="-114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select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best locations </a:t>
            </a: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IN" sz="2400" spc="-10" dirty="0">
                <a:latin typeface="Calibri"/>
                <a:cs typeface="Calibri"/>
              </a:rPr>
              <a:t>Mumbai, India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dirty="0">
                <a:latin typeface="Calibri"/>
                <a:cs typeface="Calibri"/>
              </a:rPr>
              <a:t> mall</a:t>
            </a: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is timely as the city is </a:t>
            </a:r>
            <a:r>
              <a:rPr sz="2400" spc="-10" dirty="0">
                <a:latin typeface="Calibri"/>
                <a:cs typeface="Calibri"/>
              </a:rPr>
              <a:t>currently </a:t>
            </a:r>
            <a:r>
              <a:rPr sz="2400" spc="-15" dirty="0">
                <a:latin typeface="Calibri"/>
                <a:cs typeface="Calibri"/>
              </a:rPr>
              <a:t>suffering from oversupply </a:t>
            </a:r>
            <a:r>
              <a:rPr sz="2400" spc="-5" dirty="0">
                <a:latin typeface="Calibri"/>
                <a:cs typeface="Calibri"/>
              </a:rPr>
              <a:t>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" dirty="0">
                <a:latin typeface="Calibri"/>
                <a:cs typeface="Calibri"/>
              </a:rPr>
              <a:t> question</a:t>
            </a:r>
            <a:endParaRPr sz="2400" dirty="0">
              <a:latin typeface="Calibri"/>
              <a:cs typeface="Calibri"/>
            </a:endParaRPr>
          </a:p>
          <a:p>
            <a:pPr marL="698500" marR="254635" lvl="1" indent="-228600">
              <a:lnSpc>
                <a:spcPts val="2590"/>
              </a:lnSpc>
              <a:spcBef>
                <a:spcPts val="54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In the city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lang="en-IN" sz="2400" spc="-10" dirty="0">
                <a:latin typeface="Calibri"/>
                <a:cs typeface="Calibri"/>
              </a:rPr>
              <a:t>Mumbai, India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10" dirty="0">
                <a:latin typeface="Calibri"/>
                <a:cs typeface="Calibri"/>
              </a:rPr>
              <a:t>property </a:t>
            </a:r>
            <a:r>
              <a:rPr sz="2400" spc="-5" dirty="0">
                <a:latin typeface="Calibri"/>
                <a:cs typeface="Calibri"/>
              </a:rPr>
              <a:t>developer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looking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mall, </a:t>
            </a:r>
            <a:r>
              <a:rPr sz="2400" spc="-10" dirty="0">
                <a:latin typeface="Calibri"/>
                <a:cs typeface="Calibri"/>
              </a:rPr>
              <a:t>where would you recommend </a:t>
            </a:r>
            <a:r>
              <a:rPr sz="2400" spc="-5" dirty="0">
                <a:latin typeface="Calibri"/>
                <a:cs typeface="Calibri"/>
              </a:rPr>
              <a:t>that they open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05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D</a:t>
            </a:r>
            <a:r>
              <a:rPr sz="4400" spc="-85" dirty="0"/>
              <a:t>at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5647"/>
            <a:ext cx="9142730" cy="414728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5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neighborhoods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lang="en-IN" sz="2400" spc="-15" dirty="0">
                <a:latin typeface="Calibri"/>
                <a:cs typeface="Calibri"/>
              </a:rPr>
              <a:t>Mumbai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neighborhoods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30" dirty="0">
                <a:latin typeface="Calibri"/>
                <a:cs typeface="Calibri"/>
              </a:rPr>
              <a:t>Venue </a:t>
            </a:r>
            <a:r>
              <a:rPr sz="2400" spc="-15" dirty="0">
                <a:latin typeface="Calibri"/>
                <a:cs typeface="Calibri"/>
              </a:rPr>
              <a:t>data, </a:t>
            </a:r>
            <a:r>
              <a:rPr sz="2400" spc="-5" dirty="0">
                <a:latin typeface="Calibri"/>
                <a:cs typeface="Calibri"/>
              </a:rPr>
              <a:t>particularly </a:t>
            </a:r>
            <a:r>
              <a:rPr sz="2400" spc="-15" dirty="0">
                <a:latin typeface="Calibri"/>
                <a:cs typeface="Calibri"/>
              </a:rPr>
              <a:t>data related to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Sources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neighborhoods  (</a:t>
            </a:r>
            <a:r>
              <a:rPr lang="en-IN" sz="2400" dirty="0">
                <a:hlinkClick r:id="rId2"/>
              </a:rPr>
              <a:t>https://en.wikipedia.org/wiki/Category:Suburbs_of_Mumbai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18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5" dirty="0">
                <a:latin typeface="Calibri"/>
                <a:cs typeface="Calibri"/>
              </a:rPr>
              <a:t>Geocoder </a:t>
            </a:r>
            <a:r>
              <a:rPr sz="2400" spc="-10" dirty="0">
                <a:latin typeface="Calibri"/>
                <a:cs typeface="Calibri"/>
              </a:rPr>
              <a:t>package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latitude </a:t>
            </a:r>
            <a:r>
              <a:rPr sz="2400" dirty="0">
                <a:latin typeface="Calibri"/>
                <a:cs typeface="Calibri"/>
              </a:rPr>
              <a:t>and longitude</a:t>
            </a:r>
            <a:r>
              <a:rPr sz="2400" spc="-15" dirty="0">
                <a:latin typeface="Calibri"/>
                <a:cs typeface="Calibri"/>
              </a:rPr>
              <a:t> coordinates</a:t>
            </a:r>
            <a:endParaRPr sz="2400" dirty="0">
              <a:latin typeface="Calibri"/>
              <a:cs typeface="Calibri"/>
            </a:endParaRPr>
          </a:p>
          <a:p>
            <a:pPr marL="712470" lvl="1" indent="-242570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994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/>
              <a:t>Methodology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042400" cy="35502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10" dirty="0">
                <a:latin typeface="Calibri"/>
                <a:cs typeface="Calibri"/>
              </a:rPr>
              <a:t>scraping </a:t>
            </a:r>
            <a:r>
              <a:rPr sz="2400" dirty="0">
                <a:latin typeface="Calibri"/>
                <a:cs typeface="Calibri"/>
              </a:rPr>
              <a:t>Wikipedia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neighborhoods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Get latitude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longitude </a:t>
            </a:r>
            <a:r>
              <a:rPr sz="2400" spc="-15" dirty="0">
                <a:latin typeface="Calibri"/>
                <a:cs typeface="Calibri"/>
              </a:rPr>
              <a:t>coordinates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0" dirty="0">
                <a:latin typeface="Calibri"/>
                <a:cs typeface="Calibri"/>
              </a:rPr>
              <a:t> Geocoder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Foursquare </a:t>
            </a:r>
            <a:r>
              <a:rPr sz="2400" dirty="0">
                <a:latin typeface="Calibri"/>
                <a:cs typeface="Calibri"/>
              </a:rPr>
              <a:t>API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get venue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neighborhood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taking </a:t>
            </a:r>
            <a:r>
              <a:rPr sz="2400" dirty="0">
                <a:latin typeface="Calibri"/>
                <a:cs typeface="Calibri"/>
              </a:rPr>
              <a:t>the mean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frequency of  occurrence of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venue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Filter </a:t>
            </a:r>
            <a:r>
              <a:rPr sz="2400" spc="-10" dirty="0">
                <a:latin typeface="Calibri"/>
                <a:cs typeface="Calibri"/>
              </a:rPr>
              <a:t>venue category by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Perform </a:t>
            </a:r>
            <a:r>
              <a:rPr sz="2400" spc="-5" dirty="0">
                <a:latin typeface="Calibri"/>
                <a:cs typeface="Calibri"/>
              </a:rPr>
              <a:t>clustering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k-means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clustering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Visualize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in a map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Folium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1598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R</a:t>
            </a:r>
            <a:r>
              <a:rPr sz="4400" spc="-35" dirty="0"/>
              <a:t>e</a:t>
            </a:r>
            <a:r>
              <a:rPr sz="4400" spc="-30" dirty="0"/>
              <a:t>s</a:t>
            </a:r>
            <a:r>
              <a:rPr sz="4400" spc="-50" dirty="0"/>
              <a:t>u</a:t>
            </a:r>
            <a:r>
              <a:rPr sz="4400" spc="-30" dirty="0"/>
              <a:t>l</a:t>
            </a:r>
            <a:r>
              <a:rPr sz="4400" spc="-25" dirty="0"/>
              <a:t>t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4650740" cy="38747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06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Categorized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neighbourhoods 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clusters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</a:p>
          <a:p>
            <a:pPr marL="698500" marR="5080" lvl="1" indent="-228600">
              <a:lnSpc>
                <a:spcPts val="2590"/>
              </a:lnSpc>
              <a:spcBef>
                <a:spcPts val="509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of 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ct val="90100"/>
              </a:lnSpc>
              <a:spcBef>
                <a:spcPts val="470"/>
              </a:spcBef>
              <a:buSzPct val="95833"/>
              <a:buFont typeface="Wingdings"/>
              <a:buChar char=""/>
              <a:tabLst>
                <a:tab pos="713740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of  shopping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  <a:p>
            <a:pPr marL="698500" marR="5080" lvl="1" indent="-228600">
              <a:lnSpc>
                <a:spcPts val="2590"/>
              </a:lnSpc>
              <a:spcBef>
                <a:spcPts val="530"/>
              </a:spcBef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Neighbourhoods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shopping 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CBD18-123F-448E-B151-240621AF80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7172"/>
            <a:ext cx="5867400" cy="400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338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Discussion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9613"/>
            <a:ext cx="9797415" cy="2181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15" dirty="0">
                <a:latin typeface="Calibri"/>
                <a:cs typeface="Calibri"/>
              </a:rPr>
              <a:t>are concentrated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city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Highest 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number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IN" sz="2400" spc="-65" dirty="0"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very low number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shopping </a:t>
            </a:r>
            <a:r>
              <a:rPr sz="2400" dirty="0">
                <a:latin typeface="Calibri"/>
                <a:cs typeface="Calibri"/>
              </a:rPr>
              <a:t>mall 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neighbourhoods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Oversupply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</a:t>
            </a:r>
            <a:r>
              <a:rPr sz="2400" spc="-5" dirty="0">
                <a:latin typeface="Calibri"/>
                <a:cs typeface="Calibri"/>
              </a:rPr>
              <a:t>mostly happened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central area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city,  </a:t>
            </a:r>
            <a:r>
              <a:rPr sz="2400" dirty="0">
                <a:latin typeface="Calibri"/>
                <a:cs typeface="Calibri"/>
              </a:rPr>
              <a:t>with the </a:t>
            </a:r>
            <a:r>
              <a:rPr sz="2400" spc="-5" dirty="0">
                <a:latin typeface="Calibri"/>
                <a:cs typeface="Calibri"/>
              </a:rPr>
              <a:t>suburb </a:t>
            </a:r>
            <a:r>
              <a:rPr sz="2400" spc="-10" dirty="0">
                <a:latin typeface="Calibri"/>
                <a:cs typeface="Calibri"/>
              </a:rPr>
              <a:t>area still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very </a:t>
            </a:r>
            <a:r>
              <a:rPr sz="2400" spc="-20" dirty="0">
                <a:latin typeface="Calibri"/>
                <a:cs typeface="Calibri"/>
              </a:rPr>
              <a:t>few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4145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Recommendations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10165715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4615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Open new shopping </a:t>
            </a:r>
            <a:r>
              <a:rPr sz="2400" dirty="0">
                <a:latin typeface="Calibri"/>
                <a:cs typeface="Calibri"/>
              </a:rPr>
              <a:t>malls in </a:t>
            </a:r>
            <a:r>
              <a:rPr sz="2400" spc="-10" dirty="0">
                <a:latin typeface="Calibri"/>
                <a:cs typeface="Calibri"/>
              </a:rPr>
              <a:t>neighborhoods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with </a:t>
            </a:r>
            <a:r>
              <a:rPr sz="2400" spc="-10" dirty="0">
                <a:latin typeface="Calibri"/>
                <a:cs typeface="Calibri"/>
              </a:rPr>
              <a:t>little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no  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neighborhoods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 with </a:t>
            </a:r>
            <a:r>
              <a:rPr sz="2400" spc="-15" dirty="0">
                <a:latin typeface="Calibri"/>
                <a:cs typeface="Calibri"/>
              </a:rPr>
              <a:t>moderate </a:t>
            </a:r>
            <a:r>
              <a:rPr sz="2400" spc="-5" dirty="0">
                <a:latin typeface="Calibri"/>
                <a:cs typeface="Calibri"/>
              </a:rPr>
              <a:t>competition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20" dirty="0">
                <a:latin typeface="Calibri"/>
                <a:cs typeface="Calibri"/>
              </a:rPr>
              <a:t>have  </a:t>
            </a:r>
            <a:r>
              <a:rPr sz="2400" spc="-5" dirty="0">
                <a:latin typeface="Calibri"/>
                <a:cs typeface="Calibri"/>
              </a:rPr>
              <a:t>unique selling </a:t>
            </a:r>
            <a:r>
              <a:rPr sz="2400" spc="-10" dirty="0">
                <a:latin typeface="Calibri"/>
                <a:cs typeface="Calibri"/>
              </a:rPr>
              <a:t>propositions </a:t>
            </a:r>
            <a:r>
              <a:rPr sz="2400" spc="-15" dirty="0">
                <a:latin typeface="Calibri"/>
                <a:cs typeface="Calibri"/>
              </a:rPr>
              <a:t>to stand </a:t>
            </a:r>
            <a:r>
              <a:rPr sz="2400" spc="-5" dirty="0">
                <a:latin typeface="Calibri"/>
                <a:cs typeface="Calibri"/>
              </a:rPr>
              <a:t>out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0" dirty="0">
                <a:latin typeface="Calibri"/>
                <a:cs typeface="Calibri"/>
              </a:rPr>
              <a:t>Avoid </a:t>
            </a:r>
            <a:r>
              <a:rPr sz="2400" spc="-10" dirty="0">
                <a:latin typeface="Calibri"/>
                <a:cs typeface="Calibri"/>
              </a:rPr>
              <a:t>neighbourhoods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already high </a:t>
            </a:r>
            <a:r>
              <a:rPr sz="2400" spc="-15" dirty="0">
                <a:latin typeface="Calibri"/>
                <a:cs typeface="Calibri"/>
              </a:rPr>
              <a:t>concentration </a:t>
            </a:r>
            <a:r>
              <a:rPr sz="2400" spc="-5" dirty="0">
                <a:latin typeface="Calibri"/>
                <a:cs typeface="Calibri"/>
              </a:rPr>
              <a:t>of shopping </a:t>
            </a:r>
            <a:r>
              <a:rPr sz="2400" dirty="0">
                <a:latin typeface="Calibri"/>
                <a:cs typeface="Calibri"/>
              </a:rPr>
              <a:t>malls  and </a:t>
            </a:r>
            <a:r>
              <a:rPr sz="2400" spc="-10" dirty="0">
                <a:latin typeface="Calibri"/>
                <a:cs typeface="Calibri"/>
              </a:rPr>
              <a:t>intense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competition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21307"/>
            <a:ext cx="9861550" cy="1836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0480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business question: The </a:t>
            </a:r>
            <a:r>
              <a:rPr sz="2400" spc="-10" dirty="0">
                <a:latin typeface="Calibri"/>
                <a:cs typeface="Calibri"/>
              </a:rPr>
              <a:t>neighborhoods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cluster </a:t>
            </a:r>
            <a:r>
              <a:rPr lang="en-IN" sz="2400" spc="-1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most  </a:t>
            </a:r>
            <a:r>
              <a:rPr sz="2400" spc="-20" dirty="0">
                <a:latin typeface="Calibri"/>
                <a:cs typeface="Calibri"/>
              </a:rPr>
              <a:t>preferred </a:t>
            </a:r>
            <a:r>
              <a:rPr sz="2400" spc="-10" dirty="0">
                <a:latin typeface="Calibri"/>
                <a:cs typeface="Calibri"/>
              </a:rPr>
              <a:t>locations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  <a:p>
            <a:pPr marL="241300" marR="5080" indent="-228600" algn="just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Findings 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help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relevant stakeholders to </a:t>
            </a:r>
            <a:r>
              <a:rPr sz="2400" spc="-10" dirty="0">
                <a:latin typeface="Calibri"/>
                <a:cs typeface="Calibri"/>
              </a:rPr>
              <a:t>capitalize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5" dirty="0">
                <a:latin typeface="Calibri"/>
                <a:cs typeface="Calibri"/>
              </a:rPr>
              <a:t>opportunities </a:t>
            </a:r>
            <a:r>
              <a:rPr sz="2400" spc="-1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potential locations </a:t>
            </a:r>
            <a:r>
              <a:rPr sz="2400" dirty="0">
                <a:latin typeface="Calibri"/>
                <a:cs typeface="Calibri"/>
              </a:rPr>
              <a:t>while </a:t>
            </a:r>
            <a:r>
              <a:rPr sz="2400" spc="-15" dirty="0">
                <a:latin typeface="Calibri"/>
                <a:cs typeface="Calibri"/>
              </a:rPr>
              <a:t>avoiding overcrowded </a:t>
            </a:r>
            <a:r>
              <a:rPr sz="2400" spc="-10" dirty="0">
                <a:latin typeface="Calibri"/>
                <a:cs typeface="Calibri"/>
              </a:rPr>
              <a:t>areas </a:t>
            </a:r>
            <a:r>
              <a:rPr sz="2400" dirty="0">
                <a:latin typeface="Calibri"/>
                <a:cs typeface="Calibri"/>
              </a:rPr>
              <a:t>in  their </a:t>
            </a:r>
            <a:r>
              <a:rPr sz="2400" spc="-5" dirty="0">
                <a:latin typeface="Calibri"/>
                <a:cs typeface="Calibri"/>
              </a:rPr>
              <a:t>decisions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open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shopping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0961"/>
            <a:ext cx="2473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Thank</a:t>
            </a:r>
            <a:r>
              <a:rPr sz="4400" spc="-185" dirty="0"/>
              <a:t> </a:t>
            </a:r>
            <a:r>
              <a:rPr sz="4400" spc="-40" dirty="0"/>
              <a:t>you!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575560" y="1671827"/>
            <a:ext cx="7040880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455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Coursera Capstone IBM Applied Data Science Capstone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IBM Applied Data Science Capstone</dc:title>
  <dc:creator>limchiahooi</dc:creator>
  <cp:lastModifiedBy>VITT</cp:lastModifiedBy>
  <cp:revision>2</cp:revision>
  <dcterms:created xsi:type="dcterms:W3CDTF">2019-09-24T18:34:55Z</dcterms:created>
  <dcterms:modified xsi:type="dcterms:W3CDTF">2019-09-24T20:06:20Z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2019-09-24T00:00:00Z</vt:filetime>
  </property>
</Properties>
</file>