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2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08943" y="555417"/>
            <a:ext cx="4161084" cy="11835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689" y="555417"/>
            <a:ext cx="12266507" cy="11835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6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1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4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6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8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09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1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3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689" y="3237657"/>
            <a:ext cx="8213796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6233" y="3237657"/>
            <a:ext cx="8213796" cy="915303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1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2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1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2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64" indent="0">
              <a:buNone/>
              <a:defRPr sz="4000"/>
            </a:lvl2pPr>
            <a:lvl3pPr marL="1300326" indent="0">
              <a:buNone/>
              <a:defRPr sz="3400"/>
            </a:lvl3pPr>
            <a:lvl4pPr marL="1950490" indent="0">
              <a:buNone/>
              <a:defRPr sz="2800"/>
            </a:lvl4pPr>
            <a:lvl5pPr marL="2600653" indent="0">
              <a:buNone/>
              <a:defRPr sz="2800"/>
            </a:lvl5pPr>
            <a:lvl6pPr marL="3250816" indent="0">
              <a:buNone/>
              <a:defRPr sz="2800"/>
            </a:lvl6pPr>
            <a:lvl7pPr marL="3900981" indent="0">
              <a:buNone/>
              <a:defRPr sz="2800"/>
            </a:lvl7pPr>
            <a:lvl8pPr marL="4551142" indent="0">
              <a:buNone/>
              <a:defRPr sz="2800"/>
            </a:lvl8pPr>
            <a:lvl9pPr marL="5201307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32" tIns="65017" rIns="130032" bIns="650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4"/>
            <a:ext cx="11704320" cy="6436925"/>
          </a:xfrm>
          <a:prstGeom prst="rect">
            <a:avLst/>
          </a:prstGeom>
        </p:spPr>
        <p:txBody>
          <a:bodyPr vert="horz" lIns="130032" tIns="65017" rIns="130032" bIns="650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6"/>
            <a:ext cx="3034453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9040146"/>
            <a:ext cx="4118187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6"/>
            <a:ext cx="3034453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1300326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23" indent="-487623" algn="l" defTabSz="130032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515" indent="-406354" algn="l" defTabSz="1300326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08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571" indent="-325081" algn="l" defTabSz="13003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36" indent="-325081" algn="l" defTabSz="1300326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899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062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226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388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64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2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9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653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81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981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142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307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3"/>
            <a:ext cx="9098280" cy="100075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220"/>
              <a:t>Coursera </a:t>
            </a:r>
            <a:r>
              <a:rPr spc="-330"/>
              <a:t>Capstone</a:t>
            </a:r>
            <a:r>
              <a:rPr spc="165"/>
              <a:t> </a:t>
            </a:r>
            <a:r>
              <a:rPr spc="-105"/>
              <a:t>project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2690574" y="5003800"/>
            <a:ext cx="7623809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125" dirty="0">
                <a:solidFill>
                  <a:srgbClr val="C00000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C00000"/>
                </a:solidFill>
                <a:latin typeface="Arial"/>
                <a:cs typeface="Arial"/>
              </a:rPr>
              <a:t>IBM </a:t>
            </a:r>
            <a:r>
              <a:rPr sz="3600" spc="-159" dirty="0">
                <a:solidFill>
                  <a:srgbClr val="C00000"/>
                </a:solidFill>
                <a:latin typeface="Arial"/>
                <a:cs typeface="Arial"/>
              </a:rPr>
              <a:t>Data </a:t>
            </a:r>
            <a:r>
              <a:rPr sz="3600" spc="-284" dirty="0">
                <a:solidFill>
                  <a:srgbClr val="C00000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spc="-46" dirty="0">
                <a:solidFill>
                  <a:srgbClr val="C00000"/>
                </a:solidFill>
                <a:latin typeface="Arial"/>
                <a:cs typeface="Arial"/>
              </a:rPr>
              <a:t>Certification</a:t>
            </a:r>
            <a:endParaRPr sz="3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1" y="6057902"/>
            <a:ext cx="3657600" cy="1528623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r>
              <a:rPr lang="en-US" sz="2400" spc="-100" dirty="0" smtClean="0">
                <a:solidFill>
                  <a:srgbClr val="C00000"/>
                </a:solidFill>
                <a:latin typeface="Arial"/>
                <a:cs typeface="Arial"/>
              </a:rPr>
              <a:t>Submitted by-</a:t>
            </a:r>
          </a:p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r>
              <a:rPr lang="en-US" sz="2400" spc="-100" dirty="0" err="1" smtClean="0">
                <a:solidFill>
                  <a:srgbClr val="C00000"/>
                </a:solidFill>
                <a:latin typeface="Arial"/>
                <a:cs typeface="Arial"/>
              </a:rPr>
              <a:t>Pandhare</a:t>
            </a:r>
            <a:r>
              <a:rPr lang="en-US" sz="2400" spc="-1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spc="-100" dirty="0" err="1">
                <a:solidFill>
                  <a:srgbClr val="C00000"/>
                </a:solidFill>
                <a:latin typeface="Arial"/>
                <a:cs typeface="Arial"/>
              </a:rPr>
              <a:t>Vitthal</a:t>
            </a:r>
            <a:r>
              <a:rPr lang="en-US" sz="2400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400" spc="-100" dirty="0" err="1" smtClean="0">
                <a:solidFill>
                  <a:srgbClr val="C00000"/>
                </a:solidFill>
                <a:latin typeface="Arial"/>
                <a:cs typeface="Arial"/>
              </a:rPr>
              <a:t>Vasant</a:t>
            </a:r>
            <a:endParaRPr lang="en-US" sz="2400" spc="-1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r>
              <a:rPr lang="en-US" sz="2400" spc="-100" dirty="0" smtClean="0">
                <a:solidFill>
                  <a:srgbClr val="C00000"/>
                </a:solidFill>
                <a:latin typeface="Arial"/>
                <a:cs typeface="Arial"/>
              </a:rPr>
              <a:t>Date-01/07/2020</a:t>
            </a:r>
            <a:endParaRPr lang="en-US" sz="2400" spc="-1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spcBef>
                <a:spcPts val="100"/>
              </a:spcBef>
              <a:tabLst>
                <a:tab pos="1200027" algn="l"/>
                <a:tab pos="1609561" algn="l"/>
              </a:tabLst>
            </a:pPr>
            <a:endParaRPr sz="24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6" y="1079503"/>
            <a:ext cx="900239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6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6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2"/>
            <a:ext cx="7858759" cy="94996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600" spc="-26" dirty="0"/>
              <a:t>Rental </a:t>
            </a:r>
            <a:r>
              <a:rPr sz="3600" spc="-6" dirty="0"/>
              <a:t>Price </a:t>
            </a:r>
            <a:r>
              <a:rPr sz="3600" spc="36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6" dirty="0"/>
              <a:t>Apartments</a:t>
            </a:r>
            <a:endParaRPr sz="3600"/>
          </a:p>
          <a:p>
            <a:pPr>
              <a:spcBef>
                <a:spcPts val="80"/>
              </a:spcBef>
            </a:pPr>
            <a:r>
              <a:rPr sz="2400" spc="36" dirty="0"/>
              <a:t>Budget </a:t>
            </a:r>
            <a:r>
              <a:rPr sz="2400" spc="20" dirty="0"/>
              <a:t>US7000/month </a:t>
            </a:r>
            <a:r>
              <a:rPr sz="2400" spc="-6" dirty="0"/>
              <a:t>is </a:t>
            </a:r>
            <a:r>
              <a:rPr sz="2400" spc="6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6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3"/>
            <a:ext cx="732028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36" dirty="0"/>
              <a:t>Apartments </a:t>
            </a:r>
            <a:r>
              <a:rPr sz="4800" spc="55" dirty="0"/>
              <a:t>for </a:t>
            </a:r>
            <a:r>
              <a:rPr sz="4800" spc="-26" dirty="0"/>
              <a:t>Rent </a:t>
            </a:r>
            <a:r>
              <a:rPr sz="4800" spc="-6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5" y="1079503"/>
            <a:ext cx="988250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6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3"/>
            <a:ext cx="520827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119" dirty="0"/>
              <a:t>Venues </a:t>
            </a:r>
            <a:r>
              <a:rPr sz="4800" spc="85" dirty="0"/>
              <a:t>of </a:t>
            </a:r>
            <a:r>
              <a:rPr sz="4800" spc="36" dirty="0"/>
              <a:t>cluster</a:t>
            </a:r>
            <a:r>
              <a:rPr sz="4800" spc="-40" dirty="0"/>
              <a:t> </a:t>
            </a:r>
            <a:r>
              <a:rPr sz="4800" spc="-6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9" y="838203"/>
            <a:ext cx="992822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26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6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399"/>
            <a:ext cx="9154160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46" dirty="0"/>
              <a:t>Apts </a:t>
            </a:r>
            <a:r>
              <a:rPr sz="3600" spc="40" dirty="0"/>
              <a:t>for </a:t>
            </a:r>
            <a:r>
              <a:rPr sz="3600" spc="-6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6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3"/>
            <a:ext cx="560324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6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2"/>
            <a:ext cx="12005945" cy="1120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400" spc="-46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6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6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6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20"/>
              </a:spcBef>
            </a:pP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6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20"/>
              </a:spcBef>
            </a:pPr>
            <a:r>
              <a:rPr sz="2400" spc="-6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6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11" y="1079503"/>
            <a:ext cx="558101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36" dirty="0"/>
              <a:t>Apartment</a:t>
            </a:r>
            <a:r>
              <a:rPr sz="4800" spc="-30" dirty="0"/>
              <a:t> </a:t>
            </a:r>
            <a:r>
              <a:rPr sz="4800" spc="16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2" y="2755902"/>
            <a:ext cx="11650980" cy="6077606"/>
          </a:xfrm>
          <a:prstGeom prst="rect">
            <a:avLst/>
          </a:prstGeom>
        </p:spPr>
        <p:txBody>
          <a:bodyPr vert="horz" wrap="square" lIns="0" tIns="10159" rIns="0" bIns="0" rtlCol="0">
            <a:spAutoFit/>
          </a:bodyPr>
          <a:lstStyle/>
          <a:p>
            <a:pPr marL="12699" marR="384135">
              <a:lnSpc>
                <a:spcPct val="100699"/>
              </a:lnSpc>
              <a:spcBef>
                <a:spcPts val="80"/>
              </a:spcBef>
            </a:pPr>
            <a:r>
              <a:rPr sz="2400" spc="6" dirty="0">
                <a:latin typeface="Arial"/>
                <a:cs typeface="Arial"/>
              </a:rPr>
              <a:t>Using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40" dirty="0">
                <a:latin typeface="Arial"/>
                <a:cs typeface="Arial"/>
              </a:rPr>
              <a:t>"one </a:t>
            </a:r>
            <a:r>
              <a:rPr sz="2400" spc="65" dirty="0">
                <a:latin typeface="Arial"/>
                <a:cs typeface="Arial"/>
              </a:rPr>
              <a:t>map" </a:t>
            </a:r>
            <a:r>
              <a:rPr sz="2400" spc="6" dirty="0">
                <a:latin typeface="Arial"/>
                <a:cs typeface="Arial"/>
              </a:rPr>
              <a:t>above,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10" dirty="0">
                <a:latin typeface="Arial"/>
                <a:cs typeface="Arial"/>
              </a:rPr>
              <a:t>was </a:t>
            </a:r>
            <a:r>
              <a:rPr sz="2400" spc="-6" dirty="0">
                <a:latin typeface="Arial"/>
                <a:cs typeface="Arial"/>
              </a:rPr>
              <a:t>able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6" dirty="0">
                <a:latin typeface="Arial"/>
                <a:cs typeface="Arial"/>
              </a:rPr>
              <a:t>explore </a:t>
            </a:r>
            <a:r>
              <a:rPr sz="2400" spc="-20" dirty="0">
                <a:latin typeface="Arial"/>
                <a:cs typeface="Arial"/>
              </a:rPr>
              <a:t>all </a:t>
            </a:r>
            <a:r>
              <a:rPr sz="2400" spc="20" dirty="0">
                <a:latin typeface="Arial"/>
                <a:cs typeface="Arial"/>
              </a:rPr>
              <a:t>possibilities </a:t>
            </a:r>
            <a:r>
              <a:rPr sz="2400" spc="6" dirty="0">
                <a:latin typeface="Arial"/>
                <a:cs typeface="Arial"/>
              </a:rPr>
              <a:t>since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popups  </a:t>
            </a:r>
            <a:r>
              <a:rPr sz="2400" spc="16" dirty="0">
                <a:latin typeface="Arial"/>
                <a:cs typeface="Arial"/>
              </a:rPr>
              <a:t>provide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information </a:t>
            </a:r>
            <a:r>
              <a:rPr sz="2400" spc="6" dirty="0">
                <a:latin typeface="Arial"/>
                <a:cs typeface="Arial"/>
              </a:rPr>
              <a:t>needed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50" dirty="0">
                <a:latin typeface="Arial"/>
                <a:cs typeface="Arial"/>
              </a:rPr>
              <a:t>good</a:t>
            </a:r>
            <a:r>
              <a:rPr sz="2400" spc="-16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decision.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600" dirty="0">
              <a:latin typeface="Arial"/>
              <a:cs typeface="Arial"/>
            </a:endParaRPr>
          </a:p>
          <a:p>
            <a:pPr marL="12699" marR="5080">
              <a:lnSpc>
                <a:spcPct val="100699"/>
              </a:lnSpc>
              <a:spcBef>
                <a:spcPts val="6"/>
              </a:spcBef>
            </a:pP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1 rent </a:t>
            </a:r>
            <a:r>
              <a:rPr sz="2400" spc="55" dirty="0">
                <a:latin typeface="Arial"/>
                <a:cs typeface="Arial"/>
              </a:rPr>
              <a:t>cost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US7500 </a:t>
            </a:r>
            <a:r>
              <a:rPr sz="2400" spc="16" dirty="0">
                <a:latin typeface="Arial"/>
                <a:cs typeface="Arial"/>
              </a:rPr>
              <a:t>slightly </a:t>
            </a:r>
            <a:r>
              <a:rPr sz="2400" spc="6" dirty="0">
                <a:latin typeface="Arial"/>
                <a:cs typeface="Arial"/>
              </a:rPr>
              <a:t>above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US7000 </a:t>
            </a:r>
            <a:r>
              <a:rPr sz="2400" spc="36" dirty="0">
                <a:latin typeface="Arial"/>
                <a:cs typeface="Arial"/>
              </a:rPr>
              <a:t>budget.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6" dirty="0">
                <a:latin typeface="Arial"/>
                <a:cs typeface="Arial"/>
              </a:rPr>
              <a:t>1 is </a:t>
            </a:r>
            <a:r>
              <a:rPr sz="2400" spc="30" dirty="0">
                <a:latin typeface="Arial"/>
                <a:cs typeface="Arial"/>
              </a:rPr>
              <a:t>located  </a:t>
            </a:r>
            <a:r>
              <a:rPr sz="2400" spc="-6" dirty="0">
                <a:latin typeface="Arial"/>
                <a:cs typeface="Arial"/>
              </a:rPr>
              <a:t>400 </a:t>
            </a:r>
            <a:r>
              <a:rPr sz="2400" spc="6" dirty="0">
                <a:latin typeface="Arial"/>
                <a:cs typeface="Arial"/>
              </a:rPr>
              <a:t>meters </a:t>
            </a:r>
            <a:r>
              <a:rPr sz="2400" spc="20" dirty="0">
                <a:latin typeface="Arial"/>
                <a:cs typeface="Arial"/>
              </a:rPr>
              <a:t>from subway station at 59th </a:t>
            </a:r>
            <a:r>
              <a:rPr sz="2400" spc="-6" dirty="0">
                <a:latin typeface="Arial"/>
                <a:cs typeface="Arial"/>
              </a:rPr>
              <a:t>Street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16" dirty="0">
                <a:latin typeface="Arial"/>
                <a:cs typeface="Arial"/>
              </a:rPr>
              <a:t>place </a:t>
            </a:r>
            <a:r>
              <a:rPr sz="2400" spc="-181" dirty="0">
                <a:latin typeface="Arial"/>
                <a:cs typeface="Arial"/>
              </a:rPr>
              <a:t>( </a:t>
            </a:r>
            <a:r>
              <a:rPr sz="2400" spc="-16" dirty="0">
                <a:latin typeface="Arial"/>
                <a:cs typeface="Arial"/>
              </a:rPr>
              <a:t>Park </a:t>
            </a:r>
            <a:r>
              <a:rPr sz="2400" spc="-50" dirty="0">
                <a:latin typeface="Arial"/>
                <a:cs typeface="Arial"/>
              </a:rPr>
              <a:t>Ave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53rd) </a:t>
            </a:r>
            <a:r>
              <a:rPr sz="2400" spc="-6" dirty="0">
                <a:latin typeface="Arial"/>
                <a:cs typeface="Arial"/>
              </a:rPr>
              <a:t>is  </a:t>
            </a:r>
            <a:r>
              <a:rPr sz="2400" spc="6" dirty="0">
                <a:latin typeface="Arial"/>
                <a:cs typeface="Arial"/>
              </a:rPr>
              <a:t>another </a:t>
            </a:r>
            <a:r>
              <a:rPr sz="2400" spc="-6" dirty="0">
                <a:latin typeface="Arial"/>
                <a:cs typeface="Arial"/>
              </a:rPr>
              <a:t>600 </a:t>
            </a:r>
            <a:r>
              <a:rPr sz="2400" spc="6" dirty="0">
                <a:latin typeface="Arial"/>
                <a:cs typeface="Arial"/>
              </a:rPr>
              <a:t>meters </a:t>
            </a:r>
            <a:r>
              <a:rPr sz="2400" spc="-36" dirty="0">
                <a:latin typeface="Arial"/>
                <a:cs typeface="Arial"/>
              </a:rPr>
              <a:t>way.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20" dirty="0">
                <a:latin typeface="Arial"/>
                <a:cs typeface="Arial"/>
              </a:rPr>
              <a:t>walk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16" dirty="0">
                <a:latin typeface="Arial"/>
                <a:cs typeface="Arial"/>
              </a:rPr>
              <a:t>place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use </a:t>
            </a:r>
            <a:r>
              <a:rPr sz="2400" spc="20" dirty="0">
                <a:latin typeface="Arial"/>
                <a:cs typeface="Arial"/>
              </a:rPr>
              <a:t>subway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16" dirty="0">
                <a:latin typeface="Arial"/>
                <a:cs typeface="Arial"/>
              </a:rPr>
              <a:t>other </a:t>
            </a:r>
            <a:r>
              <a:rPr sz="2400" spc="10" dirty="0">
                <a:latin typeface="Arial"/>
                <a:cs typeface="Arial"/>
              </a:rPr>
              <a:t>places  </a:t>
            </a:r>
            <a:r>
              <a:rPr sz="2400" spc="6" dirty="0">
                <a:latin typeface="Arial"/>
                <a:cs typeface="Arial"/>
              </a:rPr>
              <a:t>around. </a:t>
            </a:r>
            <a:r>
              <a:rPr sz="2400" spc="-65" dirty="0">
                <a:latin typeface="Arial"/>
                <a:cs typeface="Arial"/>
              </a:rPr>
              <a:t>Venues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6" dirty="0">
                <a:latin typeface="Arial"/>
                <a:cs typeface="Arial"/>
              </a:rPr>
              <a:t>Cluster </a:t>
            </a:r>
            <a:r>
              <a:rPr sz="2400" spc="-6" dirty="0">
                <a:latin typeface="Arial"/>
                <a:cs typeface="Arial"/>
              </a:rPr>
              <a:t>2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40" dirty="0">
                <a:latin typeface="Arial"/>
                <a:cs typeface="Arial"/>
              </a:rPr>
              <a:t>it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30" dirty="0">
                <a:latin typeface="Arial"/>
                <a:cs typeface="Arial"/>
              </a:rPr>
              <a:t>located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6" dirty="0">
                <a:latin typeface="Arial"/>
                <a:cs typeface="Arial"/>
              </a:rPr>
              <a:t>fine </a:t>
            </a:r>
            <a:r>
              <a:rPr sz="2400" spc="40" dirty="0">
                <a:latin typeface="Arial"/>
                <a:cs typeface="Arial"/>
              </a:rPr>
              <a:t>district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10" dirty="0">
                <a:latin typeface="Arial"/>
                <a:cs typeface="Arial"/>
              </a:rPr>
              <a:t>the  </a:t>
            </a:r>
            <a:r>
              <a:rPr sz="2400" spc="-26" dirty="0">
                <a:latin typeface="Arial"/>
                <a:cs typeface="Arial"/>
              </a:rPr>
              <a:t>East </a:t>
            </a:r>
            <a:r>
              <a:rPr sz="2400" spc="10" dirty="0">
                <a:latin typeface="Arial"/>
                <a:cs typeface="Arial"/>
              </a:rPr>
              <a:t>side </a:t>
            </a:r>
            <a:r>
              <a:rPr sz="2400" spc="40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Manhattan.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600" dirty="0">
              <a:latin typeface="Arial"/>
              <a:cs typeface="Arial"/>
            </a:endParaRPr>
          </a:p>
          <a:p>
            <a:pPr marL="12699" marR="189845">
              <a:lnSpc>
                <a:spcPct val="100699"/>
              </a:lnSpc>
            </a:pP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2 rent </a:t>
            </a:r>
            <a:r>
              <a:rPr sz="2400" spc="55" dirty="0">
                <a:latin typeface="Arial"/>
                <a:cs typeface="Arial"/>
              </a:rPr>
              <a:t>cost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US6935, </a:t>
            </a:r>
            <a:r>
              <a:rPr sz="2400" spc="20" dirty="0">
                <a:latin typeface="Arial"/>
                <a:cs typeface="Arial"/>
              </a:rPr>
              <a:t>just </a:t>
            </a:r>
            <a:r>
              <a:rPr sz="2400" spc="6" dirty="0">
                <a:latin typeface="Arial"/>
                <a:cs typeface="Arial"/>
              </a:rPr>
              <a:t>under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US7000 </a:t>
            </a:r>
            <a:r>
              <a:rPr sz="2400" spc="36" dirty="0">
                <a:latin typeface="Arial"/>
                <a:cs typeface="Arial"/>
              </a:rPr>
              <a:t>budget.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6" dirty="0">
                <a:latin typeface="Arial"/>
                <a:cs typeface="Arial"/>
              </a:rPr>
              <a:t>2 is </a:t>
            </a:r>
            <a:r>
              <a:rPr sz="2400" spc="30" dirty="0">
                <a:latin typeface="Arial"/>
                <a:cs typeface="Arial"/>
              </a:rPr>
              <a:t>located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60  </a:t>
            </a:r>
            <a:r>
              <a:rPr sz="2400" spc="6" dirty="0">
                <a:latin typeface="Arial"/>
                <a:cs typeface="Arial"/>
              </a:rPr>
              <a:t>meters </a:t>
            </a:r>
            <a:r>
              <a:rPr sz="2400" spc="20" dirty="0">
                <a:latin typeface="Arial"/>
                <a:cs typeface="Arial"/>
              </a:rPr>
              <a:t>from subway station at </a:t>
            </a:r>
            <a:r>
              <a:rPr sz="2400" spc="6" dirty="0">
                <a:latin typeface="Arial"/>
                <a:cs typeface="Arial"/>
              </a:rPr>
              <a:t>Fulton </a:t>
            </a:r>
            <a:r>
              <a:rPr sz="2400" spc="-6" dirty="0">
                <a:latin typeface="Arial"/>
                <a:cs typeface="Arial"/>
              </a:rPr>
              <a:t>Street, </a:t>
            </a:r>
            <a:r>
              <a:rPr sz="2400" spc="55" dirty="0">
                <a:latin typeface="Arial"/>
                <a:cs typeface="Arial"/>
              </a:rPr>
              <a:t>but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-26" dirty="0">
                <a:latin typeface="Arial"/>
                <a:cs typeface="Arial"/>
              </a:rPr>
              <a:t>have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ride the </a:t>
            </a:r>
            <a:r>
              <a:rPr sz="2400" spc="20" dirty="0">
                <a:latin typeface="Arial"/>
                <a:cs typeface="Arial"/>
              </a:rPr>
              <a:t>subway </a:t>
            </a:r>
            <a:r>
              <a:rPr sz="2400" spc="6" dirty="0">
                <a:latin typeface="Arial"/>
                <a:cs typeface="Arial"/>
              </a:rPr>
              <a:t>daily 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26" dirty="0">
                <a:latin typeface="Arial"/>
                <a:cs typeface="Arial"/>
              </a:rPr>
              <a:t>possibly 40-60 </a:t>
            </a:r>
            <a:r>
              <a:rPr sz="2400" spc="16" dirty="0">
                <a:latin typeface="Arial"/>
                <a:cs typeface="Arial"/>
              </a:rPr>
              <a:t>min </a:t>
            </a:r>
            <a:r>
              <a:rPr sz="2400" spc="6" dirty="0">
                <a:latin typeface="Arial"/>
                <a:cs typeface="Arial"/>
              </a:rPr>
              <a:t>ride. </a:t>
            </a:r>
            <a:r>
              <a:rPr sz="2400" spc="-65" dirty="0">
                <a:latin typeface="Arial"/>
                <a:cs typeface="Arial"/>
              </a:rPr>
              <a:t>Venues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40" dirty="0">
                <a:latin typeface="Arial"/>
                <a:cs typeface="Arial"/>
              </a:rPr>
              <a:t>apt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6" dirty="0">
                <a:latin typeface="Arial"/>
                <a:cs typeface="Arial"/>
              </a:rPr>
              <a:t>Cluster</a:t>
            </a:r>
            <a:r>
              <a:rPr sz="2400" spc="-129" dirty="0">
                <a:latin typeface="Arial"/>
                <a:cs typeface="Arial"/>
              </a:rPr>
              <a:t> </a:t>
            </a:r>
            <a:r>
              <a:rPr sz="2400" spc="46" dirty="0">
                <a:latin typeface="Arial"/>
                <a:cs typeface="Arial"/>
              </a:rPr>
              <a:t>3.¶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600" dirty="0">
              <a:latin typeface="Arial"/>
              <a:cs typeface="Arial"/>
            </a:endParaRPr>
          </a:p>
          <a:p>
            <a:pPr marL="12699" marR="224767">
              <a:lnSpc>
                <a:spcPct val="100699"/>
              </a:lnSpc>
            </a:pPr>
            <a:r>
              <a:rPr sz="2400" spc="6" dirty="0">
                <a:latin typeface="Arial"/>
                <a:cs typeface="Arial"/>
              </a:rPr>
              <a:t>Based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10" dirty="0">
                <a:latin typeface="Arial"/>
                <a:cs typeface="Arial"/>
              </a:rPr>
              <a:t>current </a:t>
            </a:r>
            <a:r>
              <a:rPr sz="2400" spc="-6" dirty="0">
                <a:latin typeface="Arial"/>
                <a:cs typeface="Arial"/>
              </a:rPr>
              <a:t>Singapore </a:t>
            </a:r>
            <a:r>
              <a:rPr sz="2400" spc="-16" dirty="0">
                <a:latin typeface="Arial"/>
                <a:cs typeface="Arial"/>
              </a:rPr>
              <a:t>venues,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16" dirty="0">
                <a:latin typeface="Arial"/>
                <a:cs typeface="Arial"/>
              </a:rPr>
              <a:t>feel </a:t>
            </a:r>
            <a:r>
              <a:rPr sz="2400" spc="30" dirty="0">
                <a:latin typeface="Arial"/>
                <a:cs typeface="Arial"/>
              </a:rPr>
              <a:t>that </a:t>
            </a:r>
            <a:r>
              <a:rPr sz="2400" spc="6" dirty="0">
                <a:latin typeface="Arial"/>
                <a:cs typeface="Arial"/>
              </a:rPr>
              <a:t>Cluster </a:t>
            </a:r>
            <a:r>
              <a:rPr sz="2400" spc="-6" dirty="0">
                <a:latin typeface="Arial"/>
                <a:cs typeface="Arial"/>
              </a:rPr>
              <a:t>2 </a:t>
            </a:r>
            <a:r>
              <a:rPr sz="2400" spc="30" dirty="0">
                <a:latin typeface="Arial"/>
                <a:cs typeface="Arial"/>
              </a:rPr>
              <a:t>type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venues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closer  </a:t>
            </a:r>
            <a:r>
              <a:rPr sz="2400" spc="-6" dirty="0">
                <a:latin typeface="Arial"/>
                <a:cs typeface="Arial"/>
              </a:rPr>
              <a:t>resemblance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0" dirty="0">
                <a:latin typeface="Arial"/>
                <a:cs typeface="Arial"/>
              </a:rPr>
              <a:t>my </a:t>
            </a:r>
            <a:r>
              <a:rPr sz="2400" spc="10" dirty="0">
                <a:latin typeface="Arial"/>
                <a:cs typeface="Arial"/>
              </a:rPr>
              <a:t>current place. </a:t>
            </a:r>
            <a:r>
              <a:rPr sz="2400" spc="-16" dirty="0">
                <a:latin typeface="Arial"/>
                <a:cs typeface="Arial"/>
              </a:rPr>
              <a:t>That </a:t>
            </a:r>
            <a:r>
              <a:rPr sz="2400" spc="-10" dirty="0">
                <a:latin typeface="Arial"/>
                <a:cs typeface="Arial"/>
              </a:rPr>
              <a:t>means </a:t>
            </a:r>
            <a:r>
              <a:rPr sz="2400" spc="30" dirty="0">
                <a:latin typeface="Arial"/>
                <a:cs typeface="Arial"/>
              </a:rPr>
              <a:t>that </a:t>
            </a:r>
            <a:r>
              <a:rPr sz="2400" spc="-75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1 is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6" dirty="0">
                <a:latin typeface="Arial"/>
                <a:cs typeface="Arial"/>
              </a:rPr>
              <a:t>better choice  </a:t>
            </a:r>
            <a:r>
              <a:rPr sz="2400" spc="6" dirty="0">
                <a:latin typeface="Arial"/>
                <a:cs typeface="Arial"/>
              </a:rPr>
              <a:t>since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6" dirty="0">
                <a:latin typeface="Arial"/>
                <a:cs typeface="Arial"/>
              </a:rPr>
              <a:t>extra </a:t>
            </a:r>
            <a:r>
              <a:rPr sz="2400" spc="26" dirty="0">
                <a:latin typeface="Arial"/>
                <a:cs typeface="Arial"/>
              </a:rPr>
              <a:t>monthly </a:t>
            </a:r>
            <a:r>
              <a:rPr sz="2400" spc="-6" dirty="0">
                <a:latin typeface="Arial"/>
                <a:cs typeface="Arial"/>
              </a:rPr>
              <a:t>rent is </a:t>
            </a:r>
            <a:r>
              <a:rPr sz="2400" spc="40" dirty="0">
                <a:latin typeface="Arial"/>
                <a:cs typeface="Arial"/>
              </a:rPr>
              <a:t>worth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6" dirty="0">
                <a:latin typeface="Arial"/>
                <a:cs typeface="Arial"/>
              </a:rPr>
              <a:t>conveniences </a:t>
            </a:r>
            <a:r>
              <a:rPr sz="2400" spc="40" dirty="0">
                <a:latin typeface="Arial"/>
                <a:cs typeface="Arial"/>
              </a:rPr>
              <a:t>it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provides.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19" cy="12979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29" dirty="0"/>
              <a:t>to</a:t>
            </a:r>
            <a:r>
              <a:rPr sz="4800" spc="-6" dirty="0"/>
              <a:t> </a:t>
            </a:r>
            <a:r>
              <a:rPr sz="4800" spc="85" dirty="0"/>
              <a:t>work</a:t>
            </a:r>
            <a:endParaRPr sz="4800"/>
          </a:p>
          <a:p>
            <a:pPr>
              <a:lnSpc>
                <a:spcPts val="4289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6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6" dirty="0"/>
              <a:t>is </a:t>
            </a:r>
            <a:r>
              <a:rPr sz="3600" spc="-20" dirty="0"/>
              <a:t>less </a:t>
            </a:r>
            <a:r>
              <a:rPr sz="3600" spc="16" dirty="0"/>
              <a:t>than </a:t>
            </a:r>
            <a:r>
              <a:rPr sz="3600" spc="-6" dirty="0"/>
              <a:t>1</a:t>
            </a:r>
            <a:r>
              <a:rPr sz="3600" spc="-149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3"/>
            <a:ext cx="4225926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26" dirty="0"/>
              <a:t>Report</a:t>
            </a:r>
            <a:r>
              <a:rPr sz="4800" spc="-46" dirty="0"/>
              <a:t> </a:t>
            </a:r>
            <a:r>
              <a:rPr sz="4800" spc="46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1" y="2514602"/>
            <a:ext cx="11257280" cy="5194626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1. </a:t>
            </a:r>
            <a:r>
              <a:rPr sz="2400" spc="26" dirty="0">
                <a:latin typeface="Arial"/>
                <a:cs typeface="Arial"/>
              </a:rPr>
              <a:t>Introduction </a:t>
            </a:r>
            <a:r>
              <a:rPr sz="2400" spc="16" dirty="0">
                <a:latin typeface="Arial"/>
                <a:cs typeface="Arial"/>
              </a:rPr>
              <a:t>Section</a:t>
            </a:r>
            <a:r>
              <a:rPr sz="2400" spc="-2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</a:p>
          <a:p>
            <a:pPr marL="12699">
              <a:spcBef>
                <a:spcPts val="20"/>
              </a:spcBef>
              <a:tabLst>
                <a:tab pos="329531" algn="l"/>
                <a:tab pos="3768341" algn="l"/>
              </a:tabLst>
            </a:pPr>
            <a:r>
              <a:rPr sz="2400" spc="-1335" dirty="0">
                <a:latin typeface="Arial"/>
                <a:cs typeface="Arial"/>
              </a:rPr>
              <a:t>⁃	</a:t>
            </a:r>
            <a:r>
              <a:rPr sz="2400" spc="-46" dirty="0">
                <a:latin typeface="Arial"/>
                <a:cs typeface="Arial"/>
              </a:rPr>
              <a:t>The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spc="26" dirty="0">
                <a:latin typeface="Arial"/>
                <a:cs typeface="Arial"/>
              </a:rPr>
              <a:t>“business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46" dirty="0">
                <a:latin typeface="Arial"/>
                <a:cs typeface="Arial"/>
              </a:rPr>
              <a:t>problem”	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0" dirty="0">
                <a:latin typeface="Arial"/>
                <a:cs typeface="Arial"/>
              </a:rPr>
              <a:t>be </a:t>
            </a:r>
            <a:r>
              <a:rPr sz="2400" spc="10" dirty="0">
                <a:latin typeface="Arial"/>
                <a:cs typeface="Arial"/>
              </a:rPr>
              <a:t>solved </a:t>
            </a:r>
            <a:r>
              <a:rPr sz="2400" spc="40" dirty="0">
                <a:latin typeface="Arial"/>
                <a:cs typeface="Arial"/>
              </a:rPr>
              <a:t>by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30" dirty="0">
                <a:latin typeface="Arial"/>
                <a:cs typeface="Arial"/>
              </a:rPr>
              <a:t>project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40" dirty="0">
                <a:latin typeface="Arial"/>
                <a:cs typeface="Arial"/>
              </a:rPr>
              <a:t>who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20" dirty="0">
                <a:latin typeface="Arial"/>
                <a:cs typeface="Arial"/>
              </a:rPr>
              <a:t>be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6" dirty="0">
                <a:latin typeface="Arial"/>
                <a:cs typeface="Arial"/>
              </a:rPr>
              <a:t>interested</a:t>
            </a:r>
            <a:endParaRPr sz="2400" dirty="0">
              <a:latin typeface="Arial"/>
              <a:cs typeface="Arial"/>
            </a:endParaRPr>
          </a:p>
          <a:p>
            <a:pPr marL="12699"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2. </a:t>
            </a:r>
            <a:r>
              <a:rPr sz="2400" spc="-16" dirty="0">
                <a:latin typeface="Arial"/>
                <a:cs typeface="Arial"/>
              </a:rPr>
              <a:t>Data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Section:</a:t>
            </a:r>
            <a:endParaRPr sz="2400" dirty="0">
              <a:latin typeface="Arial"/>
              <a:cs typeface="Arial"/>
            </a:endParaRPr>
          </a:p>
          <a:p>
            <a:pPr marL="12699">
              <a:spcBef>
                <a:spcPts val="20"/>
              </a:spcBef>
              <a:tabLst>
                <a:tab pos="414613" algn="l"/>
              </a:tabLst>
            </a:pPr>
            <a:r>
              <a:rPr sz="2400" spc="-1335" dirty="0">
                <a:latin typeface="Arial"/>
                <a:cs typeface="Arial"/>
              </a:rPr>
              <a:t>⁃	</a:t>
            </a:r>
            <a:r>
              <a:rPr sz="2400" spc="6" dirty="0">
                <a:latin typeface="Arial"/>
                <a:cs typeface="Arial"/>
              </a:rPr>
              <a:t>Describe </a:t>
            </a:r>
            <a:r>
              <a:rPr sz="2400" spc="-16" dirty="0">
                <a:latin typeface="Arial"/>
                <a:cs typeface="Arial"/>
              </a:rPr>
              <a:t>Data </a:t>
            </a:r>
            <a:r>
              <a:rPr sz="2400" spc="-6" dirty="0">
                <a:latin typeface="Arial"/>
                <a:cs typeface="Arial"/>
              </a:rPr>
              <a:t>requirements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6" dirty="0">
                <a:latin typeface="Arial"/>
                <a:cs typeface="Arial"/>
              </a:rPr>
              <a:t>Sources </a:t>
            </a:r>
            <a:r>
              <a:rPr sz="2400" spc="6" dirty="0">
                <a:latin typeface="Arial"/>
                <a:cs typeface="Arial"/>
              </a:rPr>
              <a:t>needed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6" dirty="0">
                <a:latin typeface="Arial"/>
                <a:cs typeface="Arial"/>
              </a:rPr>
              <a:t>solve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36" dirty="0">
                <a:latin typeface="Arial"/>
                <a:cs typeface="Arial"/>
              </a:rPr>
              <a:t> </a:t>
            </a:r>
            <a:r>
              <a:rPr sz="2400" spc="26" dirty="0">
                <a:latin typeface="Arial"/>
                <a:cs typeface="Arial"/>
              </a:rPr>
              <a:t>problem</a:t>
            </a:r>
            <a:endParaRPr sz="2400" dirty="0">
              <a:latin typeface="Arial"/>
              <a:cs typeface="Arial"/>
            </a:endParaRPr>
          </a:p>
          <a:p>
            <a:pPr marL="12699"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3. </a:t>
            </a:r>
            <a:r>
              <a:rPr sz="2400" spc="36" dirty="0">
                <a:latin typeface="Arial"/>
                <a:cs typeface="Arial"/>
              </a:rPr>
              <a:t>Methodology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section:</a:t>
            </a:r>
            <a:endParaRPr sz="2400" dirty="0">
              <a:latin typeface="Arial"/>
              <a:cs typeface="Arial"/>
            </a:endParaRPr>
          </a:p>
          <a:p>
            <a:pPr marL="330167" marR="140956" indent="-317466" algn="just">
              <a:lnSpc>
                <a:spcPct val="100699"/>
              </a:lnSpc>
            </a:pPr>
            <a:r>
              <a:rPr sz="2400" spc="-1335" dirty="0">
                <a:latin typeface="Arial"/>
                <a:cs typeface="Arial"/>
              </a:rPr>
              <a:t>⁃</a:t>
            </a:r>
            <a:r>
              <a:rPr sz="2400" spc="10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Main </a:t>
            </a:r>
            <a:r>
              <a:rPr sz="2400" spc="36" dirty="0">
                <a:latin typeface="Arial"/>
                <a:cs typeface="Arial"/>
              </a:rPr>
              <a:t>component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0" dirty="0">
                <a:latin typeface="Arial"/>
                <a:cs typeface="Arial"/>
              </a:rPr>
              <a:t>report </a:t>
            </a:r>
            <a:r>
              <a:rPr sz="2400" spc="129" dirty="0">
                <a:latin typeface="Arial"/>
                <a:cs typeface="Arial"/>
              </a:rPr>
              <a:t>- </a:t>
            </a:r>
            <a:r>
              <a:rPr sz="2400" spc="-6" dirty="0">
                <a:latin typeface="Arial"/>
                <a:cs typeface="Arial"/>
              </a:rPr>
              <a:t>Execute </a:t>
            </a:r>
            <a:r>
              <a:rPr sz="2400" spc="20" dirty="0">
                <a:latin typeface="Arial"/>
                <a:cs typeface="Arial"/>
              </a:rPr>
              <a:t>data </a:t>
            </a:r>
            <a:r>
              <a:rPr sz="2400" spc="16" dirty="0">
                <a:latin typeface="Arial"/>
                <a:cs typeface="Arial"/>
              </a:rPr>
              <a:t>processing, </a:t>
            </a:r>
            <a:r>
              <a:rPr sz="2400" spc="30" dirty="0">
                <a:latin typeface="Arial"/>
                <a:cs typeface="Arial"/>
              </a:rPr>
              <a:t>describe/discuss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19" dirty="0">
                <a:latin typeface="Arial"/>
                <a:cs typeface="Arial"/>
              </a:rPr>
              <a:t>any  </a:t>
            </a:r>
            <a:r>
              <a:rPr sz="2400" spc="16" dirty="0">
                <a:latin typeface="Arial"/>
                <a:cs typeface="Arial"/>
              </a:rPr>
              <a:t>exploratory </a:t>
            </a:r>
            <a:r>
              <a:rPr sz="2400" spc="20" dirty="0">
                <a:latin typeface="Arial"/>
                <a:cs typeface="Arial"/>
              </a:rPr>
              <a:t>data </a:t>
            </a:r>
            <a:r>
              <a:rPr sz="2400" spc="-16" dirty="0">
                <a:latin typeface="Arial"/>
                <a:cs typeface="Arial"/>
              </a:rPr>
              <a:t>analysis </a:t>
            </a:r>
            <a:r>
              <a:rPr sz="2400" spc="36" dirty="0">
                <a:latin typeface="Arial"/>
                <a:cs typeface="Arial"/>
              </a:rPr>
              <a:t>and/or </a:t>
            </a:r>
            <a:r>
              <a:rPr sz="2400" spc="-6" dirty="0">
                <a:latin typeface="Arial"/>
                <a:cs typeface="Arial"/>
              </a:rPr>
              <a:t>inferential </a:t>
            </a:r>
            <a:r>
              <a:rPr sz="2400" spc="20" dirty="0">
                <a:latin typeface="Arial"/>
                <a:cs typeface="Arial"/>
              </a:rPr>
              <a:t>statistical testing performed, </a:t>
            </a:r>
            <a:r>
              <a:rPr sz="2400" spc="36" dirty="0">
                <a:latin typeface="Arial"/>
                <a:cs typeface="Arial"/>
              </a:rPr>
              <a:t>and/or  </a:t>
            </a:r>
            <a:r>
              <a:rPr sz="2400" spc="6" dirty="0">
                <a:latin typeface="Arial"/>
                <a:cs typeface="Arial"/>
              </a:rPr>
              <a:t>machine </a:t>
            </a:r>
            <a:r>
              <a:rPr sz="2400" spc="-6" dirty="0">
                <a:latin typeface="Arial"/>
                <a:cs typeface="Arial"/>
              </a:rPr>
              <a:t>learnings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6" dirty="0">
                <a:latin typeface="Arial"/>
                <a:cs typeface="Arial"/>
              </a:rPr>
              <a:t>used.</a:t>
            </a:r>
            <a:endParaRPr sz="2400" dirty="0">
              <a:latin typeface="Arial"/>
              <a:cs typeface="Arial"/>
            </a:endParaRPr>
          </a:p>
          <a:p>
            <a:pPr marL="12699" algn="just"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4. </a:t>
            </a:r>
            <a:r>
              <a:rPr sz="2400" spc="-10" dirty="0">
                <a:latin typeface="Arial"/>
                <a:cs typeface="Arial"/>
              </a:rPr>
              <a:t>Results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section:</a:t>
            </a:r>
            <a:endParaRPr sz="2400" dirty="0">
              <a:latin typeface="Arial"/>
              <a:cs typeface="Arial"/>
            </a:endParaRPr>
          </a:p>
          <a:p>
            <a:pPr marL="12699" algn="just">
              <a:spcBef>
                <a:spcPts val="20"/>
              </a:spcBef>
            </a:pPr>
            <a:r>
              <a:rPr sz="2400" spc="-1335" dirty="0">
                <a:latin typeface="Arial"/>
                <a:cs typeface="Arial"/>
              </a:rPr>
              <a:t>⁃</a:t>
            </a:r>
            <a:r>
              <a:rPr sz="2400" spc="1035" dirty="0">
                <a:latin typeface="Arial"/>
                <a:cs typeface="Arial"/>
              </a:rPr>
              <a:t> </a:t>
            </a:r>
            <a:r>
              <a:rPr sz="2400" spc="6" dirty="0">
                <a:latin typeface="Arial"/>
                <a:cs typeface="Arial"/>
              </a:rPr>
              <a:t>Discussion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-6" dirty="0">
                <a:latin typeface="Arial"/>
                <a:cs typeface="Arial"/>
              </a:rPr>
              <a:t>results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20" dirty="0">
                <a:latin typeface="Arial"/>
                <a:cs typeface="Arial"/>
              </a:rPr>
              <a:t>finding </a:t>
            </a:r>
            <a:r>
              <a:rPr sz="2400" spc="40" dirty="0">
                <a:latin typeface="Arial"/>
                <a:cs typeface="Arial"/>
              </a:rPr>
              <a:t>of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answer</a:t>
            </a:r>
            <a:endParaRPr sz="2400" dirty="0">
              <a:latin typeface="Arial"/>
              <a:cs typeface="Arial"/>
            </a:endParaRPr>
          </a:p>
          <a:p>
            <a:pPr marL="12699" algn="just"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5. </a:t>
            </a:r>
            <a:r>
              <a:rPr sz="2400" spc="6" dirty="0">
                <a:latin typeface="Arial"/>
                <a:cs typeface="Arial"/>
              </a:rPr>
              <a:t>Discussion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section:</a:t>
            </a:r>
            <a:endParaRPr sz="2400" dirty="0">
              <a:latin typeface="Arial"/>
              <a:cs typeface="Arial"/>
            </a:endParaRPr>
          </a:p>
          <a:p>
            <a:pPr marL="12699" algn="just">
              <a:spcBef>
                <a:spcPts val="20"/>
              </a:spcBef>
            </a:pPr>
            <a:r>
              <a:rPr sz="2400" spc="-1335" dirty="0">
                <a:latin typeface="Arial"/>
                <a:cs typeface="Arial"/>
              </a:rPr>
              <a:t>⁃</a:t>
            </a:r>
            <a:r>
              <a:rPr sz="2400" spc="1035" dirty="0">
                <a:latin typeface="Arial"/>
                <a:cs typeface="Arial"/>
              </a:rPr>
              <a:t> </a:t>
            </a:r>
            <a:r>
              <a:rPr sz="2400" spc="6" dirty="0">
                <a:latin typeface="Arial"/>
                <a:cs typeface="Arial"/>
              </a:rPr>
              <a:t>Discussion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10" dirty="0">
                <a:latin typeface="Arial"/>
                <a:cs typeface="Arial"/>
              </a:rPr>
              <a:t>observations </a:t>
            </a:r>
            <a:r>
              <a:rPr sz="2400" spc="30" dirty="0">
                <a:latin typeface="Arial"/>
                <a:cs typeface="Arial"/>
              </a:rPr>
              <a:t>noted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any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recommendations</a:t>
            </a:r>
            <a:endParaRPr sz="2400" dirty="0">
              <a:latin typeface="Arial"/>
              <a:cs typeface="Arial"/>
            </a:endParaRPr>
          </a:p>
          <a:p>
            <a:pPr marL="12699" algn="just"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6. </a:t>
            </a:r>
            <a:r>
              <a:rPr sz="2400" spc="16" dirty="0">
                <a:latin typeface="Arial"/>
                <a:cs typeface="Arial"/>
              </a:rPr>
              <a:t>Conclusion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section:</a:t>
            </a:r>
            <a:endParaRPr sz="2400" dirty="0">
              <a:latin typeface="Arial"/>
              <a:cs typeface="Arial"/>
            </a:endParaRPr>
          </a:p>
          <a:p>
            <a:pPr marL="12699" algn="just">
              <a:spcBef>
                <a:spcPts val="20"/>
              </a:spcBef>
            </a:pPr>
            <a:r>
              <a:rPr sz="2400" spc="-1335" dirty="0">
                <a:latin typeface="Arial"/>
                <a:cs typeface="Arial"/>
              </a:rPr>
              <a:t>⁃</a:t>
            </a:r>
            <a:r>
              <a:rPr sz="2400" spc="1030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Answer </a:t>
            </a:r>
            <a:r>
              <a:rPr sz="2400" spc="10" dirty="0">
                <a:latin typeface="Arial"/>
                <a:cs typeface="Arial"/>
              </a:rPr>
              <a:t>chosen and</a:t>
            </a:r>
            <a:r>
              <a:rPr sz="2400" spc="-6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conclusions.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3" y="952503"/>
            <a:ext cx="974852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129" dirty="0"/>
              <a:t>Venus </a:t>
            </a:r>
            <a:r>
              <a:rPr sz="4800" spc="-6" dirty="0"/>
              <a:t>in </a:t>
            </a:r>
            <a:r>
              <a:rPr sz="4800" spc="10" dirty="0"/>
              <a:t>Cluster </a:t>
            </a:r>
            <a:r>
              <a:rPr sz="4800" spc="-6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4" y="533403"/>
            <a:ext cx="5340351" cy="100075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6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50240" y="2275844"/>
            <a:ext cx="11704320" cy="6802145"/>
          </a:xfrm>
          <a:prstGeom prst="rect">
            <a:avLst/>
          </a:prstGeom>
        </p:spPr>
        <p:txBody>
          <a:bodyPr vert="horz" wrap="square" lIns="0" tIns="53334" rIns="0" bIns="0" rtlCol="0">
            <a:spAutoFit/>
          </a:bodyPr>
          <a:lstStyle/>
          <a:p>
            <a:pPr marL="1367650" marR="81272" indent="-571441">
              <a:lnSpc>
                <a:spcPts val="4100"/>
              </a:lnSpc>
              <a:spcBef>
                <a:spcPts val="420"/>
              </a:spcBef>
              <a:buSzPct val="170833"/>
              <a:tabLst>
                <a:tab pos="136765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6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29" dirty="0"/>
              <a:t>overall  </a:t>
            </a:r>
            <a:r>
              <a:rPr sz="3600" spc="-149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39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6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650" marR="497788" indent="-571441">
              <a:lnSpc>
                <a:spcPts val="4100"/>
              </a:lnSpc>
              <a:spcBef>
                <a:spcPts val="2399"/>
              </a:spcBef>
              <a:buSzPct val="170833"/>
              <a:tabLst>
                <a:tab pos="1367650" algn="l"/>
              </a:tabLst>
            </a:pPr>
            <a:r>
              <a:rPr sz="3600" spc="-105" dirty="0"/>
              <a:t>I </a:t>
            </a:r>
            <a:r>
              <a:rPr sz="3600" spc="-181" dirty="0"/>
              <a:t>feel </a:t>
            </a:r>
            <a:r>
              <a:rPr sz="3600" spc="-110" dirty="0"/>
              <a:t>this </a:t>
            </a:r>
            <a:r>
              <a:rPr sz="3600" spc="-191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5" dirty="0"/>
              <a:t>me </a:t>
            </a:r>
            <a:r>
              <a:rPr sz="3600" spc="-469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59" dirty="0"/>
              <a:t>Data </a:t>
            </a:r>
            <a:r>
              <a:rPr sz="3600" spc="-284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49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650" marR="123175" indent="-571441">
              <a:lnSpc>
                <a:spcPts val="4100"/>
              </a:lnSpc>
              <a:spcBef>
                <a:spcPts val="2399"/>
              </a:spcBef>
              <a:buSzPct val="170833"/>
              <a:tabLst>
                <a:tab pos="1367650" algn="l"/>
              </a:tabLst>
            </a:pPr>
            <a:r>
              <a:rPr sz="3600" spc="-105" dirty="0"/>
              <a:t>I </a:t>
            </a:r>
            <a:r>
              <a:rPr sz="3600" spc="-346" dirty="0"/>
              <a:t>have </a:t>
            </a:r>
            <a:r>
              <a:rPr sz="3600" spc="-155" dirty="0"/>
              <a:t>created </a:t>
            </a:r>
            <a:r>
              <a:rPr sz="3600" spc="-469" dirty="0"/>
              <a:t>a </a:t>
            </a:r>
            <a:r>
              <a:rPr sz="3600" spc="-181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49" dirty="0"/>
              <a:t>present </a:t>
            </a:r>
            <a:r>
              <a:rPr sz="3600" spc="-445" dirty="0"/>
              <a:t>as </a:t>
            </a:r>
            <a:r>
              <a:rPr sz="3600" spc="-336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4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650" marR="52700" indent="-571441">
              <a:lnSpc>
                <a:spcPts val="4100"/>
              </a:lnSpc>
              <a:spcBef>
                <a:spcPts val="2399"/>
              </a:spcBef>
              <a:buSzPct val="170833"/>
              <a:tabLst>
                <a:tab pos="1367650" algn="l"/>
              </a:tabLst>
            </a:pPr>
            <a:r>
              <a:rPr sz="3600" spc="-105" dirty="0"/>
              <a:t>I </a:t>
            </a:r>
            <a:r>
              <a:rPr sz="3600" spc="-181" dirty="0"/>
              <a:t>feel </a:t>
            </a:r>
            <a:r>
              <a:rPr sz="3600" spc="-105" dirty="0"/>
              <a:t>I </a:t>
            </a:r>
            <a:r>
              <a:rPr sz="3600" spc="-346" dirty="0"/>
              <a:t>have </a:t>
            </a:r>
            <a:r>
              <a:rPr sz="3600" spc="-175" dirty="0"/>
              <a:t>acquired </a:t>
            </a:r>
            <a:r>
              <a:rPr sz="3600" spc="-469" dirty="0"/>
              <a:t>a </a:t>
            </a:r>
            <a:r>
              <a:rPr sz="3600" spc="-181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3" dirty="0"/>
              <a:t>become  </a:t>
            </a:r>
            <a:r>
              <a:rPr sz="3600" spc="-469" dirty="0"/>
              <a:t>a </a:t>
            </a:r>
            <a:r>
              <a:rPr sz="3600" spc="-175" dirty="0"/>
              <a:t>professional </a:t>
            </a:r>
            <a:r>
              <a:rPr sz="3600" spc="-159" dirty="0"/>
              <a:t>Data </a:t>
            </a:r>
            <a:r>
              <a:rPr sz="3600" spc="-171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6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715485"/>
            <a:ext cx="11704320" cy="97582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6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1"/>
            <a:ext cx="11943080" cy="6583282"/>
          </a:xfrm>
          <a:prstGeom prst="rect">
            <a:avLst/>
          </a:prstGeom>
        </p:spPr>
        <p:txBody>
          <a:bodyPr vert="horz" wrap="square" lIns="0" tIns="53334" rIns="0" bIns="0" rtlCol="0">
            <a:spAutoFit/>
          </a:bodyPr>
          <a:lstStyle/>
          <a:p>
            <a:pPr marL="660332" marR="81272" indent="-571441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05" dirty="0">
                <a:latin typeface="Arial"/>
                <a:cs typeface="Arial"/>
              </a:rPr>
              <a:t>I </a:t>
            </a:r>
            <a:r>
              <a:rPr sz="3100" spc="-181" dirty="0">
                <a:latin typeface="Arial"/>
                <a:cs typeface="Arial"/>
              </a:rPr>
              <a:t>feel </a:t>
            </a:r>
            <a:r>
              <a:rPr sz="3100" spc="-139" dirty="0">
                <a:latin typeface="Arial"/>
                <a:cs typeface="Arial"/>
              </a:rPr>
              <a:t>rewarded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00" dirty="0">
                <a:latin typeface="Arial"/>
                <a:cs typeface="Arial"/>
              </a:rPr>
              <a:t>the </a:t>
            </a:r>
            <a:r>
              <a:rPr sz="3100" spc="-85" dirty="0">
                <a:latin typeface="Arial"/>
                <a:cs typeface="Arial"/>
              </a:rPr>
              <a:t>efforts, </a:t>
            </a:r>
            <a:r>
              <a:rPr sz="3100" spc="-80" dirty="0">
                <a:latin typeface="Arial"/>
                <a:cs typeface="Arial"/>
              </a:rPr>
              <a:t>time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203" dirty="0">
                <a:latin typeface="Arial"/>
                <a:cs typeface="Arial"/>
              </a:rPr>
              <a:t>money </a:t>
            </a:r>
            <a:r>
              <a:rPr sz="3100" spc="-185" dirty="0">
                <a:latin typeface="Arial"/>
                <a:cs typeface="Arial"/>
              </a:rPr>
              <a:t>spent. </a:t>
            </a:r>
            <a:r>
              <a:rPr sz="3100" spc="-105" dirty="0">
                <a:latin typeface="Arial"/>
                <a:cs typeface="Arial"/>
              </a:rPr>
              <a:t>I  </a:t>
            </a:r>
            <a:r>
              <a:rPr sz="3100" spc="-203" dirty="0">
                <a:latin typeface="Arial"/>
                <a:cs typeface="Arial"/>
              </a:rPr>
              <a:t>believe </a:t>
            </a:r>
            <a:r>
              <a:rPr sz="3100" spc="-110" dirty="0">
                <a:latin typeface="Arial"/>
                <a:cs typeface="Arial"/>
              </a:rPr>
              <a:t>this </a:t>
            </a:r>
            <a:r>
              <a:rPr sz="3100" spc="-155" dirty="0">
                <a:latin typeface="Arial"/>
                <a:cs typeface="Arial"/>
              </a:rPr>
              <a:t>course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65" dirty="0">
                <a:latin typeface="Arial"/>
                <a:cs typeface="Arial"/>
              </a:rPr>
              <a:t>all </a:t>
            </a:r>
            <a:r>
              <a:rPr sz="3100" spc="-100" dirty="0">
                <a:latin typeface="Arial"/>
                <a:cs typeface="Arial"/>
              </a:rPr>
              <a:t>the </a:t>
            </a:r>
            <a:r>
              <a:rPr sz="3100" spc="-114" dirty="0">
                <a:latin typeface="Arial"/>
                <a:cs typeface="Arial"/>
              </a:rPr>
              <a:t>topics </a:t>
            </a:r>
            <a:r>
              <a:rPr sz="3100" spc="-165" dirty="0">
                <a:latin typeface="Arial"/>
                <a:cs typeface="Arial"/>
              </a:rPr>
              <a:t>covered </a:t>
            </a:r>
            <a:r>
              <a:rPr sz="3100" spc="-220" dirty="0">
                <a:latin typeface="Arial"/>
                <a:cs typeface="Arial"/>
              </a:rPr>
              <a:t>is </a:t>
            </a:r>
            <a:r>
              <a:rPr sz="3100" spc="-100" dirty="0">
                <a:latin typeface="Arial"/>
                <a:cs typeface="Arial"/>
              </a:rPr>
              <a:t>well </a:t>
            </a:r>
            <a:r>
              <a:rPr sz="3100" spc="-30" dirty="0">
                <a:latin typeface="Arial"/>
                <a:cs typeface="Arial"/>
              </a:rPr>
              <a:t>worthy  </a:t>
            </a:r>
            <a:r>
              <a:rPr sz="3100" spc="-60" dirty="0">
                <a:latin typeface="Arial"/>
                <a:cs typeface="Arial"/>
              </a:rPr>
              <a:t>of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appreciation.</a:t>
            </a:r>
            <a:endParaRPr sz="3100" dirty="0">
              <a:latin typeface="Arial"/>
              <a:cs typeface="Arial"/>
            </a:endParaRPr>
          </a:p>
          <a:p>
            <a:pPr marL="660332" marR="188575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65" dirty="0">
                <a:latin typeface="Arial"/>
                <a:cs typeface="Arial"/>
              </a:rPr>
              <a:t>This </a:t>
            </a:r>
            <a:r>
              <a:rPr sz="3100" spc="-60" dirty="0">
                <a:latin typeface="Arial"/>
                <a:cs typeface="Arial"/>
              </a:rPr>
              <a:t>project </a:t>
            </a:r>
            <a:r>
              <a:rPr sz="3100" spc="-366" dirty="0">
                <a:latin typeface="Arial"/>
                <a:cs typeface="Arial"/>
              </a:rPr>
              <a:t>ha</a:t>
            </a:r>
            <a:endParaRPr lang="en-US" sz="3100" spc="-366" dirty="0">
              <a:latin typeface="Arial"/>
              <a:cs typeface="Arial"/>
            </a:endParaRPr>
          </a:p>
          <a:p>
            <a:pPr marL="660332" marR="188575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366" dirty="0">
                <a:latin typeface="Arial"/>
                <a:cs typeface="Arial"/>
              </a:rPr>
              <a:t>s </a:t>
            </a:r>
            <a:r>
              <a:rPr sz="3100" spc="-181" dirty="0">
                <a:latin typeface="Arial"/>
                <a:cs typeface="Arial"/>
              </a:rPr>
              <a:t>shown </a:t>
            </a:r>
            <a:r>
              <a:rPr sz="3100" spc="-255" dirty="0">
                <a:latin typeface="Arial"/>
                <a:cs typeface="Arial"/>
              </a:rPr>
              <a:t>me </a:t>
            </a:r>
            <a:r>
              <a:rPr sz="3100" spc="-469" dirty="0">
                <a:latin typeface="Arial"/>
                <a:cs typeface="Arial"/>
              </a:rPr>
              <a:t>a </a:t>
            </a:r>
            <a:r>
              <a:rPr sz="3100" spc="-135" dirty="0">
                <a:latin typeface="Arial"/>
                <a:cs typeface="Arial"/>
              </a:rPr>
              <a:t>practical </a:t>
            </a:r>
            <a:r>
              <a:rPr sz="3100" spc="-155" dirty="0">
                <a:latin typeface="Arial"/>
                <a:cs typeface="Arial"/>
              </a:rPr>
              <a:t>application </a:t>
            </a:r>
            <a:r>
              <a:rPr sz="3100" spc="90" dirty="0">
                <a:latin typeface="Arial"/>
                <a:cs typeface="Arial"/>
              </a:rPr>
              <a:t>to </a:t>
            </a:r>
            <a:r>
              <a:rPr sz="3100" spc="-165" dirty="0">
                <a:latin typeface="Arial"/>
                <a:cs typeface="Arial"/>
              </a:rPr>
              <a:t>resolve  </a:t>
            </a:r>
            <a:r>
              <a:rPr sz="3100" spc="-469" dirty="0">
                <a:latin typeface="Arial"/>
                <a:cs typeface="Arial"/>
              </a:rPr>
              <a:t>a </a:t>
            </a:r>
            <a:r>
              <a:rPr sz="3100" spc="-155" dirty="0">
                <a:latin typeface="Arial"/>
                <a:cs typeface="Arial"/>
              </a:rPr>
              <a:t>real </a:t>
            </a:r>
            <a:r>
              <a:rPr sz="3100" spc="-105" dirty="0">
                <a:latin typeface="Arial"/>
                <a:cs typeface="Arial"/>
              </a:rPr>
              <a:t>situation </a:t>
            </a:r>
            <a:r>
              <a:rPr sz="3100" spc="-70" dirty="0">
                <a:latin typeface="Arial"/>
                <a:cs typeface="Arial"/>
              </a:rPr>
              <a:t>that </a:t>
            </a:r>
            <a:r>
              <a:rPr sz="3100" spc="-366" dirty="0">
                <a:latin typeface="Arial"/>
                <a:cs typeface="Arial"/>
              </a:rPr>
              <a:t>has </a:t>
            </a:r>
            <a:r>
              <a:rPr sz="3100" spc="-181" dirty="0">
                <a:latin typeface="Arial"/>
                <a:cs typeface="Arial"/>
              </a:rPr>
              <a:t>impacting </a:t>
            </a:r>
            <a:r>
              <a:rPr sz="3100" spc="-175" dirty="0">
                <a:latin typeface="Arial"/>
                <a:cs typeface="Arial"/>
              </a:rPr>
              <a:t>personal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181" dirty="0">
                <a:latin typeface="Arial"/>
                <a:cs typeface="Arial"/>
              </a:rPr>
              <a:t>financial  </a:t>
            </a:r>
            <a:r>
              <a:rPr sz="3100" spc="-159" dirty="0">
                <a:latin typeface="Arial"/>
                <a:cs typeface="Arial"/>
              </a:rPr>
              <a:t>impact </a:t>
            </a:r>
            <a:r>
              <a:rPr sz="3100" spc="-265" dirty="0">
                <a:latin typeface="Arial"/>
                <a:cs typeface="Arial"/>
              </a:rPr>
              <a:t>using </a:t>
            </a:r>
            <a:r>
              <a:rPr sz="3100" spc="-159" dirty="0">
                <a:latin typeface="Arial"/>
                <a:cs typeface="Arial"/>
              </a:rPr>
              <a:t>Data </a:t>
            </a:r>
            <a:r>
              <a:rPr sz="3100" spc="-284" dirty="0">
                <a:latin typeface="Arial"/>
                <a:cs typeface="Arial"/>
              </a:rPr>
              <a:t>Science</a:t>
            </a:r>
            <a:r>
              <a:rPr sz="3100" spc="-171" dirty="0">
                <a:latin typeface="Arial"/>
                <a:cs typeface="Arial"/>
              </a:rPr>
              <a:t> </a:t>
            </a:r>
            <a:r>
              <a:rPr sz="3100" spc="-80" dirty="0">
                <a:latin typeface="Arial"/>
                <a:cs typeface="Arial"/>
              </a:rPr>
              <a:t>tools.</a:t>
            </a:r>
            <a:endParaRPr sz="3100" dirty="0">
              <a:latin typeface="Arial"/>
              <a:cs typeface="Arial"/>
            </a:endParaRPr>
          </a:p>
          <a:p>
            <a:pPr marL="660332" marR="361913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71" dirty="0">
                <a:latin typeface="Arial"/>
                <a:cs typeface="Arial"/>
              </a:rPr>
              <a:t>The </a:t>
            </a:r>
            <a:r>
              <a:rPr sz="3100" spc="-260" dirty="0">
                <a:latin typeface="Arial"/>
                <a:cs typeface="Arial"/>
              </a:rPr>
              <a:t>mapping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75" dirty="0">
                <a:latin typeface="Arial"/>
                <a:cs typeface="Arial"/>
              </a:rPr>
              <a:t>Folium </a:t>
            </a:r>
            <a:r>
              <a:rPr sz="3100" spc="-220" dirty="0">
                <a:latin typeface="Arial"/>
                <a:cs typeface="Arial"/>
              </a:rPr>
              <a:t>is </a:t>
            </a:r>
            <a:r>
              <a:rPr sz="3100" spc="-469" dirty="0">
                <a:latin typeface="Arial"/>
                <a:cs typeface="Arial"/>
              </a:rPr>
              <a:t>a </a:t>
            </a:r>
            <a:r>
              <a:rPr sz="3100" spc="-119" dirty="0">
                <a:latin typeface="Arial"/>
                <a:cs typeface="Arial"/>
              </a:rPr>
              <a:t>very </a:t>
            </a:r>
            <a:r>
              <a:rPr sz="3100" spc="-90" dirty="0">
                <a:latin typeface="Arial"/>
                <a:cs typeface="Arial"/>
              </a:rPr>
              <a:t>powerful </a:t>
            </a:r>
            <a:r>
              <a:rPr sz="3100" spc="-159" dirty="0">
                <a:latin typeface="Arial"/>
                <a:cs typeface="Arial"/>
              </a:rPr>
              <a:t>technique </a:t>
            </a:r>
            <a:r>
              <a:rPr sz="3100" spc="90" dirty="0">
                <a:latin typeface="Arial"/>
                <a:cs typeface="Arial"/>
              </a:rPr>
              <a:t>to  </a:t>
            </a:r>
            <a:r>
              <a:rPr sz="3100" spc="-149" dirty="0">
                <a:latin typeface="Arial"/>
                <a:cs typeface="Arial"/>
              </a:rPr>
              <a:t>consolidate </a:t>
            </a:r>
            <a:r>
              <a:rPr sz="3100" spc="-80" dirty="0">
                <a:latin typeface="Arial"/>
                <a:cs typeface="Arial"/>
              </a:rPr>
              <a:t>information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290" dirty="0">
                <a:latin typeface="Arial"/>
                <a:cs typeface="Arial"/>
              </a:rPr>
              <a:t>make </a:t>
            </a:r>
            <a:r>
              <a:rPr sz="3100" spc="-100" dirty="0">
                <a:latin typeface="Arial"/>
                <a:cs typeface="Arial"/>
              </a:rPr>
              <a:t>the </a:t>
            </a:r>
            <a:r>
              <a:rPr sz="3100" spc="-284" dirty="0">
                <a:latin typeface="Arial"/>
                <a:cs typeface="Arial"/>
              </a:rPr>
              <a:t>analysis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171" dirty="0">
                <a:latin typeface="Arial"/>
                <a:cs typeface="Arial"/>
              </a:rPr>
              <a:t>decision  </a:t>
            </a:r>
            <a:r>
              <a:rPr sz="3100" spc="-105" dirty="0">
                <a:latin typeface="Arial"/>
                <a:cs typeface="Arial"/>
              </a:rPr>
              <a:t>thoroughly </a:t>
            </a:r>
            <a:r>
              <a:rPr sz="3100" spc="-280" dirty="0">
                <a:latin typeface="Arial"/>
                <a:cs typeface="Arial"/>
              </a:rPr>
              <a:t>and </a:t>
            </a:r>
            <a:r>
              <a:rPr sz="3100" spc="-10" dirty="0">
                <a:latin typeface="Arial"/>
                <a:cs typeface="Arial"/>
              </a:rPr>
              <a:t>with </a:t>
            </a:r>
            <a:r>
              <a:rPr sz="3100" spc="-159" dirty="0">
                <a:latin typeface="Arial"/>
                <a:cs typeface="Arial"/>
              </a:rPr>
              <a:t>confidence. </a:t>
            </a:r>
            <a:r>
              <a:rPr sz="3100" spc="-105" dirty="0">
                <a:latin typeface="Arial"/>
                <a:cs typeface="Arial"/>
              </a:rPr>
              <a:t>I </a:t>
            </a:r>
            <a:r>
              <a:rPr sz="3100" spc="-100" dirty="0">
                <a:latin typeface="Arial"/>
                <a:cs typeface="Arial"/>
              </a:rPr>
              <a:t>would </a:t>
            </a:r>
            <a:r>
              <a:rPr sz="3100" spc="-165" dirty="0">
                <a:latin typeface="Arial"/>
                <a:cs typeface="Arial"/>
              </a:rPr>
              <a:t>recommend </a:t>
            </a:r>
            <a:r>
              <a:rPr sz="3100" spc="20" dirty="0">
                <a:latin typeface="Arial"/>
                <a:cs typeface="Arial"/>
              </a:rPr>
              <a:t>for  </a:t>
            </a:r>
            <a:r>
              <a:rPr sz="3100" spc="-300" dirty="0">
                <a:latin typeface="Arial"/>
                <a:cs typeface="Arial"/>
              </a:rPr>
              <a:t>use </a:t>
            </a:r>
            <a:r>
              <a:rPr sz="3100" spc="-110" dirty="0">
                <a:latin typeface="Arial"/>
                <a:cs typeface="Arial"/>
              </a:rPr>
              <a:t>in </a:t>
            </a:r>
            <a:r>
              <a:rPr sz="3100" spc="-135" dirty="0">
                <a:latin typeface="Arial"/>
                <a:cs typeface="Arial"/>
              </a:rPr>
              <a:t>similar</a:t>
            </a:r>
            <a:r>
              <a:rPr sz="3100" spc="-304" dirty="0">
                <a:latin typeface="Arial"/>
                <a:cs typeface="Arial"/>
              </a:rPr>
              <a:t> </a:t>
            </a:r>
            <a:r>
              <a:rPr sz="3100" spc="-145" dirty="0">
                <a:latin typeface="Arial"/>
                <a:cs typeface="Arial"/>
              </a:rPr>
              <a:t>situations.</a:t>
            </a:r>
            <a:endParaRPr sz="3100" dirty="0">
              <a:latin typeface="Arial"/>
              <a:cs typeface="Arial"/>
            </a:endParaRPr>
          </a:p>
          <a:p>
            <a:pPr marL="660332" marR="568266" indent="-571441">
              <a:lnSpc>
                <a:spcPts val="4100"/>
              </a:lnSpc>
              <a:spcBef>
                <a:spcPts val="2399"/>
              </a:spcBef>
              <a:buSzPct val="170833"/>
              <a:buChar char="•"/>
              <a:tabLst>
                <a:tab pos="660332" algn="l"/>
              </a:tabLst>
            </a:pPr>
            <a:r>
              <a:rPr sz="3100" spc="-110" dirty="0">
                <a:latin typeface="Arial"/>
                <a:cs typeface="Arial"/>
              </a:rPr>
              <a:t>One </a:t>
            </a:r>
            <a:r>
              <a:rPr sz="3100" spc="-175" dirty="0">
                <a:latin typeface="Arial"/>
                <a:cs typeface="Arial"/>
              </a:rPr>
              <a:t>must </a:t>
            </a:r>
            <a:r>
              <a:rPr sz="3100" spc="-240" dirty="0">
                <a:latin typeface="Arial"/>
                <a:cs typeface="Arial"/>
              </a:rPr>
              <a:t>keep </a:t>
            </a:r>
            <a:r>
              <a:rPr sz="3100" spc="-215" dirty="0">
                <a:latin typeface="Arial"/>
                <a:cs typeface="Arial"/>
              </a:rPr>
              <a:t>abreast </a:t>
            </a:r>
            <a:r>
              <a:rPr sz="3100" spc="-60" dirty="0">
                <a:latin typeface="Arial"/>
                <a:cs typeface="Arial"/>
              </a:rPr>
              <a:t>of </a:t>
            </a:r>
            <a:r>
              <a:rPr sz="3100" spc="-185" dirty="0">
                <a:latin typeface="Arial"/>
                <a:cs typeface="Arial"/>
              </a:rPr>
              <a:t>new </a:t>
            </a:r>
            <a:r>
              <a:rPr sz="3100" spc="-55" dirty="0">
                <a:latin typeface="Arial"/>
                <a:cs typeface="Arial"/>
              </a:rPr>
              <a:t>tools </a:t>
            </a:r>
            <a:r>
              <a:rPr sz="3100" spc="20" dirty="0">
                <a:latin typeface="Arial"/>
                <a:cs typeface="Arial"/>
              </a:rPr>
              <a:t>for </a:t>
            </a:r>
            <a:r>
              <a:rPr sz="3100" spc="-330" dirty="0">
                <a:latin typeface="Arial"/>
                <a:cs typeface="Arial"/>
              </a:rPr>
              <a:t>DS </a:t>
            </a:r>
            <a:r>
              <a:rPr sz="3100" spc="-70" dirty="0">
                <a:latin typeface="Arial"/>
                <a:cs typeface="Arial"/>
              </a:rPr>
              <a:t>that </a:t>
            </a:r>
            <a:r>
              <a:rPr sz="3100" spc="-125" dirty="0">
                <a:latin typeface="Arial"/>
                <a:cs typeface="Arial"/>
              </a:rPr>
              <a:t>continue  </a:t>
            </a:r>
            <a:r>
              <a:rPr sz="3100" spc="90" dirty="0">
                <a:latin typeface="Arial"/>
                <a:cs typeface="Arial"/>
              </a:rPr>
              <a:t>to </a:t>
            </a:r>
            <a:r>
              <a:rPr sz="3100" spc="-240" dirty="0">
                <a:latin typeface="Arial"/>
                <a:cs typeface="Arial"/>
              </a:rPr>
              <a:t>appear </a:t>
            </a:r>
            <a:r>
              <a:rPr sz="3100" spc="20" dirty="0">
                <a:latin typeface="Arial"/>
                <a:cs typeface="Arial"/>
              </a:rPr>
              <a:t>for </a:t>
            </a:r>
            <a:r>
              <a:rPr sz="3100" spc="-155" dirty="0">
                <a:latin typeface="Arial"/>
                <a:cs typeface="Arial"/>
              </a:rPr>
              <a:t>application </a:t>
            </a:r>
            <a:r>
              <a:rPr sz="3100" spc="-110" dirty="0">
                <a:latin typeface="Arial"/>
                <a:cs typeface="Arial"/>
              </a:rPr>
              <a:t>in </a:t>
            </a:r>
            <a:r>
              <a:rPr sz="3100" spc="-229" dirty="0">
                <a:latin typeface="Arial"/>
                <a:cs typeface="Arial"/>
              </a:rPr>
              <a:t>several </a:t>
            </a:r>
            <a:r>
              <a:rPr sz="3100" spc="-270" dirty="0">
                <a:latin typeface="Arial"/>
                <a:cs typeface="Arial"/>
              </a:rPr>
              <a:t>business</a:t>
            </a:r>
            <a:r>
              <a:rPr sz="3100" spc="-125" dirty="0">
                <a:latin typeface="Arial"/>
                <a:cs typeface="Arial"/>
              </a:rPr>
              <a:t> </a:t>
            </a:r>
            <a:r>
              <a:rPr sz="3100" spc="-155" dirty="0">
                <a:latin typeface="Arial"/>
                <a:cs typeface="Arial"/>
              </a:rPr>
              <a:t>fields.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8" y="495303"/>
            <a:ext cx="431736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1.0</a:t>
            </a:r>
            <a:r>
              <a:rPr sz="4800" spc="-46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2"/>
            <a:ext cx="12066906" cy="7914884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400" b="1" spc="-6" dirty="0">
                <a:latin typeface="Arial"/>
                <a:cs typeface="Arial"/>
              </a:rPr>
              <a:t>1.1 Scenario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6" dirty="0">
                <a:latin typeface="Arial"/>
                <a:cs typeface="Arial"/>
              </a:rPr>
              <a:t> </a:t>
            </a:r>
            <a:r>
              <a:rPr sz="2400" b="1" spc="-6" dirty="0"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699" marR="290166">
              <a:lnSpc>
                <a:spcPct val="100699"/>
              </a:lnSpc>
              <a:tabLst>
                <a:tab pos="4697884" algn="l"/>
              </a:tabLst>
            </a:pPr>
            <a:r>
              <a:rPr sz="2400" spc="-50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am </a:t>
            </a:r>
            <a:r>
              <a:rPr sz="2400" spc="6" dirty="0">
                <a:latin typeface="Arial"/>
                <a:cs typeface="Arial"/>
              </a:rPr>
              <a:t>currently living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in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Singapore,	</a:t>
            </a:r>
            <a:r>
              <a:rPr sz="2400" spc="26" dirty="0">
                <a:latin typeface="Arial"/>
                <a:cs typeface="Arial"/>
              </a:rPr>
              <a:t>within </a:t>
            </a:r>
            <a:r>
              <a:rPr sz="2400" spc="16" dirty="0">
                <a:latin typeface="Arial"/>
                <a:cs typeface="Arial"/>
              </a:rPr>
              <a:t>walking </a:t>
            </a:r>
            <a:r>
              <a:rPr sz="2400" spc="20" dirty="0">
                <a:latin typeface="Arial"/>
                <a:cs typeface="Arial"/>
              </a:rPr>
              <a:t>distance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36" dirty="0">
                <a:latin typeface="Arial"/>
                <a:cs typeface="Arial"/>
              </a:rPr>
              <a:t>Downtown </a:t>
            </a:r>
            <a:r>
              <a:rPr sz="2400" spc="-26" dirty="0">
                <a:latin typeface="Arial"/>
                <a:cs typeface="Arial"/>
              </a:rPr>
              <a:t>"Telok </a:t>
            </a:r>
            <a:r>
              <a:rPr sz="2400" spc="-36" dirty="0">
                <a:latin typeface="Arial"/>
                <a:cs typeface="Arial"/>
              </a:rPr>
              <a:t>Ayer  </a:t>
            </a:r>
            <a:r>
              <a:rPr sz="2400" spc="-46" dirty="0">
                <a:latin typeface="Arial"/>
                <a:cs typeface="Arial"/>
              </a:rPr>
              <a:t>MRT </a:t>
            </a:r>
            <a:r>
              <a:rPr sz="2400" spc="16" dirty="0">
                <a:latin typeface="Arial"/>
                <a:cs typeface="Arial"/>
              </a:rPr>
              <a:t>metro </a:t>
            </a:r>
            <a:r>
              <a:rPr sz="2400" spc="40" dirty="0">
                <a:latin typeface="Arial"/>
                <a:cs typeface="Arial"/>
              </a:rPr>
              <a:t>station" 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6" dirty="0">
                <a:latin typeface="Arial"/>
                <a:cs typeface="Arial"/>
              </a:rPr>
              <a:t>also enjoy great </a:t>
            </a:r>
            <a:r>
              <a:rPr sz="2400" spc="-20" dirty="0">
                <a:latin typeface="Arial"/>
                <a:cs typeface="Arial"/>
              </a:rPr>
              <a:t>venues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26" dirty="0">
                <a:latin typeface="Arial"/>
                <a:cs typeface="Arial"/>
              </a:rPr>
              <a:t>attractions, </a:t>
            </a:r>
            <a:r>
              <a:rPr sz="2400" spc="20" dirty="0">
                <a:latin typeface="Arial"/>
                <a:cs typeface="Arial"/>
              </a:rPr>
              <a:t>such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6" dirty="0">
                <a:latin typeface="Arial"/>
                <a:cs typeface="Arial"/>
              </a:rPr>
              <a:t>international  cuisine, </a:t>
            </a:r>
            <a:r>
              <a:rPr sz="2400" spc="10" dirty="0">
                <a:latin typeface="Arial"/>
                <a:cs typeface="Arial"/>
              </a:rPr>
              <a:t>entertainment and </a:t>
            </a:r>
            <a:r>
              <a:rPr sz="2400" spc="26" dirty="0">
                <a:latin typeface="Arial"/>
                <a:cs typeface="Arial"/>
              </a:rPr>
              <a:t>shopping.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26" dirty="0">
                <a:latin typeface="Arial"/>
                <a:cs typeface="Arial"/>
              </a:rPr>
              <a:t>have an </a:t>
            </a:r>
            <a:r>
              <a:rPr sz="2400" spc="-139" dirty="0">
                <a:latin typeface="Arial"/>
                <a:cs typeface="Arial"/>
              </a:rPr>
              <a:t>oﬀer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move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Manhattan </a:t>
            </a:r>
            <a:r>
              <a:rPr sz="2400" spc="-274" dirty="0">
                <a:latin typeface="Arial"/>
                <a:cs typeface="Arial"/>
              </a:rPr>
              <a:t>NY 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40" dirty="0">
                <a:latin typeface="Arial"/>
                <a:cs typeface="Arial"/>
              </a:rPr>
              <a:t>would </a:t>
            </a:r>
            <a:r>
              <a:rPr sz="2400" spc="-6" dirty="0">
                <a:latin typeface="Arial"/>
                <a:cs typeface="Arial"/>
              </a:rPr>
              <a:t>like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move </a:t>
            </a: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30" dirty="0">
                <a:latin typeface="Arial"/>
                <a:cs typeface="Arial"/>
              </a:rPr>
              <a:t>find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6" dirty="0">
                <a:latin typeface="Arial"/>
                <a:cs typeface="Arial"/>
              </a:rPr>
              <a:t>place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16" dirty="0">
                <a:latin typeface="Arial"/>
                <a:cs typeface="Arial"/>
              </a:rPr>
              <a:t>live </a:t>
            </a:r>
            <a:r>
              <a:rPr sz="2400" dirty="0">
                <a:latin typeface="Arial"/>
                <a:cs typeface="Arial"/>
              </a:rPr>
              <a:t>similar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similar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6" dirty="0">
                <a:latin typeface="Arial"/>
                <a:cs typeface="Arial"/>
              </a:rPr>
              <a:t>venues.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6"/>
              </a:spcBef>
            </a:pPr>
            <a:endParaRPr sz="2600" dirty="0">
              <a:latin typeface="Arial"/>
              <a:cs typeface="Arial"/>
            </a:endParaRPr>
          </a:p>
          <a:p>
            <a:pPr marL="520646" lvl="1" indent="-508583">
              <a:buAutoNum type="arabicPeriod" startAt="2"/>
              <a:tabLst>
                <a:tab pos="521280" algn="l"/>
              </a:tabLst>
            </a:pPr>
            <a:r>
              <a:rPr sz="2400" b="1" spc="-6" dirty="0">
                <a:latin typeface="Arial"/>
                <a:cs typeface="Arial"/>
              </a:rPr>
              <a:t>Problem </a:t>
            </a:r>
            <a:r>
              <a:rPr sz="2400" b="1" spc="20" dirty="0">
                <a:latin typeface="Arial"/>
                <a:cs typeface="Arial"/>
              </a:rPr>
              <a:t>to be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36" dirty="0"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699">
              <a:spcBef>
                <a:spcPts val="20"/>
              </a:spcBef>
            </a:pPr>
            <a:r>
              <a:rPr sz="2400" spc="40" dirty="0">
                <a:latin typeface="Arial"/>
                <a:cs typeface="Arial"/>
              </a:rPr>
              <a:t>How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find </a:t>
            </a:r>
            <a:r>
              <a:rPr sz="2400" spc="-26" dirty="0">
                <a:latin typeface="Arial"/>
                <a:cs typeface="Arial"/>
              </a:rPr>
              <a:t>an </a:t>
            </a: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10" dirty="0">
                <a:latin typeface="Arial"/>
                <a:cs typeface="Arial"/>
              </a:rPr>
              <a:t>Manhattan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following</a:t>
            </a:r>
            <a:r>
              <a:rPr sz="2400" spc="-159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conditions:</a:t>
            </a:r>
            <a:endParaRPr sz="2400" dirty="0">
              <a:latin typeface="Arial"/>
              <a:cs typeface="Arial"/>
            </a:endParaRPr>
          </a:p>
          <a:p>
            <a:pPr marL="469852" lvl="2" indent="-317466">
              <a:spcBef>
                <a:spcPts val="20"/>
              </a:spcBef>
              <a:buChar char="•"/>
              <a:tabLst>
                <a:tab pos="469216" algn="l"/>
                <a:tab pos="469852" algn="l"/>
              </a:tabLst>
            </a:pPr>
            <a:r>
              <a:rPr sz="2400" spc="16" dirty="0">
                <a:latin typeface="Arial"/>
                <a:cs typeface="Arial"/>
              </a:rPr>
              <a:t>Apartment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16" dirty="0">
                <a:latin typeface="Arial"/>
                <a:cs typeface="Arial"/>
              </a:rPr>
              <a:t>min </a:t>
            </a:r>
            <a:r>
              <a:rPr sz="2400" spc="-6" dirty="0">
                <a:latin typeface="Arial"/>
                <a:cs typeface="Arial"/>
              </a:rPr>
              <a:t>2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26" dirty="0">
                <a:latin typeface="Arial"/>
                <a:cs typeface="Arial"/>
              </a:rPr>
              <a:t>bedrooms</a:t>
            </a:r>
            <a:endParaRPr sz="2400" dirty="0">
              <a:latin typeface="Arial"/>
              <a:cs typeface="Arial"/>
            </a:endParaRPr>
          </a:p>
          <a:p>
            <a:pPr marL="469852" lvl="2" indent="-317466">
              <a:spcBef>
                <a:spcPts val="20"/>
              </a:spcBef>
              <a:buChar char="•"/>
              <a:tabLst>
                <a:tab pos="469216" algn="l"/>
                <a:tab pos="469852" algn="l"/>
              </a:tabLst>
            </a:pPr>
            <a:r>
              <a:rPr sz="2400" spc="30" dirty="0">
                <a:latin typeface="Arial"/>
                <a:cs typeface="Arial"/>
              </a:rPr>
              <a:t>Monthly </a:t>
            </a:r>
            <a:r>
              <a:rPr sz="2400" spc="-6" dirty="0">
                <a:latin typeface="Arial"/>
                <a:cs typeface="Arial"/>
              </a:rPr>
              <a:t>rent </a:t>
            </a:r>
            <a:r>
              <a:rPr sz="2400" spc="40" dirty="0">
                <a:latin typeface="Arial"/>
                <a:cs typeface="Arial"/>
              </a:rPr>
              <a:t>not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10" dirty="0">
                <a:latin typeface="Arial"/>
                <a:cs typeface="Arial"/>
              </a:rPr>
              <a:t>exceed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US$7000/month</a:t>
            </a:r>
            <a:endParaRPr sz="2400" dirty="0">
              <a:latin typeface="Arial"/>
              <a:cs typeface="Arial"/>
            </a:endParaRPr>
          </a:p>
          <a:p>
            <a:pPr marL="469852" marR="168258" lvl="2" indent="-317466">
              <a:lnSpc>
                <a:spcPct val="100699"/>
              </a:lnSpc>
              <a:buChar char="•"/>
              <a:tabLst>
                <a:tab pos="469216" algn="l"/>
                <a:tab pos="469852" algn="l"/>
              </a:tabLst>
            </a:pPr>
            <a:r>
              <a:rPr sz="2400" spc="30" dirty="0">
                <a:latin typeface="Arial"/>
                <a:cs typeface="Arial"/>
              </a:rPr>
              <a:t>Located </a:t>
            </a:r>
            <a:r>
              <a:rPr sz="2400" spc="26" dirty="0">
                <a:latin typeface="Arial"/>
                <a:cs typeface="Arial"/>
              </a:rPr>
              <a:t>within </a:t>
            </a:r>
            <a:r>
              <a:rPr sz="2400" spc="16" dirty="0">
                <a:latin typeface="Arial"/>
                <a:cs typeface="Arial"/>
              </a:rPr>
              <a:t>walking </a:t>
            </a:r>
            <a:r>
              <a:rPr sz="2400" spc="20" dirty="0">
                <a:latin typeface="Arial"/>
                <a:cs typeface="Arial"/>
              </a:rPr>
              <a:t>distance </a:t>
            </a:r>
            <a:r>
              <a:rPr sz="2400" spc="-20" dirty="0">
                <a:latin typeface="Arial"/>
                <a:cs typeface="Arial"/>
              </a:rPr>
              <a:t>(&lt;=1.0 </a:t>
            </a:r>
            <a:r>
              <a:rPr sz="2400" dirty="0">
                <a:latin typeface="Arial"/>
                <a:cs typeface="Arial"/>
              </a:rPr>
              <a:t>mile, 1.6 </a:t>
            </a:r>
            <a:r>
              <a:rPr sz="2400" spc="-30" dirty="0">
                <a:latin typeface="Arial"/>
                <a:cs typeface="Arial"/>
              </a:rPr>
              <a:t>km) </a:t>
            </a:r>
            <a:r>
              <a:rPr sz="2400" spc="20" dirty="0">
                <a:latin typeface="Arial"/>
                <a:cs typeface="Arial"/>
              </a:rPr>
              <a:t>from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0" dirty="0">
                <a:latin typeface="Arial"/>
                <a:cs typeface="Arial"/>
              </a:rPr>
              <a:t>subway </a:t>
            </a:r>
            <a:r>
              <a:rPr sz="2400" spc="16" dirty="0">
                <a:latin typeface="Arial"/>
                <a:cs typeface="Arial"/>
              </a:rPr>
              <a:t>metro </a:t>
            </a:r>
            <a:r>
              <a:rPr sz="2400" spc="20" dirty="0">
                <a:latin typeface="Arial"/>
                <a:cs typeface="Arial"/>
              </a:rPr>
              <a:t>station </a:t>
            </a:r>
            <a:r>
              <a:rPr sz="2400" spc="-6" dirty="0">
                <a:latin typeface="Arial"/>
                <a:cs typeface="Arial"/>
              </a:rPr>
              <a:t>in  </a:t>
            </a:r>
            <a:r>
              <a:rPr sz="2400" spc="10" dirty="0">
                <a:latin typeface="Arial"/>
                <a:cs typeface="Arial"/>
              </a:rPr>
              <a:t>Manhattan</a:t>
            </a:r>
            <a:endParaRPr sz="2400" dirty="0">
              <a:latin typeface="Arial"/>
              <a:cs typeface="Arial"/>
            </a:endParaRPr>
          </a:p>
          <a:p>
            <a:pPr marL="469852" lvl="2" indent="-317466">
              <a:spcBef>
                <a:spcPts val="20"/>
              </a:spcBef>
              <a:buChar char="•"/>
              <a:tabLst>
                <a:tab pos="469216" algn="l"/>
                <a:tab pos="469852" algn="l"/>
              </a:tabLst>
            </a:pPr>
            <a:r>
              <a:rPr sz="2400" spc="-65" dirty="0">
                <a:latin typeface="Arial"/>
                <a:cs typeface="Arial"/>
              </a:rPr>
              <a:t>Venues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6" dirty="0">
                <a:latin typeface="Arial"/>
                <a:cs typeface="Arial"/>
              </a:rPr>
              <a:t>amenities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20" dirty="0">
                <a:latin typeface="Arial"/>
                <a:cs typeface="Arial"/>
              </a:rPr>
              <a:t>my </a:t>
            </a:r>
            <a:r>
              <a:rPr sz="2400" spc="10" dirty="0">
                <a:latin typeface="Arial"/>
                <a:cs typeface="Arial"/>
              </a:rPr>
              <a:t>current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residence.</a:t>
            </a:r>
            <a:endParaRPr sz="2400" dirty="0">
              <a:latin typeface="Arial"/>
              <a:cs typeface="Arial"/>
            </a:endParaRPr>
          </a:p>
          <a:p>
            <a:pPr lvl="2">
              <a:spcBef>
                <a:spcPts val="46"/>
              </a:spcBef>
              <a:buClr>
                <a:srgbClr val="FFFFFF"/>
              </a:buClr>
              <a:buFont typeface="Arial"/>
              <a:buChar char="•"/>
            </a:pPr>
            <a:endParaRPr sz="2600" dirty="0">
              <a:latin typeface="Arial"/>
              <a:cs typeface="Arial"/>
            </a:endParaRPr>
          </a:p>
          <a:p>
            <a:pPr marL="520646" lvl="1" indent="-508583">
              <a:buAutoNum type="arabicPeriod" startAt="3"/>
              <a:tabLst>
                <a:tab pos="521280" algn="l"/>
              </a:tabLst>
            </a:pPr>
            <a:r>
              <a:rPr sz="2400" b="1" spc="10" dirty="0">
                <a:latin typeface="Arial"/>
                <a:cs typeface="Arial"/>
              </a:rPr>
              <a:t>Interested</a:t>
            </a:r>
            <a:r>
              <a:rPr sz="2400" b="1" spc="-6" dirty="0">
                <a:latin typeface="Arial"/>
                <a:cs typeface="Arial"/>
              </a:rPr>
              <a:t> </a:t>
            </a:r>
            <a:r>
              <a:rPr sz="2400" b="1" spc="-16" dirty="0">
                <a:latin typeface="Arial"/>
                <a:cs typeface="Arial"/>
              </a:rPr>
              <a:t>Audience</a:t>
            </a:r>
            <a:endParaRPr sz="2400" dirty="0">
              <a:latin typeface="Arial"/>
              <a:cs typeface="Arial"/>
            </a:endParaRPr>
          </a:p>
          <a:p>
            <a:pPr marL="12699" marR="5080">
              <a:lnSpc>
                <a:spcPct val="100699"/>
              </a:lnSpc>
              <a:tabLst>
                <a:tab pos="9139889" algn="l"/>
                <a:tab pos="10838976" algn="l"/>
              </a:tabLst>
            </a:pPr>
            <a:r>
              <a:rPr sz="2400" spc="-50" dirty="0">
                <a:latin typeface="Arial"/>
                <a:cs typeface="Arial"/>
              </a:rPr>
              <a:t>I </a:t>
            </a:r>
            <a:r>
              <a:rPr sz="2400" spc="-10" dirty="0">
                <a:latin typeface="Arial"/>
                <a:cs typeface="Arial"/>
              </a:rPr>
              <a:t>believe </a:t>
            </a:r>
            <a:r>
              <a:rPr sz="2400" spc="10" dirty="0">
                <a:latin typeface="Arial"/>
                <a:cs typeface="Arial"/>
              </a:rPr>
              <a:t>the methodology, </a:t>
            </a:r>
            <a:r>
              <a:rPr sz="2400" spc="30" dirty="0">
                <a:latin typeface="Arial"/>
                <a:cs typeface="Arial"/>
              </a:rPr>
              <a:t>tools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16" dirty="0">
                <a:latin typeface="Arial"/>
                <a:cs typeface="Arial"/>
              </a:rPr>
              <a:t>strategy </a:t>
            </a:r>
            <a:r>
              <a:rPr sz="2400" spc="10" dirty="0">
                <a:latin typeface="Arial"/>
                <a:cs typeface="Arial"/>
              </a:rPr>
              <a:t>used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30" dirty="0">
                <a:latin typeface="Arial"/>
                <a:cs typeface="Arial"/>
              </a:rPr>
              <a:t>project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16" dirty="0">
                <a:latin typeface="Arial"/>
                <a:cs typeface="Arial"/>
              </a:rPr>
              <a:t>relevant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person  </a:t>
            </a:r>
            <a:r>
              <a:rPr sz="2400" spc="20" dirty="0">
                <a:latin typeface="Arial"/>
                <a:cs typeface="Arial"/>
              </a:rPr>
              <a:t>or entity </a:t>
            </a:r>
            <a:r>
              <a:rPr sz="2400" spc="16" dirty="0">
                <a:latin typeface="Arial"/>
                <a:cs typeface="Arial"/>
              </a:rPr>
              <a:t>considering </a:t>
            </a:r>
            <a:r>
              <a:rPr sz="2400" spc="20" dirty="0">
                <a:latin typeface="Arial"/>
                <a:cs typeface="Arial"/>
              </a:rPr>
              <a:t>moving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6" dirty="0">
                <a:latin typeface="Arial"/>
                <a:cs typeface="Arial"/>
              </a:rPr>
              <a:t>major </a:t>
            </a:r>
            <a:r>
              <a:rPr sz="2400" spc="40" dirty="0">
                <a:latin typeface="Arial"/>
                <a:cs typeface="Arial"/>
              </a:rPr>
              <a:t>city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-20" dirty="0">
                <a:latin typeface="Arial"/>
                <a:cs typeface="Arial"/>
              </a:rPr>
              <a:t>US, Europe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or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Asia.	</a:t>
            </a:r>
            <a:r>
              <a:rPr sz="2400" spc="-16" dirty="0">
                <a:latin typeface="Arial"/>
                <a:cs typeface="Arial"/>
              </a:rPr>
              <a:t>Europe, </a:t>
            </a:r>
            <a:r>
              <a:rPr sz="2400" spc="-26" dirty="0">
                <a:latin typeface="Arial"/>
                <a:cs typeface="Arial"/>
              </a:rPr>
              <a:t>US </a:t>
            </a:r>
            <a:r>
              <a:rPr sz="2400" spc="20" dirty="0">
                <a:latin typeface="Arial"/>
                <a:cs typeface="Arial"/>
              </a:rPr>
              <a:t>or </a:t>
            </a:r>
            <a:r>
              <a:rPr sz="2400" spc="-20" dirty="0">
                <a:latin typeface="Arial"/>
                <a:cs typeface="Arial"/>
              </a:rPr>
              <a:t>Asia,  </a:t>
            </a:r>
            <a:r>
              <a:rPr sz="2400" dirty="0">
                <a:latin typeface="Arial"/>
                <a:cs typeface="Arial"/>
              </a:rPr>
              <a:t>Likewise, </a:t>
            </a:r>
            <a:r>
              <a:rPr sz="2400" spc="40" dirty="0">
                <a:latin typeface="Arial"/>
                <a:cs typeface="Arial"/>
              </a:rPr>
              <a:t>it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20" dirty="0">
                <a:latin typeface="Arial"/>
                <a:cs typeface="Arial"/>
              </a:rPr>
              <a:t>be </a:t>
            </a:r>
            <a:r>
              <a:rPr sz="2400" spc="10" dirty="0">
                <a:latin typeface="Arial"/>
                <a:cs typeface="Arial"/>
              </a:rPr>
              <a:t>helpful </a:t>
            </a:r>
            <a:r>
              <a:rPr sz="2400" spc="20" dirty="0">
                <a:latin typeface="Arial"/>
                <a:cs typeface="Arial"/>
              </a:rPr>
              <a:t>approach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6" dirty="0">
                <a:latin typeface="Arial"/>
                <a:cs typeface="Arial"/>
              </a:rPr>
              <a:t>explore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opening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new</a:t>
            </a:r>
            <a:r>
              <a:rPr sz="2400" spc="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business.	</a:t>
            </a: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use 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16" dirty="0">
                <a:latin typeface="Arial"/>
                <a:cs typeface="Arial"/>
              </a:rPr>
              <a:t>FourSquare </a:t>
            </a:r>
            <a:r>
              <a:rPr sz="2400" spc="20" dirty="0">
                <a:latin typeface="Arial"/>
                <a:cs typeface="Arial"/>
              </a:rPr>
              <a:t>data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30" dirty="0">
                <a:latin typeface="Arial"/>
                <a:cs typeface="Arial"/>
              </a:rPr>
              <a:t>mapping </a:t>
            </a:r>
            <a:r>
              <a:rPr sz="2400" spc="16" dirty="0">
                <a:latin typeface="Arial"/>
                <a:cs typeface="Arial"/>
              </a:rPr>
              <a:t>techniques </a:t>
            </a:r>
            <a:r>
              <a:rPr sz="2400" spc="36" dirty="0">
                <a:latin typeface="Arial"/>
                <a:cs typeface="Arial"/>
              </a:rPr>
              <a:t>combined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20" dirty="0">
                <a:latin typeface="Arial"/>
                <a:cs typeface="Arial"/>
              </a:rPr>
              <a:t>data </a:t>
            </a:r>
            <a:r>
              <a:rPr sz="2400" spc="-16" dirty="0">
                <a:latin typeface="Arial"/>
                <a:cs typeface="Arial"/>
              </a:rPr>
              <a:t>analysis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10" dirty="0">
                <a:latin typeface="Arial"/>
                <a:cs typeface="Arial"/>
              </a:rPr>
              <a:t>help  </a:t>
            </a:r>
            <a:r>
              <a:rPr sz="2400" spc="-16" dirty="0">
                <a:latin typeface="Arial"/>
                <a:cs typeface="Arial"/>
              </a:rPr>
              <a:t>resolve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key </a:t>
            </a:r>
            <a:r>
              <a:rPr sz="2400" spc="16" dirty="0">
                <a:latin typeface="Arial"/>
                <a:cs typeface="Arial"/>
              </a:rPr>
              <a:t>questions </a:t>
            </a:r>
            <a:r>
              <a:rPr sz="2400" spc="-16" dirty="0">
                <a:latin typeface="Arial"/>
                <a:cs typeface="Arial"/>
              </a:rPr>
              <a:t>arisen. </a:t>
            </a:r>
            <a:r>
              <a:rPr sz="2400" spc="-20" dirty="0">
                <a:latin typeface="Arial"/>
                <a:cs typeface="Arial"/>
              </a:rPr>
              <a:t>Lastly, </a:t>
            </a:r>
            <a:r>
              <a:rPr sz="2400" spc="20" dirty="0">
                <a:latin typeface="Arial"/>
                <a:cs typeface="Arial"/>
              </a:rPr>
              <a:t>this </a:t>
            </a:r>
            <a:r>
              <a:rPr sz="2400" spc="30" dirty="0">
                <a:latin typeface="Arial"/>
                <a:cs typeface="Arial"/>
              </a:rPr>
              <a:t>project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50" dirty="0">
                <a:latin typeface="Arial"/>
                <a:cs typeface="Arial"/>
              </a:rPr>
              <a:t>good </a:t>
            </a:r>
            <a:r>
              <a:rPr sz="2400" spc="26" dirty="0">
                <a:latin typeface="Arial"/>
                <a:cs typeface="Arial"/>
              </a:rPr>
              <a:t>practical </a:t>
            </a:r>
            <a:r>
              <a:rPr sz="2400" spc="-6" dirty="0">
                <a:latin typeface="Arial"/>
                <a:cs typeface="Arial"/>
              </a:rPr>
              <a:t>case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person  </a:t>
            </a:r>
            <a:r>
              <a:rPr sz="2400" spc="16" dirty="0">
                <a:latin typeface="Arial"/>
                <a:cs typeface="Arial"/>
              </a:rPr>
              <a:t>developing </a:t>
            </a:r>
            <a:r>
              <a:rPr sz="2400" spc="-16" dirty="0">
                <a:latin typeface="Arial"/>
                <a:cs typeface="Arial"/>
              </a:rPr>
              <a:t>Data </a:t>
            </a:r>
            <a:r>
              <a:rPr sz="2400" spc="6" dirty="0">
                <a:latin typeface="Arial"/>
                <a:cs typeface="Arial"/>
              </a:rPr>
              <a:t>Science</a:t>
            </a:r>
            <a:r>
              <a:rPr sz="2400" spc="-6" dirty="0">
                <a:latin typeface="Arial"/>
                <a:cs typeface="Arial"/>
              </a:rPr>
              <a:t> </a:t>
            </a:r>
            <a:r>
              <a:rPr sz="2400" spc="6" dirty="0"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5" y="571502"/>
            <a:ext cx="4553584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2.0 </a:t>
            </a:r>
            <a:r>
              <a:rPr sz="4800" spc="-26" dirty="0"/>
              <a:t>Data</a:t>
            </a:r>
            <a:r>
              <a:rPr sz="4800" spc="-60" dirty="0"/>
              <a:t> </a:t>
            </a:r>
            <a:r>
              <a:rPr sz="4800" spc="36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799" y="2006600"/>
            <a:ext cx="12068810" cy="674370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506679" algn="l"/>
              </a:tabLst>
            </a:pPr>
            <a:r>
              <a:rPr sz="2000" b="1" spc="-6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6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6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 dirty="0">
              <a:latin typeface="Arial"/>
              <a:cs typeface="Arial"/>
            </a:endParaRPr>
          </a:p>
          <a:p>
            <a:pPr marL="12699" marR="296514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6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latin typeface="Arial"/>
                <a:cs typeface="Arial"/>
              </a:rPr>
              <a:t>h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 dirty="0">
              <a:latin typeface="Arial"/>
              <a:cs typeface="Arial"/>
            </a:endParaRPr>
          </a:p>
          <a:p>
            <a:pPr marL="12699" marR="42539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6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6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6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699" marR="431121">
              <a:buChar char="-"/>
              <a:tabLst>
                <a:tab pos="182225" algn="l"/>
                <a:tab pos="10936121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6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6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100" dirty="0">
              <a:latin typeface="Arial"/>
              <a:cs typeface="Arial"/>
            </a:endParaRPr>
          </a:p>
          <a:p>
            <a:pPr marL="12699">
              <a:tabLst>
                <a:tab pos="506679" algn="l"/>
              </a:tabLst>
            </a:pPr>
            <a:r>
              <a:rPr sz="2000" b="1" spc="-6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6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 dirty="0">
              <a:latin typeface="Arial"/>
              <a:cs typeface="Arial"/>
            </a:endParaRPr>
          </a:p>
          <a:p>
            <a:pPr marL="12699" marR="30476">
              <a:buChar char="-"/>
              <a:tabLst>
                <a:tab pos="18222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 dirty="0">
              <a:latin typeface="Arial"/>
              <a:cs typeface="Arial"/>
            </a:endParaRPr>
          </a:p>
          <a:p>
            <a:pPr marL="181592" indent="-169528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6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 dirty="0">
              <a:latin typeface="Arial"/>
              <a:cs typeface="Arial"/>
            </a:endParaRPr>
          </a:p>
          <a:p>
            <a:pPr marL="12699" marR="5080">
              <a:buChar char="-"/>
              <a:tabLst>
                <a:tab pos="182225" algn="l"/>
              </a:tabLst>
            </a:pP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 dirty="0">
              <a:latin typeface="Arial"/>
              <a:cs typeface="Arial"/>
            </a:endParaRPr>
          </a:p>
          <a:p>
            <a:pPr marL="12699" marR="370803">
              <a:buChar char="-"/>
              <a:tabLst>
                <a:tab pos="18222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6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6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6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8" y="495303"/>
            <a:ext cx="4632960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3" y="2336801"/>
            <a:ext cx="11650345" cy="637430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10" dirty="0">
                <a:latin typeface="Arial"/>
                <a:cs typeface="Arial"/>
              </a:rPr>
              <a:t>Strategy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find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answer:</a:t>
            </a:r>
            <a:endParaRPr sz="2400" dirty="0">
              <a:latin typeface="Arial"/>
              <a:cs typeface="Arial"/>
            </a:endParaRPr>
          </a:p>
          <a:p>
            <a:pPr marL="12699" marR="5080" algn="just">
              <a:lnSpc>
                <a:spcPct val="100699"/>
              </a:lnSpc>
            </a:pP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strategy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16" dirty="0">
                <a:latin typeface="Arial"/>
                <a:cs typeface="Arial"/>
              </a:rPr>
              <a:t>based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30" dirty="0">
                <a:latin typeface="Arial"/>
                <a:cs typeface="Arial"/>
              </a:rPr>
              <a:t>mapping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described </a:t>
            </a:r>
            <a:r>
              <a:rPr sz="2400" spc="20" dirty="0">
                <a:latin typeface="Arial"/>
                <a:cs typeface="Arial"/>
              </a:rPr>
              <a:t>data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20" dirty="0">
                <a:latin typeface="Arial"/>
                <a:cs typeface="Arial"/>
              </a:rPr>
              <a:t>section </a:t>
            </a:r>
            <a:r>
              <a:rPr sz="2400" dirty="0">
                <a:latin typeface="Arial"/>
                <a:cs typeface="Arial"/>
              </a:rPr>
              <a:t>2.0,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6" dirty="0">
                <a:latin typeface="Arial"/>
                <a:cs typeface="Arial"/>
              </a:rPr>
              <a:t>order </a:t>
            </a:r>
            <a:r>
              <a:rPr sz="2400" spc="65" dirty="0">
                <a:latin typeface="Arial"/>
                <a:cs typeface="Arial"/>
              </a:rPr>
              <a:t>to  </a:t>
            </a:r>
            <a:r>
              <a:rPr sz="2400" spc="16" dirty="0">
                <a:latin typeface="Arial"/>
                <a:cs typeface="Arial"/>
              </a:rPr>
              <a:t>facilitate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choice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at </a:t>
            </a:r>
            <a:r>
              <a:rPr sz="2400" spc="-6" dirty="0">
                <a:latin typeface="Arial"/>
                <a:cs typeface="Arial"/>
              </a:rPr>
              <a:t>least </a:t>
            </a:r>
            <a:r>
              <a:rPr sz="2400" spc="70" dirty="0">
                <a:latin typeface="Arial"/>
                <a:cs typeface="Arial"/>
              </a:rPr>
              <a:t>two </a:t>
            </a:r>
            <a:r>
              <a:rPr sz="2400" spc="20" dirty="0">
                <a:latin typeface="Arial"/>
                <a:cs typeface="Arial"/>
              </a:rPr>
              <a:t>candidate </a:t>
            </a:r>
            <a:r>
              <a:rPr sz="2400" spc="10" dirty="0">
                <a:latin typeface="Arial"/>
                <a:cs typeface="Arial"/>
              </a:rPr>
              <a:t>places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6" dirty="0">
                <a:latin typeface="Arial"/>
                <a:cs typeface="Arial"/>
              </a:rPr>
              <a:t>rent. </a:t>
            </a: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information </a:t>
            </a:r>
            <a:r>
              <a:rPr sz="2400" spc="20" dirty="0">
                <a:latin typeface="Arial"/>
                <a:cs typeface="Arial"/>
              </a:rPr>
              <a:t>will be  </a:t>
            </a:r>
            <a:r>
              <a:rPr sz="2400" spc="26" dirty="0">
                <a:latin typeface="Arial"/>
                <a:cs typeface="Arial"/>
              </a:rPr>
              <a:t>consolidated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-60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MAP </a:t>
            </a:r>
            <a:r>
              <a:rPr sz="2400" spc="-16" dirty="0">
                <a:latin typeface="Arial"/>
                <a:cs typeface="Arial"/>
              </a:rPr>
              <a:t>where </a:t>
            </a:r>
            <a:r>
              <a:rPr sz="2400" spc="-6" dirty="0">
                <a:latin typeface="Arial"/>
                <a:cs typeface="Arial"/>
              </a:rPr>
              <a:t>one </a:t>
            </a: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-36" dirty="0">
                <a:latin typeface="Arial"/>
                <a:cs typeface="Arial"/>
              </a:rPr>
              <a:t>see </a:t>
            </a:r>
            <a:r>
              <a:rPr sz="2400" spc="10" dirty="0">
                <a:latin typeface="Arial"/>
                <a:cs typeface="Arial"/>
              </a:rPr>
              <a:t>the details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apartment,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cluster 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venues </a:t>
            </a:r>
            <a:r>
              <a:rPr sz="2400" spc="-6" dirty="0">
                <a:latin typeface="Arial"/>
                <a:cs typeface="Arial"/>
              </a:rPr>
              <a:t>in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6" dirty="0">
                <a:latin typeface="Arial"/>
                <a:cs typeface="Arial"/>
              </a:rPr>
              <a:t>neighborhood </a:t>
            </a:r>
            <a:r>
              <a:rPr sz="2400" spc="10" dirty="0">
                <a:latin typeface="Arial"/>
                <a:cs typeface="Arial"/>
              </a:rPr>
              <a:t>and the </a:t>
            </a:r>
            <a:r>
              <a:rPr sz="2400" spc="-16" dirty="0">
                <a:latin typeface="Arial"/>
                <a:cs typeface="Arial"/>
              </a:rPr>
              <a:t>relative </a:t>
            </a:r>
            <a:r>
              <a:rPr sz="2400" spc="26" dirty="0">
                <a:latin typeface="Arial"/>
                <a:cs typeface="Arial"/>
              </a:rPr>
              <a:t>location </a:t>
            </a:r>
            <a:r>
              <a:rPr sz="2400" spc="20" dirty="0">
                <a:latin typeface="Arial"/>
                <a:cs typeface="Arial"/>
              </a:rPr>
              <a:t>from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0" dirty="0">
                <a:latin typeface="Arial"/>
                <a:cs typeface="Arial"/>
              </a:rPr>
              <a:t>subway station </a:t>
            </a:r>
            <a:r>
              <a:rPr sz="2400" spc="10" dirty="0">
                <a:latin typeface="Arial"/>
                <a:cs typeface="Arial"/>
              </a:rPr>
              <a:t>and  </a:t>
            </a:r>
            <a:r>
              <a:rPr sz="2400" spc="20" dirty="0">
                <a:latin typeface="Arial"/>
                <a:cs typeface="Arial"/>
              </a:rPr>
              <a:t>from </a:t>
            </a:r>
            <a:r>
              <a:rPr sz="2400" spc="40" dirty="0">
                <a:latin typeface="Arial"/>
                <a:cs typeface="Arial"/>
              </a:rPr>
              <a:t>work </a:t>
            </a:r>
            <a:r>
              <a:rPr sz="2400" spc="10" dirty="0">
                <a:latin typeface="Arial"/>
                <a:cs typeface="Arial"/>
              </a:rPr>
              <a:t>place.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6" dirty="0">
                <a:latin typeface="Arial"/>
                <a:cs typeface="Arial"/>
              </a:rPr>
              <a:t>measurement </a:t>
            </a:r>
            <a:r>
              <a:rPr sz="2400" spc="40" dirty="0">
                <a:latin typeface="Arial"/>
                <a:cs typeface="Arial"/>
              </a:rPr>
              <a:t>tool </a:t>
            </a:r>
            <a:r>
              <a:rPr sz="2400" spc="30" dirty="0">
                <a:latin typeface="Arial"/>
                <a:cs typeface="Arial"/>
              </a:rPr>
              <a:t>icon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-6" dirty="0">
                <a:latin typeface="Arial"/>
                <a:cs typeface="Arial"/>
              </a:rPr>
              <a:t>also </a:t>
            </a:r>
            <a:r>
              <a:rPr sz="2400" spc="20" dirty="0">
                <a:latin typeface="Arial"/>
                <a:cs typeface="Arial"/>
              </a:rPr>
              <a:t>be provided. </a:t>
            </a:r>
            <a:r>
              <a:rPr sz="2400" spc="-46" dirty="0">
                <a:latin typeface="Arial"/>
                <a:cs typeface="Arial"/>
              </a:rPr>
              <a:t>The </a:t>
            </a:r>
            <a:r>
              <a:rPr sz="2400" spc="50" dirty="0">
                <a:latin typeface="Arial"/>
                <a:cs typeface="Arial"/>
              </a:rPr>
              <a:t>popups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10" dirty="0">
                <a:latin typeface="Arial"/>
                <a:cs typeface="Arial"/>
              </a:rPr>
              <a:t>the  </a:t>
            </a:r>
            <a:r>
              <a:rPr sz="2400" spc="30" dirty="0">
                <a:latin typeface="Arial"/>
                <a:cs typeface="Arial"/>
              </a:rPr>
              <a:t>map </a:t>
            </a:r>
            <a:r>
              <a:rPr sz="2400" spc="16" dirty="0">
                <a:latin typeface="Arial"/>
                <a:cs typeface="Arial"/>
              </a:rPr>
              <a:t>items </a:t>
            </a:r>
            <a:r>
              <a:rPr sz="2400" spc="20" dirty="0">
                <a:latin typeface="Arial"/>
                <a:cs typeface="Arial"/>
              </a:rPr>
              <a:t>will </a:t>
            </a:r>
            <a:r>
              <a:rPr sz="2400" spc="16" dirty="0">
                <a:latin typeface="Arial"/>
                <a:cs typeface="Arial"/>
              </a:rPr>
              <a:t>display </a:t>
            </a:r>
            <a:r>
              <a:rPr sz="2400" spc="-6" dirty="0">
                <a:latin typeface="Arial"/>
                <a:cs typeface="Arial"/>
              </a:rPr>
              <a:t>rent </a:t>
            </a:r>
            <a:r>
              <a:rPr sz="2400" spc="20" dirty="0">
                <a:latin typeface="Arial"/>
                <a:cs typeface="Arial"/>
              </a:rPr>
              <a:t>price, </a:t>
            </a:r>
            <a:r>
              <a:rPr sz="2400" spc="26" dirty="0">
                <a:latin typeface="Arial"/>
                <a:cs typeface="Arial"/>
              </a:rPr>
              <a:t>location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16" dirty="0">
                <a:latin typeface="Arial"/>
                <a:cs typeface="Arial"/>
              </a:rPr>
              <a:t>cluster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venues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applicable.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6"/>
              </a:spcBef>
            </a:pPr>
            <a:endParaRPr sz="2600" dirty="0">
              <a:latin typeface="Arial"/>
              <a:cs typeface="Arial"/>
            </a:endParaRPr>
          </a:p>
          <a:p>
            <a:pPr marL="12699"/>
            <a:r>
              <a:rPr sz="2400" spc="-46" dirty="0">
                <a:latin typeface="Arial"/>
                <a:cs typeface="Arial"/>
              </a:rPr>
              <a:t>The</a:t>
            </a:r>
            <a:r>
              <a:rPr sz="2400" spc="-6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Tools:</a:t>
            </a:r>
            <a:endParaRPr sz="2400" dirty="0">
              <a:latin typeface="Arial"/>
              <a:cs typeface="Arial"/>
            </a:endParaRPr>
          </a:p>
          <a:p>
            <a:pPr marL="12699" marR="389215" algn="just">
              <a:lnSpc>
                <a:spcPct val="100699"/>
              </a:lnSpc>
            </a:pPr>
            <a:r>
              <a:rPr sz="2400" spc="10" dirty="0">
                <a:latin typeface="Arial"/>
                <a:cs typeface="Arial"/>
              </a:rPr>
              <a:t>Web-scraping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6" dirty="0">
                <a:latin typeface="Arial"/>
                <a:cs typeface="Arial"/>
              </a:rPr>
              <a:t>sites </a:t>
            </a:r>
            <a:r>
              <a:rPr sz="2400" spc="-6" dirty="0">
                <a:latin typeface="Arial"/>
                <a:cs typeface="Arial"/>
              </a:rPr>
              <a:t>is </a:t>
            </a:r>
            <a:r>
              <a:rPr sz="2400" spc="10" dirty="0">
                <a:latin typeface="Arial"/>
                <a:cs typeface="Arial"/>
              </a:rPr>
              <a:t>used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0" dirty="0">
                <a:latin typeface="Arial"/>
                <a:cs typeface="Arial"/>
              </a:rPr>
              <a:t>consolidate data-frame </a:t>
            </a:r>
            <a:r>
              <a:rPr sz="2400" spc="16" dirty="0">
                <a:latin typeface="Arial"/>
                <a:cs typeface="Arial"/>
              </a:rPr>
              <a:t>information </a:t>
            </a:r>
            <a:r>
              <a:rPr sz="2400" spc="30" dirty="0">
                <a:latin typeface="Arial"/>
                <a:cs typeface="Arial"/>
              </a:rPr>
              <a:t>which </a:t>
            </a:r>
            <a:r>
              <a:rPr sz="2400" spc="10" dirty="0">
                <a:latin typeface="Arial"/>
                <a:cs typeface="Arial"/>
              </a:rPr>
              <a:t>was  </a:t>
            </a:r>
            <a:r>
              <a:rPr sz="2400" spc="-6" dirty="0">
                <a:latin typeface="Arial"/>
                <a:cs typeface="Arial"/>
              </a:rPr>
              <a:t>saved </a:t>
            </a:r>
            <a:r>
              <a:rPr sz="2400" spc="-26" dirty="0">
                <a:latin typeface="Arial"/>
                <a:cs typeface="Arial"/>
              </a:rPr>
              <a:t>as </a:t>
            </a:r>
            <a:r>
              <a:rPr sz="2400" spc="26" dirty="0">
                <a:latin typeface="Arial"/>
                <a:cs typeface="Arial"/>
              </a:rPr>
              <a:t>csv </a:t>
            </a:r>
            <a:r>
              <a:rPr sz="2400" spc="-6" dirty="0">
                <a:latin typeface="Arial"/>
                <a:cs typeface="Arial"/>
              </a:rPr>
              <a:t>files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6" dirty="0">
                <a:latin typeface="Arial"/>
                <a:cs typeface="Arial"/>
              </a:rPr>
              <a:t>convenience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0" dirty="0">
                <a:latin typeface="Arial"/>
                <a:cs typeface="Arial"/>
              </a:rPr>
              <a:t>simply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report. </a:t>
            </a:r>
            <a:r>
              <a:rPr sz="2400" spc="6" dirty="0">
                <a:latin typeface="Arial"/>
                <a:cs typeface="Arial"/>
              </a:rPr>
              <a:t>Geodata </a:t>
            </a:r>
            <a:r>
              <a:rPr sz="2400" spc="10" dirty="0">
                <a:latin typeface="Arial"/>
                <a:cs typeface="Arial"/>
              </a:rPr>
              <a:t>was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26" dirty="0">
                <a:latin typeface="Arial"/>
                <a:cs typeface="Arial"/>
              </a:rPr>
              <a:t>obtained  </a:t>
            </a:r>
            <a:r>
              <a:rPr sz="2400" spc="40" dirty="0">
                <a:latin typeface="Arial"/>
                <a:cs typeface="Arial"/>
              </a:rPr>
              <a:t>by coding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16" dirty="0">
                <a:latin typeface="Arial"/>
                <a:cs typeface="Arial"/>
              </a:rPr>
              <a:t>program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use </a:t>
            </a:r>
            <a:r>
              <a:rPr sz="2400" spc="20" dirty="0">
                <a:latin typeface="Arial"/>
                <a:cs typeface="Arial"/>
              </a:rPr>
              <a:t>Nominatim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6" dirty="0">
                <a:latin typeface="Arial"/>
                <a:cs typeface="Arial"/>
              </a:rPr>
              <a:t>get </a:t>
            </a:r>
            <a:r>
              <a:rPr sz="2400" spc="20" dirty="0">
                <a:latin typeface="Arial"/>
                <a:cs typeface="Arial"/>
              </a:rPr>
              <a:t>latitude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20" dirty="0">
                <a:latin typeface="Arial"/>
                <a:cs typeface="Arial"/>
              </a:rPr>
              <a:t>longitude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subway  stations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6" dirty="0">
                <a:latin typeface="Arial"/>
                <a:cs typeface="Arial"/>
              </a:rPr>
              <a:t>also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6" dirty="0">
                <a:latin typeface="Arial"/>
                <a:cs typeface="Arial"/>
              </a:rPr>
              <a:t>each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46" dirty="0">
                <a:latin typeface="Arial"/>
                <a:cs typeface="Arial"/>
              </a:rPr>
              <a:t>(144 </a:t>
            </a:r>
            <a:r>
              <a:rPr sz="2400" spc="-16" dirty="0">
                <a:latin typeface="Arial"/>
                <a:cs typeface="Arial"/>
              </a:rPr>
              <a:t>units)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6" dirty="0">
                <a:latin typeface="Arial"/>
                <a:cs typeface="Arial"/>
              </a:rPr>
              <a:t>apartments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6" dirty="0">
                <a:latin typeface="Arial"/>
                <a:cs typeface="Arial"/>
              </a:rPr>
              <a:t>rent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listed.</a:t>
            </a:r>
            <a:endParaRPr sz="2400" dirty="0">
              <a:latin typeface="Arial"/>
              <a:cs typeface="Arial"/>
            </a:endParaRPr>
          </a:p>
          <a:p>
            <a:pPr marL="12699" marR="332705" algn="just">
              <a:lnSpc>
                <a:spcPct val="100699"/>
              </a:lnSpc>
            </a:pPr>
            <a:r>
              <a:rPr sz="2400" spc="6" dirty="0">
                <a:latin typeface="Arial"/>
                <a:cs typeface="Arial"/>
              </a:rPr>
              <a:t>Geopy_distance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20" dirty="0">
                <a:latin typeface="Arial"/>
                <a:cs typeface="Arial"/>
              </a:rPr>
              <a:t>Nominatim </a:t>
            </a:r>
            <a:r>
              <a:rPr sz="2400" spc="-16" dirty="0">
                <a:latin typeface="Arial"/>
                <a:cs typeface="Arial"/>
              </a:rPr>
              <a:t>were </a:t>
            </a:r>
            <a:r>
              <a:rPr sz="2400" spc="10" dirty="0">
                <a:latin typeface="Arial"/>
                <a:cs typeface="Arial"/>
              </a:rPr>
              <a:t>used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6" dirty="0">
                <a:latin typeface="Arial"/>
                <a:cs typeface="Arial"/>
              </a:rPr>
              <a:t>establish </a:t>
            </a:r>
            <a:r>
              <a:rPr sz="2400" spc="-16" dirty="0">
                <a:latin typeface="Arial"/>
                <a:cs typeface="Arial"/>
              </a:rPr>
              <a:t>relative </a:t>
            </a:r>
            <a:r>
              <a:rPr sz="2400" spc="16" dirty="0">
                <a:latin typeface="Arial"/>
                <a:cs typeface="Arial"/>
              </a:rPr>
              <a:t>distances.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Seaborn  </a:t>
            </a:r>
            <a:r>
              <a:rPr sz="2400" spc="20" dirty="0">
                <a:latin typeface="Arial"/>
                <a:cs typeface="Arial"/>
              </a:rPr>
              <a:t>graphic </a:t>
            </a:r>
            <a:r>
              <a:rPr sz="2400" spc="10" dirty="0">
                <a:latin typeface="Arial"/>
                <a:cs typeface="Arial"/>
              </a:rPr>
              <a:t>was used </a:t>
            </a:r>
            <a:r>
              <a:rPr sz="2400" spc="26" dirty="0">
                <a:latin typeface="Arial"/>
                <a:cs typeface="Arial"/>
              </a:rPr>
              <a:t>for </a:t>
            </a:r>
            <a:r>
              <a:rPr sz="2400" spc="-16" dirty="0">
                <a:latin typeface="Arial"/>
                <a:cs typeface="Arial"/>
              </a:rPr>
              <a:t>general </a:t>
            </a:r>
            <a:r>
              <a:rPr sz="2400" spc="30" dirty="0">
                <a:latin typeface="Arial"/>
                <a:cs typeface="Arial"/>
              </a:rPr>
              <a:t>statistics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rental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6" dirty="0"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  <a:p>
            <a:pPr marL="12699" marR="33652" algn="just">
              <a:lnSpc>
                <a:spcPct val="100699"/>
              </a:lnSpc>
            </a:pPr>
            <a:r>
              <a:rPr sz="2400" spc="30" dirty="0">
                <a:latin typeface="Arial"/>
                <a:cs typeface="Arial"/>
              </a:rPr>
              <a:t>Maps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50" dirty="0">
                <a:latin typeface="Arial"/>
                <a:cs typeface="Arial"/>
              </a:rPr>
              <a:t>popups </a:t>
            </a:r>
            <a:r>
              <a:rPr sz="2400" spc="-6" dirty="0">
                <a:latin typeface="Arial"/>
                <a:cs typeface="Arial"/>
              </a:rPr>
              <a:t>labels </a:t>
            </a:r>
            <a:r>
              <a:rPr sz="2400" spc="16" dirty="0">
                <a:latin typeface="Arial"/>
                <a:cs typeface="Arial"/>
              </a:rPr>
              <a:t>allow </a:t>
            </a:r>
            <a:r>
              <a:rPr sz="2400" spc="40" dirty="0">
                <a:latin typeface="Arial"/>
                <a:cs typeface="Arial"/>
              </a:rPr>
              <a:t>quick </a:t>
            </a:r>
            <a:r>
              <a:rPr sz="2400" spc="20" dirty="0">
                <a:latin typeface="Arial"/>
                <a:cs typeface="Arial"/>
              </a:rPr>
              <a:t>identification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location, </a:t>
            </a:r>
            <a:r>
              <a:rPr sz="2400" spc="26" dirty="0">
                <a:latin typeface="Arial"/>
                <a:cs typeface="Arial"/>
              </a:rPr>
              <a:t>price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-10" dirty="0">
                <a:latin typeface="Arial"/>
                <a:cs typeface="Arial"/>
              </a:rPr>
              <a:t>feature,</a:t>
            </a:r>
            <a:r>
              <a:rPr sz="2400" spc="-129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thus  </a:t>
            </a:r>
            <a:r>
              <a:rPr sz="2400" spc="10" dirty="0">
                <a:latin typeface="Arial"/>
                <a:cs typeface="Arial"/>
              </a:rPr>
              <a:t>making the selection </a:t>
            </a:r>
            <a:r>
              <a:rPr sz="2400" spc="-16" dirty="0">
                <a:latin typeface="Arial"/>
                <a:cs typeface="Arial"/>
              </a:rPr>
              <a:t>very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easy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8" y="3721103"/>
            <a:ext cx="7127875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6" dirty="0"/>
              <a:t>4.0 </a:t>
            </a:r>
            <a:r>
              <a:rPr sz="4800" spc="16" dirty="0"/>
              <a:t>Execution </a:t>
            </a:r>
            <a:r>
              <a:rPr sz="4800" spc="26" dirty="0"/>
              <a:t>and</a:t>
            </a:r>
            <a:r>
              <a:rPr sz="4800" spc="-46" dirty="0"/>
              <a:t> </a:t>
            </a:r>
            <a:r>
              <a:rPr sz="4800" spc="-16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5" y="787401"/>
            <a:ext cx="9408161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-6" dirty="0"/>
              <a:t>Current residence </a:t>
            </a:r>
            <a:r>
              <a:rPr sz="3600" spc="36" dirty="0"/>
              <a:t>Neighborhood </a:t>
            </a:r>
            <a:r>
              <a:rPr sz="3600" spc="-6" dirty="0"/>
              <a:t>in</a:t>
            </a:r>
            <a:r>
              <a:rPr sz="3600" spc="16" dirty="0"/>
              <a:t> </a:t>
            </a:r>
            <a:r>
              <a:rPr sz="3600" spc="-6" dirty="0"/>
              <a:t>Singapore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9" y="850902"/>
            <a:ext cx="8799829" cy="7569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800" spc="-119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6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90" y="800100"/>
            <a:ext cx="11459210" cy="5740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1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6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773</Words>
  <Application>Microsoft Office PowerPoint</Application>
  <PresentationFormat>Custom</PresentationFormat>
  <Paragraphs>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DELL</cp:lastModifiedBy>
  <cp:revision>2</cp:revision>
  <dcterms:created xsi:type="dcterms:W3CDTF">2020-07-01T07:35:54Z</dcterms:created>
  <dcterms:modified xsi:type="dcterms:W3CDTF">2020-07-01T07:48:04Z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2020-07-01T00:00:00Z</vt:filetime>
  </property>
</Properties>
</file>