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1"/>
  </p:notesMasterIdLst>
  <p:sldIdLst>
    <p:sldId id="256" r:id="rId3"/>
    <p:sldId id="257" r:id="rId4"/>
    <p:sldId id="258" r:id="rId5"/>
    <p:sldId id="259" r:id="rId6"/>
    <p:sldId id="260" r:id="rId7"/>
    <p:sldId id="261" r:id="rId8"/>
    <p:sldId id="264" r:id="rId9"/>
    <p:sldId id="265" r:id="rId10"/>
    <p:sldId id="266" r:id="rId11"/>
    <p:sldId id="267" r:id="rId12"/>
    <p:sldId id="268" r:id="rId13"/>
    <p:sldId id="269" r:id="rId14"/>
    <p:sldId id="270" r:id="rId15"/>
    <p:sldId id="271" r:id="rId16"/>
    <p:sldId id="272" r:id="rId17"/>
    <p:sldId id="275" r:id="rId18"/>
    <p:sldId id="273" r:id="rId19"/>
    <p:sldId id="274" r:id="rId20"/>
  </p:sldIdLst>
  <p:sldSz cx="12192000" cy="6858000"/>
  <p:notesSz cx="6858000" cy="9144000"/>
  <p:embeddedFontLst>
    <p:embeddedFont>
      <p:font typeface="Arial Black" panose="020B0A0402010202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rWeKXTq8r4sJJADfyNuYpkf8pb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3"/>
  </p:normalViewPr>
  <p:slideViewPr>
    <p:cSldViewPr snapToGrid="0">
      <p:cViewPr varScale="1">
        <p:scale>
          <a:sx n="62" d="100"/>
          <a:sy n="62" d="100"/>
        </p:scale>
        <p:origin x="804" y="40"/>
      </p:cViewPr>
      <p:guideLst/>
    </p:cSldViewPr>
  </p:slideViewPr>
  <p:notesTextViewPr>
    <p:cViewPr>
      <p:scale>
        <a:sx n="1" d="1"/>
        <a:sy n="1" d="1"/>
      </p:scale>
      <p:origin x="0" y="-30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Good afternoon everyone, I’m shu wanyang from Group 13. The topic of our group project is REAL-TIME SIGN LANGUAGE DETECTION BASED ON YOLOv3.</a:t>
            </a:r>
            <a:endParaRPr/>
          </a:p>
        </p:txBody>
      </p:sp>
      <p:sp>
        <p:nvSpPr>
          <p:cNvPr id="161" name="Google Shape;1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ff9c5b9fa3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ff9c5b9fa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610c453444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The subgoal 2 here answers the question aforementioned like : how to recognize the hand gensture ?</a:t>
            </a:r>
            <a:endParaRPr/>
          </a:p>
          <a:p>
            <a:pPr marL="0" lvl="0" indent="0" algn="l" rtl="0">
              <a:spcBef>
                <a:spcPts val="0"/>
              </a:spcBef>
              <a:spcAft>
                <a:spcPts val="0"/>
              </a:spcAft>
              <a:buClr>
                <a:schemeClr val="dk1"/>
              </a:buClr>
              <a:buSzPts val="1100"/>
              <a:buFont typeface="Arial"/>
              <a:buNone/>
            </a:pPr>
            <a:r>
              <a:rPr lang="en-US"/>
              <a:t>so basicly we want to build a model to translate the sign language to nature languages everyone can understand.</a:t>
            </a:r>
            <a:endParaRPr/>
          </a:p>
          <a:p>
            <a:pPr marL="0" lvl="0" indent="0" algn="l" rtl="0">
              <a:spcBef>
                <a:spcPts val="0"/>
              </a:spcBef>
              <a:spcAft>
                <a:spcPts val="0"/>
              </a:spcAft>
              <a:buClr>
                <a:schemeClr val="dk1"/>
              </a:buClr>
              <a:buSzPts val="1100"/>
              <a:buFont typeface="Arial"/>
              <a:buNone/>
            </a:pPr>
            <a:r>
              <a:rPr lang="en-US"/>
              <a:t>To be more specific, To build a robust model that can recognize specific sign language to a certain level of accuracy in complex environments. At the same time, the model should be lightweight so that it can be implanted in mobile devices as phones and tablets.</a:t>
            </a:r>
            <a:endParaRPr/>
          </a:p>
          <a:p>
            <a:pPr marL="0" lvl="0" indent="0" algn="l" rtl="0">
              <a:spcBef>
                <a:spcPts val="0"/>
              </a:spcBef>
              <a:spcAft>
                <a:spcPts val="0"/>
              </a:spcAft>
              <a:buNone/>
            </a:pPr>
            <a:endParaRPr/>
          </a:p>
        </p:txBody>
      </p:sp>
      <p:sp>
        <p:nvSpPr>
          <p:cNvPr id="296" name="Google Shape;296;g1610c453444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610c453444_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Sign language recognition is not a new task, researchers have been studying it over years, and in most experiments, they will use machine learning methods. But according to our research, Conventional machine learning architectures meet the challenges in practical sign language recognition, as the models' ability of interpretation will be weakened when the semantics in sign language becomes rich and the range of subjects' motions become small. Hence, the structured deep neural network is implemented to overcome the limitations in previous sign language recognition tasks. The millions of artificial neurons will automatically find ways to identify the details in every pixel and jointly ouput the most reliable result.</a:t>
            </a:r>
            <a:endParaRPr/>
          </a:p>
        </p:txBody>
      </p:sp>
      <p:sp>
        <p:nvSpPr>
          <p:cNvPr id="308" name="Google Shape;308;g1610c453444_7_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610c453444_7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Based on above consideration, we introduce YOLOv3 algorithm to our project, and use it as our network sturcture.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So what is YOLOv3?</a:t>
            </a:r>
            <a:endParaRPr/>
          </a:p>
          <a:p>
            <a:pPr marL="0" lvl="0" indent="0" algn="l" rtl="0">
              <a:spcBef>
                <a:spcPts val="0"/>
              </a:spcBef>
              <a:spcAft>
                <a:spcPts val="0"/>
              </a:spcAft>
              <a:buClr>
                <a:schemeClr val="dk1"/>
              </a:buClr>
              <a:buSzPts val="1100"/>
              <a:buFont typeface="Arial"/>
              <a:buNone/>
            </a:pPr>
            <a:r>
              <a:rPr lang="en-US"/>
              <a:t>YOLOv3 is a real time object detection algorithm that can identify certain object on image, video or live feeds. YOLO is trained to do classification and bounding box regression at the same time, which means it will not only identify the target's class, but also locate the targrts on the image and segment each by using boundary boxes or anchor boxes.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324" name="Google Shape;324;g1610c453444_7_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610c453444_7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The next question is why use YOLOv3?</a:t>
            </a:r>
            <a:endParaRPr/>
          </a:p>
          <a:p>
            <a:pPr marL="0" lvl="0" indent="0" algn="l" rtl="0">
              <a:spcBef>
                <a:spcPts val="0"/>
              </a:spcBef>
              <a:spcAft>
                <a:spcPts val="0"/>
              </a:spcAft>
              <a:buClr>
                <a:schemeClr val="dk1"/>
              </a:buClr>
              <a:buSzPts val="1100"/>
              <a:buFont typeface="Arial"/>
              <a:buNone/>
            </a:pPr>
            <a:r>
              <a:rPr lang="en-US"/>
              <a:t>well, if you look at the stucture in this graph. You will find some convlution layer and residual block there, so as a NN, it is good at feature extraction at high level dimension. Also, YOLOv3 can delimit borders of the targrted objects and make predictions on every region. We really need target location function when the scenario becomes chaos and complex.</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336" name="Google Shape;336;g1610c453444_7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639bcd2c26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And lets see what we have done so far. Basically the dataset collection, we can't find much gold-standard dataset for YOLOv3, so we </a:t>
            </a:r>
            <a:r>
              <a:rPr lang="en-US" dirty="0" err="1">
                <a:latin typeface="Times New Roman" panose="02020603050405020304" pitchFamily="18" charset="0"/>
                <a:cs typeface="Times New Roman" panose="02020603050405020304" pitchFamily="18" charset="0"/>
              </a:rPr>
              <a:t>relebel</a:t>
            </a:r>
            <a:r>
              <a:rPr lang="en-US" dirty="0">
                <a:latin typeface="Times New Roman" panose="02020603050405020304" pitchFamily="18" charset="0"/>
                <a:cs typeface="Times New Roman" panose="02020603050405020304" pitchFamily="18" charset="0"/>
              </a:rPr>
              <a:t> the dataset from Kaggle-MNIST, which is actually an American Sign language dataset for classification task. we add the absolute location information of center point and the length and width of the boundary box. And also, we found the dataset </a:t>
            </a:r>
            <a:r>
              <a:rPr lang="en-US" dirty="0" err="1">
                <a:latin typeface="Times New Roman" panose="02020603050405020304" pitchFamily="18" charset="0"/>
                <a:cs typeface="Times New Roman" panose="02020603050405020304" pitchFamily="18" charset="0"/>
              </a:rPr>
              <a:t>inbalance</a:t>
            </a:r>
            <a:r>
              <a:rPr lang="en-US" dirty="0">
                <a:latin typeface="Times New Roman" panose="02020603050405020304" pitchFamily="18" charset="0"/>
                <a:cs typeface="Times New Roman" panose="02020603050405020304" pitchFamily="18" charset="0"/>
              </a:rPr>
              <a:t> in original dataset, hence we collect some dataset and </a:t>
            </a:r>
            <a:r>
              <a:rPr lang="en-US" dirty="0" err="1">
                <a:latin typeface="Times New Roman" panose="02020603050405020304" pitchFamily="18" charset="0"/>
                <a:cs typeface="Times New Roman" panose="02020603050405020304" pitchFamily="18" charset="0"/>
              </a:rPr>
              <a:t>relable</a:t>
            </a:r>
            <a:r>
              <a:rPr lang="en-US" dirty="0">
                <a:latin typeface="Times New Roman" panose="02020603050405020304" pitchFamily="18" charset="0"/>
                <a:cs typeface="Times New Roman" panose="02020603050405020304" pitchFamily="18" charset="0"/>
              </a:rPr>
              <a:t> it in the same way to counteract the imbalance.</a:t>
            </a:r>
            <a:endParaRPr dirty="0">
              <a:latin typeface="Times New Roman" panose="02020603050405020304" pitchFamily="18" charset="0"/>
              <a:cs typeface="Times New Roman" panose="02020603050405020304" pitchFamily="18" charset="0"/>
            </a:endParaRPr>
          </a:p>
        </p:txBody>
      </p:sp>
      <p:sp>
        <p:nvSpPr>
          <p:cNvPr id="344" name="Google Shape;344;g1639bcd2c26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4059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639bcd2c26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1639bcd2c26_7_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639bcd2c26_7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g1639bcd2c26_7_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f9c5b9fa3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f9c5b9fa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first part of our presentation is about the background of deaf culture.First, let’s start with a question. How many deaf people do you think in Singapore?</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The number is very amazing. From the website of sadeaf, we found that the number of people in singapore with hearing loss is about 500000. These people could only communicate in sign language. </a:t>
            </a:r>
            <a:endParaRPr>
              <a:solidFill>
                <a:schemeClr val="dk1"/>
              </a:solidFill>
            </a:endParaRPr>
          </a:p>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Considering such a large number of people in our society are suffering from the problem of communication between deaf people and hearing people. What we expected to create is a real-time sign language detection system by only using the camera of your computer to serve as a bridge between </a:t>
            </a:r>
            <a:r>
              <a:rPr lang="en-US">
                <a:solidFill>
                  <a:schemeClr val="dk1"/>
                </a:solidFill>
              </a:rPr>
              <a:t>deaf people and hearing people</a:t>
            </a:r>
            <a:endParaRPr/>
          </a:p>
        </p:txBody>
      </p:sp>
      <p:sp>
        <p:nvSpPr>
          <p:cNvPr id="182" name="Google Shape;18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f9c5b9fa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f9c5b9fa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simple scenarios is like this First we capture the picture from the video chat and then detect the hand, extract the feature, translate by neural network and at last output the meaning of sign language.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scenarios, we have two main problem. How to capture the picture from the real-time video chat? and How to recognize the meaning of sign language from the picture?</a:t>
            </a:r>
            <a:endParaRPr dirty="0"/>
          </a:p>
          <a:p>
            <a:pPr marL="0" lvl="0" indent="0" algn="l" rtl="0">
              <a:spcBef>
                <a:spcPts val="0"/>
              </a:spcBef>
              <a:spcAft>
                <a:spcPts val="0"/>
              </a:spcAft>
              <a:buNone/>
            </a:pPr>
            <a:r>
              <a:rPr lang="en-US" dirty="0"/>
              <a:t>In next part, we will have </a:t>
            </a:r>
            <a:r>
              <a:rPr lang="en-US" dirty="0" err="1"/>
              <a:t>changwei</a:t>
            </a:r>
            <a:r>
              <a:rPr lang="en-US" dirty="0"/>
              <a:t> to introduce how to conquer the first problem.</a:t>
            </a:r>
            <a:endParaRPr dirty="0"/>
          </a:p>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ff9c5b9fa3_1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ff9c5b9fa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11"/>
        <p:cNvGrpSpPr/>
        <p:nvPr/>
      </p:nvGrpSpPr>
      <p:grpSpPr>
        <a:xfrm>
          <a:off x="0" y="0"/>
          <a:ext cx="0" cy="0"/>
          <a:chOff x="0" y="0"/>
          <a:chExt cx="0" cy="0"/>
        </a:xfrm>
      </p:grpSpPr>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5" name="Google Shape;15;p10"/>
          <p:cNvGrpSpPr/>
          <p:nvPr/>
        </p:nvGrpSpPr>
        <p:grpSpPr>
          <a:xfrm>
            <a:off x="9027495" y="288758"/>
            <a:ext cx="2951948" cy="680351"/>
            <a:chOff x="1086652" y="2616301"/>
            <a:chExt cx="6812522" cy="1625397"/>
          </a:xfrm>
        </p:grpSpPr>
        <p:pic>
          <p:nvPicPr>
            <p:cNvPr id="16" name="Google Shape;16;p10"/>
            <p:cNvPicPr preferRelativeResize="0"/>
            <p:nvPr/>
          </p:nvPicPr>
          <p:blipFill rotWithShape="1">
            <a:blip r:embed="rId2">
              <a:alphaModFix/>
            </a:blip>
            <a:srcRect/>
            <a:stretch/>
          </p:blipFill>
          <p:spPr>
            <a:xfrm>
              <a:off x="4292825" y="2616301"/>
              <a:ext cx="3606349" cy="1625397"/>
            </a:xfrm>
            <a:prstGeom prst="rect">
              <a:avLst/>
            </a:prstGeom>
            <a:noFill/>
            <a:ln>
              <a:noFill/>
            </a:ln>
          </p:spPr>
        </p:pic>
        <p:pic>
          <p:nvPicPr>
            <p:cNvPr id="17" name="Google Shape;17;p10"/>
            <p:cNvPicPr preferRelativeResize="0"/>
            <p:nvPr/>
          </p:nvPicPr>
          <p:blipFill rotWithShape="1">
            <a:blip r:embed="rId3">
              <a:alphaModFix/>
            </a:blip>
            <a:srcRect/>
            <a:stretch/>
          </p:blipFill>
          <p:spPr>
            <a:xfrm>
              <a:off x="1086652" y="2637957"/>
              <a:ext cx="2857500" cy="1304925"/>
            </a:xfrm>
            <a:prstGeom prst="rect">
              <a:avLst/>
            </a:prstGeom>
            <a:noFill/>
            <a:ln>
              <a:noFill/>
            </a:ln>
          </p:spPr>
        </p:pic>
      </p:grpSp>
      <p:sp>
        <p:nvSpPr>
          <p:cNvPr id="18" name="Google Shape;18;p10"/>
          <p:cNvSpPr txBox="1"/>
          <p:nvPr/>
        </p:nvSpPr>
        <p:spPr>
          <a:xfrm>
            <a:off x="0" y="6356350"/>
            <a:ext cx="46192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Group 13</a:t>
            </a:r>
            <a:endParaRPr/>
          </a:p>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REAL-TIME SIGN LANGUAGE DETECTION BASED ON YOLOv3</a:t>
            </a:r>
            <a:endParaRPr sz="120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88"/>
        <p:cNvGrpSpPr/>
        <p:nvPr/>
      </p:nvGrpSpPr>
      <p:grpSpPr>
        <a:xfrm>
          <a:off x="0" y="0"/>
          <a:ext cx="0" cy="0"/>
          <a:chOff x="0" y="0"/>
          <a:chExt cx="0" cy="0"/>
        </a:xfrm>
      </p:grpSpPr>
      <p:sp>
        <p:nvSpPr>
          <p:cNvPr id="89" name="Google Shape;89;g1610c453444_2_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g1610c453444_2_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g1610c453444_2_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92" name="Google Shape;92;g1610c453444_2_6"/>
          <p:cNvGrpSpPr/>
          <p:nvPr/>
        </p:nvGrpSpPr>
        <p:grpSpPr>
          <a:xfrm>
            <a:off x="9027495" y="288758"/>
            <a:ext cx="2951948" cy="680351"/>
            <a:chOff x="1086652" y="2616301"/>
            <a:chExt cx="6812522" cy="1625397"/>
          </a:xfrm>
        </p:grpSpPr>
        <p:pic>
          <p:nvPicPr>
            <p:cNvPr id="93" name="Google Shape;93;g1610c453444_2_6"/>
            <p:cNvPicPr preferRelativeResize="0"/>
            <p:nvPr/>
          </p:nvPicPr>
          <p:blipFill rotWithShape="1">
            <a:blip r:embed="rId2">
              <a:alphaModFix/>
            </a:blip>
            <a:srcRect/>
            <a:stretch/>
          </p:blipFill>
          <p:spPr>
            <a:xfrm>
              <a:off x="4292825" y="2616301"/>
              <a:ext cx="3606349" cy="1625397"/>
            </a:xfrm>
            <a:prstGeom prst="rect">
              <a:avLst/>
            </a:prstGeom>
            <a:noFill/>
            <a:ln>
              <a:noFill/>
            </a:ln>
          </p:spPr>
        </p:pic>
        <p:pic>
          <p:nvPicPr>
            <p:cNvPr id="94" name="Google Shape;94;g1610c453444_2_6"/>
            <p:cNvPicPr preferRelativeResize="0"/>
            <p:nvPr/>
          </p:nvPicPr>
          <p:blipFill rotWithShape="1">
            <a:blip r:embed="rId3">
              <a:alphaModFix/>
            </a:blip>
            <a:srcRect/>
            <a:stretch/>
          </p:blipFill>
          <p:spPr>
            <a:xfrm>
              <a:off x="1086652" y="2637957"/>
              <a:ext cx="2857500" cy="1304925"/>
            </a:xfrm>
            <a:prstGeom prst="rect">
              <a:avLst/>
            </a:prstGeom>
            <a:noFill/>
            <a:ln>
              <a:noFill/>
            </a:ln>
          </p:spPr>
        </p:pic>
      </p:grpSp>
      <p:sp>
        <p:nvSpPr>
          <p:cNvPr id="95" name="Google Shape;95;g1610c453444_2_6"/>
          <p:cNvSpPr txBox="1"/>
          <p:nvPr/>
        </p:nvSpPr>
        <p:spPr>
          <a:xfrm>
            <a:off x="0" y="6356350"/>
            <a:ext cx="461927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Group 13</a:t>
            </a:r>
            <a:endParaRPr/>
          </a:p>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REAL-TIME SIGN LANGUAGE DETECTION BASED ON YOLOv3</a:t>
            </a:r>
            <a:endParaRPr sz="120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96"/>
        <p:cNvGrpSpPr/>
        <p:nvPr/>
      </p:nvGrpSpPr>
      <p:grpSpPr>
        <a:xfrm>
          <a:off x="0" y="0"/>
          <a:ext cx="0" cy="0"/>
          <a:chOff x="0" y="0"/>
          <a:chExt cx="0" cy="0"/>
        </a:xfrm>
      </p:grpSpPr>
      <p:sp>
        <p:nvSpPr>
          <p:cNvPr id="97" name="Google Shape;97;g1610c453444_2_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g1610c453444_2_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g1610c453444_2_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g1610c453444_2_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g1610c453444_2_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102"/>
        <p:cNvGrpSpPr/>
        <p:nvPr/>
      </p:nvGrpSpPr>
      <p:grpSpPr>
        <a:xfrm>
          <a:off x="0" y="0"/>
          <a:ext cx="0" cy="0"/>
          <a:chOff x="0" y="0"/>
          <a:chExt cx="0" cy="0"/>
        </a:xfrm>
      </p:grpSpPr>
      <p:sp>
        <p:nvSpPr>
          <p:cNvPr id="103" name="Google Shape;103;g1610c453444_2_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g1610c453444_2_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5" name="Google Shape;105;g1610c453444_2_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g1610c453444_2_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g1610c453444_2_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108"/>
        <p:cNvGrpSpPr/>
        <p:nvPr/>
      </p:nvGrpSpPr>
      <p:grpSpPr>
        <a:xfrm>
          <a:off x="0" y="0"/>
          <a:ext cx="0" cy="0"/>
          <a:chOff x="0" y="0"/>
          <a:chExt cx="0" cy="0"/>
        </a:xfrm>
      </p:grpSpPr>
      <p:sp>
        <p:nvSpPr>
          <p:cNvPr id="109" name="Google Shape;109;g1610c453444_2_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g1610c453444_2_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g1610c453444_2_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g1610c453444_2_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g1610c453444_2_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g1610c453444_2_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115"/>
        <p:cNvGrpSpPr/>
        <p:nvPr/>
      </p:nvGrpSpPr>
      <p:grpSpPr>
        <a:xfrm>
          <a:off x="0" y="0"/>
          <a:ext cx="0" cy="0"/>
          <a:chOff x="0" y="0"/>
          <a:chExt cx="0" cy="0"/>
        </a:xfrm>
      </p:grpSpPr>
      <p:sp>
        <p:nvSpPr>
          <p:cNvPr id="116" name="Google Shape;116;g1610c453444_2_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g1610c453444_2_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g1610c453444_2_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g1610c453444_2_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g1610c453444_2_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g1610c453444_2_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g1610c453444_2_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g1610c453444_2_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124"/>
        <p:cNvGrpSpPr/>
        <p:nvPr/>
      </p:nvGrpSpPr>
      <p:grpSpPr>
        <a:xfrm>
          <a:off x="0" y="0"/>
          <a:ext cx="0" cy="0"/>
          <a:chOff x="0" y="0"/>
          <a:chExt cx="0" cy="0"/>
        </a:xfrm>
      </p:grpSpPr>
      <p:sp>
        <p:nvSpPr>
          <p:cNvPr id="125" name="Google Shape;125;g1610c453444_2_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g1610c453444_2_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g1610c453444_2_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g1610c453444_2_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29"/>
        <p:cNvGrpSpPr/>
        <p:nvPr/>
      </p:nvGrpSpPr>
      <p:grpSpPr>
        <a:xfrm>
          <a:off x="0" y="0"/>
          <a:ext cx="0" cy="0"/>
          <a:chOff x="0" y="0"/>
          <a:chExt cx="0" cy="0"/>
        </a:xfrm>
      </p:grpSpPr>
      <p:sp>
        <p:nvSpPr>
          <p:cNvPr id="130" name="Google Shape;130;g1610c453444_2_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g1610c453444_2_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g1610c453444_2_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133"/>
        <p:cNvGrpSpPr/>
        <p:nvPr/>
      </p:nvGrpSpPr>
      <p:grpSpPr>
        <a:xfrm>
          <a:off x="0" y="0"/>
          <a:ext cx="0" cy="0"/>
          <a:chOff x="0" y="0"/>
          <a:chExt cx="0" cy="0"/>
        </a:xfrm>
      </p:grpSpPr>
      <p:sp>
        <p:nvSpPr>
          <p:cNvPr id="134" name="Google Shape;134;g1610c453444_2_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g1610c453444_2_5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6" name="Google Shape;136;g1610c453444_2_5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7" name="Google Shape;137;g1610c453444_2_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g1610c453444_2_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g1610c453444_2_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9"/>
        <p:cNvGrpSpPr/>
        <p:nvPr/>
      </p:nvGrpSpPr>
      <p:grpSpPr>
        <a:xfrm>
          <a:off x="0" y="0"/>
          <a:ext cx="0" cy="0"/>
          <a:chOff x="0" y="0"/>
          <a:chExt cx="0" cy="0"/>
        </a:xfrm>
      </p:grpSpPr>
      <p:sp>
        <p:nvSpPr>
          <p:cNvPr id="20" name="Google Shape;2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40"/>
        <p:cNvGrpSpPr/>
        <p:nvPr/>
      </p:nvGrpSpPr>
      <p:grpSpPr>
        <a:xfrm>
          <a:off x="0" y="0"/>
          <a:ext cx="0" cy="0"/>
          <a:chOff x="0" y="0"/>
          <a:chExt cx="0" cy="0"/>
        </a:xfrm>
      </p:grpSpPr>
      <p:sp>
        <p:nvSpPr>
          <p:cNvPr id="141" name="Google Shape;141;g1610c453444_2_5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g1610c453444_2_58"/>
          <p:cNvSpPr>
            <a:spLocks noGrp="1"/>
          </p:cNvSpPr>
          <p:nvPr>
            <p:ph type="pic" idx="2"/>
          </p:nvPr>
        </p:nvSpPr>
        <p:spPr>
          <a:xfrm>
            <a:off x="5183188" y="987425"/>
            <a:ext cx="6172200" cy="4873625"/>
          </a:xfrm>
          <a:prstGeom prst="rect">
            <a:avLst/>
          </a:prstGeom>
          <a:noFill/>
          <a:ln>
            <a:noFill/>
          </a:ln>
        </p:spPr>
      </p:sp>
      <p:sp>
        <p:nvSpPr>
          <p:cNvPr id="143" name="Google Shape;143;g1610c453444_2_5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4" name="Google Shape;144;g1610c453444_2_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g1610c453444_2_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g1610c453444_2_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47"/>
        <p:cNvGrpSpPr/>
        <p:nvPr/>
      </p:nvGrpSpPr>
      <p:grpSpPr>
        <a:xfrm>
          <a:off x="0" y="0"/>
          <a:ext cx="0" cy="0"/>
          <a:chOff x="0" y="0"/>
          <a:chExt cx="0" cy="0"/>
        </a:xfrm>
      </p:grpSpPr>
      <p:sp>
        <p:nvSpPr>
          <p:cNvPr id="148" name="Google Shape;148;g1610c453444_2_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g1610c453444_2_6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g1610c453444_2_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g1610c453444_2_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g1610c453444_2_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153"/>
        <p:cNvGrpSpPr/>
        <p:nvPr/>
      </p:nvGrpSpPr>
      <p:grpSpPr>
        <a:xfrm>
          <a:off x="0" y="0"/>
          <a:ext cx="0" cy="0"/>
          <a:chOff x="0" y="0"/>
          <a:chExt cx="0" cy="0"/>
        </a:xfrm>
      </p:grpSpPr>
      <p:sp>
        <p:nvSpPr>
          <p:cNvPr id="154" name="Google Shape;154;g1610c453444_2_7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g1610c453444_2_7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g1610c453444_2_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g1610c453444_2_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g1610c453444_2_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8"/>
        <p:cNvGrpSpPr/>
        <p:nvPr/>
      </p:nvGrpSpPr>
      <p:grpSpPr>
        <a:xfrm>
          <a:off x="0" y="0"/>
          <a:ext cx="0" cy="0"/>
          <a:chOff x="0" y="0"/>
          <a:chExt cx="0" cy="0"/>
        </a:xfrm>
      </p:grpSpPr>
      <p:sp>
        <p:nvSpPr>
          <p:cNvPr id="39" name="Google Shape;39;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2"/>
        <p:cNvGrpSpPr/>
        <p:nvPr/>
      </p:nvGrpSpPr>
      <p:grpSpPr>
        <a:xfrm>
          <a:off x="0" y="0"/>
          <a:ext cx="0" cy="0"/>
          <a:chOff x="0" y="0"/>
          <a:chExt cx="0" cy="0"/>
        </a:xfrm>
      </p:grpSpPr>
      <p:sp>
        <p:nvSpPr>
          <p:cNvPr id="53" name="Google Shape;5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3"/>
        <p:cNvGrpSpPr/>
        <p:nvPr/>
      </p:nvGrpSpPr>
      <p:grpSpPr>
        <a:xfrm>
          <a:off x="0" y="0"/>
          <a:ext cx="0" cy="0"/>
          <a:chOff x="0" y="0"/>
          <a:chExt cx="0" cy="0"/>
        </a:xfrm>
      </p:grpSpPr>
      <p:sp>
        <p:nvSpPr>
          <p:cNvPr id="64" name="Google Shape;64;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8"/>
          <p:cNvSpPr>
            <a:spLocks noGrp="1"/>
          </p:cNvSpPr>
          <p:nvPr>
            <p:ph type="pic" idx="2"/>
          </p:nvPr>
        </p:nvSpPr>
        <p:spPr>
          <a:xfrm>
            <a:off x="5183188" y="987425"/>
            <a:ext cx="6172200" cy="4873625"/>
          </a:xfrm>
          <a:prstGeom prst="rect">
            <a:avLst/>
          </a:prstGeom>
          <a:noFill/>
          <a:ln>
            <a:noFill/>
          </a:ln>
        </p:spPr>
      </p:sp>
      <p:sp>
        <p:nvSpPr>
          <p:cNvPr id="66" name="Google Shape;66;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g1610c453444_2_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4" name="Google Shape;84;g1610c453444_2_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5" name="Google Shape;85;g1610c453444_2_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6" name="Google Shape;86;g1610c453444_2_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7" name="Google Shape;87;g1610c453444_2_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
          <p:cNvSpPr txBox="1"/>
          <p:nvPr/>
        </p:nvSpPr>
        <p:spPr>
          <a:xfrm>
            <a:off x="1551400" y="1643875"/>
            <a:ext cx="89643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accent1"/>
                </a:solidFill>
                <a:latin typeface="Arial Black"/>
                <a:ea typeface="Arial Black"/>
                <a:cs typeface="Arial Black"/>
                <a:sym typeface="Arial Black"/>
              </a:rPr>
              <a:t>REAL-TIME SIGN LANGUAGE DETECTION BASED ON YOLO</a:t>
            </a:r>
            <a:endParaRPr sz="2400" dirty="0">
              <a:solidFill>
                <a:schemeClr val="accent1"/>
              </a:solidFill>
              <a:latin typeface="Arial Black"/>
              <a:ea typeface="Arial Black"/>
              <a:cs typeface="Arial Black"/>
              <a:sym typeface="Arial Black"/>
            </a:endParaRPr>
          </a:p>
        </p:txBody>
      </p:sp>
      <p:sp>
        <p:nvSpPr>
          <p:cNvPr id="164" name="Google Shape;164;p1"/>
          <p:cNvSpPr txBox="1"/>
          <p:nvPr/>
        </p:nvSpPr>
        <p:spPr>
          <a:xfrm>
            <a:off x="1551400" y="3917600"/>
            <a:ext cx="31317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rPr>
              <a:t>SHU WANYANG</a:t>
            </a:r>
            <a:endParaRPr sz="2000" dirty="0">
              <a:solidFill>
                <a:schemeClr val="dk1"/>
              </a:solidFill>
            </a:endParaRPr>
          </a:p>
          <a:p>
            <a:pPr marL="0" marR="0" lvl="0" indent="0" algn="l" rtl="0">
              <a:spcBef>
                <a:spcPts val="0"/>
              </a:spcBef>
              <a:spcAft>
                <a:spcPts val="0"/>
              </a:spcAft>
              <a:buNone/>
            </a:pPr>
            <a:r>
              <a:rPr lang="en-US" sz="2000" dirty="0">
                <a:solidFill>
                  <a:schemeClr val="dk1"/>
                </a:solidFill>
              </a:rPr>
              <a:t>YAN JIAHUAN</a:t>
            </a:r>
            <a:endParaRPr sz="2000" dirty="0">
              <a:solidFill>
                <a:schemeClr val="dk1"/>
              </a:solidFill>
            </a:endParaRPr>
          </a:p>
          <a:p>
            <a:pPr marL="0" marR="0" lvl="0" indent="0" algn="l" rtl="0">
              <a:spcBef>
                <a:spcPts val="0"/>
              </a:spcBef>
              <a:spcAft>
                <a:spcPts val="0"/>
              </a:spcAft>
              <a:buNone/>
            </a:pPr>
            <a:r>
              <a:rPr lang="en-US" sz="2000" dirty="0">
                <a:solidFill>
                  <a:schemeClr val="dk1"/>
                </a:solidFill>
              </a:rPr>
              <a:t>XIAO CHANGWEI</a:t>
            </a:r>
            <a:endParaRPr sz="2000" dirty="0">
              <a:solidFill>
                <a:schemeClr val="dk1"/>
              </a:solidFill>
            </a:endParaRPr>
          </a:p>
        </p:txBody>
      </p:sp>
      <p:pic>
        <p:nvPicPr>
          <p:cNvPr id="165" name="Google Shape;165;p1"/>
          <p:cNvPicPr preferRelativeResize="0"/>
          <p:nvPr/>
        </p:nvPicPr>
        <p:blipFill>
          <a:blip r:embed="rId3">
            <a:alphaModFix/>
          </a:blip>
          <a:stretch>
            <a:fillRect/>
          </a:stretch>
        </p:blipFill>
        <p:spPr>
          <a:xfrm>
            <a:off x="5152750" y="2870300"/>
            <a:ext cx="5229748" cy="3110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7"/>
          <p:cNvPicPr preferRelativeResize="0"/>
          <p:nvPr/>
        </p:nvPicPr>
        <p:blipFill rotWithShape="1">
          <a:blip r:embed="rId3">
            <a:alphaModFix/>
          </a:blip>
          <a:srcRect l="1710" b="8450"/>
          <a:stretch/>
        </p:blipFill>
        <p:spPr>
          <a:xfrm>
            <a:off x="263400" y="2266225"/>
            <a:ext cx="2728226" cy="2541200"/>
          </a:xfrm>
          <a:prstGeom prst="rect">
            <a:avLst/>
          </a:prstGeom>
          <a:noFill/>
          <a:ln>
            <a:noFill/>
          </a:ln>
        </p:spPr>
      </p:pic>
      <p:pic>
        <p:nvPicPr>
          <p:cNvPr id="272" name="Google Shape;272;p7"/>
          <p:cNvPicPr preferRelativeResize="0"/>
          <p:nvPr/>
        </p:nvPicPr>
        <p:blipFill>
          <a:blip r:embed="rId4">
            <a:alphaModFix/>
          </a:blip>
          <a:stretch>
            <a:fillRect/>
          </a:stretch>
        </p:blipFill>
        <p:spPr>
          <a:xfrm>
            <a:off x="4361150" y="1102075"/>
            <a:ext cx="2328300" cy="2328300"/>
          </a:xfrm>
          <a:prstGeom prst="rect">
            <a:avLst/>
          </a:prstGeom>
          <a:noFill/>
          <a:ln>
            <a:noFill/>
          </a:ln>
        </p:spPr>
      </p:pic>
      <p:pic>
        <p:nvPicPr>
          <p:cNvPr id="273" name="Google Shape;273;p7"/>
          <p:cNvPicPr preferRelativeResize="0"/>
          <p:nvPr/>
        </p:nvPicPr>
        <p:blipFill>
          <a:blip r:embed="rId5">
            <a:alphaModFix/>
          </a:blip>
          <a:stretch>
            <a:fillRect/>
          </a:stretch>
        </p:blipFill>
        <p:spPr>
          <a:xfrm>
            <a:off x="4249575" y="4450075"/>
            <a:ext cx="3176138" cy="2104750"/>
          </a:xfrm>
          <a:prstGeom prst="rect">
            <a:avLst/>
          </a:prstGeom>
          <a:noFill/>
          <a:ln>
            <a:noFill/>
          </a:ln>
        </p:spPr>
      </p:pic>
      <p:pic>
        <p:nvPicPr>
          <p:cNvPr id="274" name="Google Shape;274;p7"/>
          <p:cNvPicPr preferRelativeResize="0"/>
          <p:nvPr/>
        </p:nvPicPr>
        <p:blipFill>
          <a:blip r:embed="rId6">
            <a:alphaModFix/>
          </a:blip>
          <a:stretch>
            <a:fillRect/>
          </a:stretch>
        </p:blipFill>
        <p:spPr>
          <a:xfrm>
            <a:off x="8663713" y="1466125"/>
            <a:ext cx="2857500" cy="1600200"/>
          </a:xfrm>
          <a:prstGeom prst="rect">
            <a:avLst/>
          </a:prstGeom>
          <a:noFill/>
          <a:ln>
            <a:noFill/>
          </a:ln>
        </p:spPr>
      </p:pic>
      <p:cxnSp>
        <p:nvCxnSpPr>
          <p:cNvPr id="275" name="Google Shape;275;p7"/>
          <p:cNvCxnSpPr>
            <a:stCxn id="274" idx="1"/>
            <a:endCxn id="272" idx="3"/>
          </p:cNvCxnSpPr>
          <p:nvPr/>
        </p:nvCxnSpPr>
        <p:spPr>
          <a:xfrm rot="10800000">
            <a:off x="6689413" y="2266225"/>
            <a:ext cx="1974300" cy="0"/>
          </a:xfrm>
          <a:prstGeom prst="straightConnector1">
            <a:avLst/>
          </a:prstGeom>
          <a:noFill/>
          <a:ln w="9525" cap="flat" cmpd="sng">
            <a:solidFill>
              <a:schemeClr val="dk2"/>
            </a:solidFill>
            <a:prstDash val="solid"/>
            <a:round/>
            <a:headEnd type="none" w="med" len="med"/>
            <a:tailEnd type="triangle" w="med" len="med"/>
          </a:ln>
        </p:spPr>
      </p:cxnSp>
      <p:sp>
        <p:nvSpPr>
          <p:cNvPr id="276" name="Google Shape;276;p7"/>
          <p:cNvSpPr txBox="1"/>
          <p:nvPr/>
        </p:nvSpPr>
        <p:spPr>
          <a:xfrm>
            <a:off x="6807350" y="1944950"/>
            <a:ext cx="531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Real-time video</a:t>
            </a:r>
            <a:endParaRPr>
              <a:latin typeface="Times New Roman" panose="02020603050405020304" pitchFamily="18" charset="0"/>
              <a:cs typeface="Times New Roman" panose="02020603050405020304" pitchFamily="18" charset="0"/>
            </a:endParaRPr>
          </a:p>
        </p:txBody>
      </p:sp>
      <p:cxnSp>
        <p:nvCxnSpPr>
          <p:cNvPr id="277" name="Google Shape;277;p7"/>
          <p:cNvCxnSpPr>
            <a:stCxn id="272" idx="1"/>
            <a:endCxn id="271" idx="3"/>
          </p:cNvCxnSpPr>
          <p:nvPr/>
        </p:nvCxnSpPr>
        <p:spPr>
          <a:xfrm flipH="1">
            <a:off x="2991650" y="2266225"/>
            <a:ext cx="1369500" cy="1270500"/>
          </a:xfrm>
          <a:prstGeom prst="straightConnector1">
            <a:avLst/>
          </a:prstGeom>
          <a:noFill/>
          <a:ln w="9525" cap="flat" cmpd="sng">
            <a:solidFill>
              <a:schemeClr val="dk2"/>
            </a:solidFill>
            <a:prstDash val="solid"/>
            <a:round/>
            <a:headEnd type="none" w="med" len="med"/>
            <a:tailEnd type="triangle" w="med" len="med"/>
          </a:ln>
        </p:spPr>
      </p:cxnSp>
      <p:sp>
        <p:nvSpPr>
          <p:cNvPr id="278" name="Google Shape;278;p7"/>
          <p:cNvSpPr txBox="1"/>
          <p:nvPr/>
        </p:nvSpPr>
        <p:spPr>
          <a:xfrm>
            <a:off x="3464450" y="3066323"/>
            <a:ext cx="294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Call the camera with a function</a:t>
            </a:r>
            <a:endParaRPr dirty="0">
              <a:latin typeface="Times New Roman" panose="02020603050405020304" pitchFamily="18" charset="0"/>
              <a:cs typeface="Times New Roman" panose="02020603050405020304" pitchFamily="18" charset="0"/>
            </a:endParaRPr>
          </a:p>
        </p:txBody>
      </p:sp>
      <p:cxnSp>
        <p:nvCxnSpPr>
          <p:cNvPr id="279" name="Google Shape;279;p7"/>
          <p:cNvCxnSpPr>
            <a:stCxn id="271" idx="3"/>
            <a:endCxn id="273" idx="1"/>
          </p:cNvCxnSpPr>
          <p:nvPr/>
        </p:nvCxnSpPr>
        <p:spPr>
          <a:xfrm>
            <a:off x="2991626" y="3536825"/>
            <a:ext cx="1257900" cy="1965600"/>
          </a:xfrm>
          <a:prstGeom prst="straightConnector1">
            <a:avLst/>
          </a:prstGeom>
          <a:noFill/>
          <a:ln w="9525" cap="flat" cmpd="sng">
            <a:solidFill>
              <a:schemeClr val="dk2"/>
            </a:solidFill>
            <a:prstDash val="solid"/>
            <a:round/>
            <a:headEnd type="none" w="med" len="med"/>
            <a:tailEnd type="triangle" w="med" len="med"/>
          </a:ln>
        </p:spPr>
      </p:cxnSp>
      <p:sp>
        <p:nvSpPr>
          <p:cNvPr id="280" name="Google Shape;280;p7"/>
          <p:cNvSpPr txBox="1"/>
          <p:nvPr/>
        </p:nvSpPr>
        <p:spPr>
          <a:xfrm>
            <a:off x="3464450" y="3981075"/>
            <a:ext cx="583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zh-CN" dirty="0">
                <a:solidFill>
                  <a:schemeClr val="dk1"/>
                </a:solidFill>
                <a:latin typeface="Times New Roman" panose="02020603050405020304" pitchFamily="18" charset="0"/>
                <a:cs typeface="Times New Roman" panose="02020603050405020304" pitchFamily="18" charset="0"/>
              </a:rPr>
              <a:t>D</a:t>
            </a:r>
            <a:r>
              <a:rPr lang="en-US" dirty="0">
                <a:solidFill>
                  <a:schemeClr val="dk1"/>
                </a:solidFill>
                <a:latin typeface="Times New Roman" panose="02020603050405020304" pitchFamily="18" charset="0"/>
                <a:cs typeface="Times New Roman" panose="02020603050405020304" pitchFamily="18" charset="0"/>
              </a:rPr>
              <a:t>ivide video into several key frames</a:t>
            </a:r>
            <a:endParaRPr dirty="0">
              <a:latin typeface="Times New Roman" panose="02020603050405020304" pitchFamily="18" charset="0"/>
              <a:cs typeface="Times New Roman" panose="02020603050405020304" pitchFamily="18" charset="0"/>
            </a:endParaRPr>
          </a:p>
        </p:txBody>
      </p:sp>
      <p:sp>
        <p:nvSpPr>
          <p:cNvPr id="281" name="Google Shape;281;p7"/>
          <p:cNvSpPr/>
          <p:nvPr/>
        </p:nvSpPr>
        <p:spPr>
          <a:xfrm>
            <a:off x="9714546" y="5293000"/>
            <a:ext cx="1974299" cy="472425"/>
          </a:xfrm>
          <a:prstGeom prst="rect">
            <a:avLst/>
          </a:prstGeom>
        </p:spPr>
        <p:txBody>
          <a:bodyPr>
            <a:prstTxWarp prst="textPlain">
              <a:avLst/>
            </a:prstTxWarp>
          </a:bodyPr>
          <a:lstStyle/>
          <a:p>
            <a:pPr lvl="0" algn="ctr"/>
            <a:r>
              <a:rPr b="0" i="0" dirty="0" err="1">
                <a:ln w="9525" cap="flat" cmpd="sng">
                  <a:solidFill>
                    <a:schemeClr val="dk2"/>
                  </a:solidFill>
                  <a:prstDash val="solid"/>
                  <a:round/>
                  <a:headEnd type="none" w="sm" len="sm"/>
                  <a:tailEnd type="none" w="sm" len="sm"/>
                </a:ln>
                <a:solidFill>
                  <a:srgbClr val="4A86E8"/>
                </a:solidFill>
                <a:latin typeface="Arial"/>
              </a:rPr>
              <a:t>OpenPose</a:t>
            </a:r>
            <a:endParaRPr b="0" i="0" dirty="0">
              <a:ln w="9525" cap="flat" cmpd="sng">
                <a:solidFill>
                  <a:schemeClr val="dk2"/>
                </a:solidFill>
                <a:prstDash val="solid"/>
                <a:round/>
                <a:headEnd type="none" w="sm" len="sm"/>
                <a:tailEnd type="none" w="sm" len="sm"/>
              </a:ln>
              <a:solidFill>
                <a:srgbClr val="4A86E8"/>
              </a:solidFill>
              <a:latin typeface="Arial"/>
            </a:endParaRPr>
          </a:p>
        </p:txBody>
      </p:sp>
      <p:cxnSp>
        <p:nvCxnSpPr>
          <p:cNvPr id="282" name="Google Shape;282;p7"/>
          <p:cNvCxnSpPr>
            <a:stCxn id="273" idx="3"/>
          </p:cNvCxnSpPr>
          <p:nvPr/>
        </p:nvCxnSpPr>
        <p:spPr>
          <a:xfrm rot="10800000" flipH="1">
            <a:off x="7425713" y="5480250"/>
            <a:ext cx="2329500" cy="22200"/>
          </a:xfrm>
          <a:prstGeom prst="straightConnector1">
            <a:avLst/>
          </a:prstGeom>
          <a:noFill/>
          <a:ln w="9525" cap="flat" cmpd="sng">
            <a:solidFill>
              <a:schemeClr val="dk2"/>
            </a:solidFill>
            <a:prstDash val="solid"/>
            <a:round/>
            <a:headEnd type="none" w="med" len="med"/>
            <a:tailEnd type="triangle" w="med" len="med"/>
          </a:ln>
        </p:spPr>
      </p:cxnSp>
      <p:sp>
        <p:nvSpPr>
          <p:cNvPr id="283" name="Google Shape;283;p7"/>
          <p:cNvSpPr txBox="1"/>
          <p:nvPr/>
        </p:nvSpPr>
        <p:spPr>
          <a:xfrm>
            <a:off x="7516625" y="5014350"/>
            <a:ext cx="223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Hand position recognition</a:t>
            </a:r>
            <a:endParaRPr>
              <a:latin typeface="Times New Roman" panose="02020603050405020304" pitchFamily="18" charset="0"/>
              <a:cs typeface="Times New Roman" panose="02020603050405020304" pitchFamily="18" charset="0"/>
            </a:endParaRPr>
          </a:p>
        </p:txBody>
      </p:sp>
      <p:sp>
        <p:nvSpPr>
          <p:cNvPr id="284" name="Google Shape;284;p7"/>
          <p:cNvSpPr txBox="1"/>
          <p:nvPr/>
        </p:nvSpPr>
        <p:spPr>
          <a:xfrm>
            <a:off x="770466" y="421437"/>
            <a:ext cx="36531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4472C4"/>
                </a:solidFill>
                <a:latin typeface="Arial Black"/>
                <a:ea typeface="Arial Black"/>
                <a:cs typeface="Arial Black"/>
                <a:sym typeface="Arial Black"/>
              </a:rPr>
              <a:t>How to get key frames?</a:t>
            </a:r>
            <a:endParaRPr sz="2000">
              <a:solidFill>
                <a:srgbClr val="4472C4"/>
              </a:solidFill>
              <a:latin typeface="Arial Black"/>
              <a:ea typeface="Arial Black"/>
              <a:cs typeface="Arial Black"/>
              <a:sym typeface="Arial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gff9c5b9fa3_1_5"/>
          <p:cNvPicPr preferRelativeResize="0"/>
          <p:nvPr/>
        </p:nvPicPr>
        <p:blipFill>
          <a:blip r:embed="rId3">
            <a:alphaModFix/>
          </a:blip>
          <a:stretch>
            <a:fillRect/>
          </a:stretch>
        </p:blipFill>
        <p:spPr>
          <a:xfrm>
            <a:off x="8671700" y="1864150"/>
            <a:ext cx="2772625" cy="3677200"/>
          </a:xfrm>
          <a:prstGeom prst="rect">
            <a:avLst/>
          </a:prstGeom>
          <a:noFill/>
          <a:ln>
            <a:noFill/>
          </a:ln>
        </p:spPr>
      </p:pic>
      <p:pic>
        <p:nvPicPr>
          <p:cNvPr id="290" name="Google Shape;290;gff9c5b9fa3_1_5"/>
          <p:cNvPicPr preferRelativeResize="0"/>
          <p:nvPr/>
        </p:nvPicPr>
        <p:blipFill rotWithShape="1">
          <a:blip r:embed="rId4">
            <a:alphaModFix/>
          </a:blip>
          <a:srcRect r="20760"/>
          <a:stretch/>
        </p:blipFill>
        <p:spPr>
          <a:xfrm>
            <a:off x="4364350" y="1955550"/>
            <a:ext cx="4307350" cy="3494400"/>
          </a:xfrm>
          <a:prstGeom prst="rect">
            <a:avLst/>
          </a:prstGeom>
          <a:noFill/>
          <a:ln>
            <a:noFill/>
          </a:ln>
        </p:spPr>
      </p:pic>
      <p:sp>
        <p:nvSpPr>
          <p:cNvPr id="291" name="Google Shape;291;gff9c5b9fa3_1_5"/>
          <p:cNvSpPr txBox="1"/>
          <p:nvPr/>
        </p:nvSpPr>
        <p:spPr>
          <a:xfrm>
            <a:off x="1225725" y="2299500"/>
            <a:ext cx="2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92" name="Google Shape;292;gff9c5b9fa3_1_5"/>
          <p:cNvSpPr txBox="1"/>
          <p:nvPr/>
        </p:nvSpPr>
        <p:spPr>
          <a:xfrm>
            <a:off x="504850" y="1914550"/>
            <a:ext cx="3859500" cy="437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2400" dirty="0" err="1">
                <a:solidFill>
                  <a:schemeClr val="dk1"/>
                </a:solidFill>
                <a:latin typeface="Times New Roman"/>
                <a:ea typeface="Times New Roman"/>
                <a:cs typeface="Times New Roman"/>
                <a:sym typeface="Times New Roman"/>
              </a:rPr>
              <a:t>OpenPose</a:t>
            </a:r>
            <a:r>
              <a:rPr lang="en-US" sz="2400" dirty="0">
                <a:solidFill>
                  <a:schemeClr val="dk1"/>
                </a:solidFill>
                <a:latin typeface="Times New Roman"/>
                <a:ea typeface="Times New Roman"/>
                <a:cs typeface="Times New Roman"/>
                <a:sym typeface="Times New Roman"/>
              </a:rPr>
              <a:t> is used for human pose recognition, which can realize posture estimation of human movements, facial expressions, finger movements and so on. </a:t>
            </a:r>
            <a:r>
              <a:rPr lang="en-US" sz="2400" dirty="0" err="1">
                <a:solidFill>
                  <a:schemeClr val="dk1"/>
                </a:solidFill>
                <a:latin typeface="Times New Roman"/>
                <a:ea typeface="Times New Roman"/>
                <a:cs typeface="Times New Roman"/>
                <a:sym typeface="Times New Roman"/>
              </a:rPr>
              <a:t>OpenPose</a:t>
            </a:r>
            <a:r>
              <a:rPr lang="en-US" sz="2400" dirty="0">
                <a:solidFill>
                  <a:schemeClr val="dk1"/>
                </a:solidFill>
                <a:latin typeface="Times New Roman"/>
                <a:ea typeface="Times New Roman"/>
                <a:cs typeface="Times New Roman"/>
                <a:sym typeface="Times New Roman"/>
              </a:rPr>
              <a:t> can extract the desired hand position from the human image. </a:t>
            </a:r>
            <a:endParaRPr sz="24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
        <p:nvSpPr>
          <p:cNvPr id="293" name="Google Shape;293;gff9c5b9fa3_1_5"/>
          <p:cNvSpPr txBox="1"/>
          <p:nvPr/>
        </p:nvSpPr>
        <p:spPr>
          <a:xfrm>
            <a:off x="608041" y="745587"/>
            <a:ext cx="36531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4472C4"/>
                </a:solidFill>
                <a:latin typeface="Arial Black"/>
                <a:ea typeface="Arial Black"/>
                <a:cs typeface="Arial Black"/>
                <a:sym typeface="Arial Black"/>
              </a:rPr>
              <a:t>What is OpenPose?</a:t>
            </a:r>
            <a:endParaRPr sz="2000">
              <a:solidFill>
                <a:srgbClr val="4472C4"/>
              </a:solidFill>
              <a:latin typeface="Arial Black"/>
              <a:ea typeface="Arial Black"/>
              <a:cs typeface="Arial Black"/>
              <a:sym typeface="Arial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610c453444_7_0"/>
          <p:cNvSpPr txBox="1"/>
          <p:nvPr/>
        </p:nvSpPr>
        <p:spPr>
          <a:xfrm>
            <a:off x="308225" y="1094872"/>
            <a:ext cx="1020223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4472C4"/>
                </a:solidFill>
                <a:latin typeface="Arial Black"/>
                <a:ea typeface="Arial Black"/>
                <a:cs typeface="Arial Black"/>
                <a:sym typeface="Arial Black"/>
              </a:rPr>
              <a:t>Subgoal 2: Hand gesture interpretation modeling</a:t>
            </a:r>
            <a:endParaRPr sz="2400" dirty="0">
              <a:solidFill>
                <a:srgbClr val="4472C4"/>
              </a:solidFill>
              <a:latin typeface="Arial Black"/>
              <a:ea typeface="Arial Black"/>
              <a:cs typeface="Arial Black"/>
              <a:sym typeface="Arial Black"/>
            </a:endParaRPr>
          </a:p>
        </p:txBody>
      </p:sp>
      <p:pic>
        <p:nvPicPr>
          <p:cNvPr id="299" name="Google Shape;299;g1610c453444_7_0"/>
          <p:cNvPicPr preferRelativeResize="0"/>
          <p:nvPr/>
        </p:nvPicPr>
        <p:blipFill rotWithShape="1">
          <a:blip r:embed="rId3">
            <a:alphaModFix/>
          </a:blip>
          <a:srcRect/>
          <a:stretch/>
        </p:blipFill>
        <p:spPr>
          <a:xfrm>
            <a:off x="6794642" y="2368461"/>
            <a:ext cx="3880347" cy="2748336"/>
          </a:xfrm>
          <a:prstGeom prst="rect">
            <a:avLst/>
          </a:prstGeom>
          <a:noFill/>
          <a:ln>
            <a:noFill/>
          </a:ln>
        </p:spPr>
      </p:pic>
      <p:sp>
        <p:nvSpPr>
          <p:cNvPr id="300" name="Google Shape;300;g1610c453444_7_0"/>
          <p:cNvSpPr txBox="1"/>
          <p:nvPr/>
        </p:nvSpPr>
        <p:spPr>
          <a:xfrm>
            <a:off x="5617041" y="5399069"/>
            <a:ext cx="669766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This is a graphic demonstration of American Sign Language (ASL).</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Source from Kaggle sign-MNIST</a:t>
            </a:r>
            <a:endParaRPr sz="1800" dirty="0">
              <a:solidFill>
                <a:schemeClr val="dk1"/>
              </a:solidFill>
              <a:latin typeface="Times New Roman" panose="02020603050405020304" pitchFamily="18" charset="0"/>
              <a:cs typeface="Times New Roman" panose="02020603050405020304" pitchFamily="18" charset="0"/>
              <a:sym typeface="Arial"/>
            </a:endParaRPr>
          </a:p>
        </p:txBody>
      </p:sp>
      <p:cxnSp>
        <p:nvCxnSpPr>
          <p:cNvPr id="301" name="Google Shape;301;g1610c453444_7_0"/>
          <p:cNvCxnSpPr/>
          <p:nvPr/>
        </p:nvCxnSpPr>
        <p:spPr>
          <a:xfrm>
            <a:off x="4293466" y="3786293"/>
            <a:ext cx="1115878" cy="0"/>
          </a:xfrm>
          <a:prstGeom prst="straightConnector1">
            <a:avLst/>
          </a:prstGeom>
          <a:noFill/>
          <a:ln w="28575" cap="flat" cmpd="sng">
            <a:solidFill>
              <a:schemeClr val="dk1"/>
            </a:solidFill>
            <a:prstDash val="solid"/>
            <a:miter lim="800000"/>
            <a:headEnd type="none" w="sm" len="sm"/>
            <a:tailEnd type="triangle" w="med" len="med"/>
          </a:ln>
        </p:spPr>
      </p:cxnSp>
      <p:sp>
        <p:nvSpPr>
          <p:cNvPr id="302" name="Google Shape;302;g1610c453444_7_0"/>
          <p:cNvSpPr txBox="1"/>
          <p:nvPr/>
        </p:nvSpPr>
        <p:spPr>
          <a:xfrm>
            <a:off x="770041" y="4932131"/>
            <a:ext cx="25010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Assume it is our model.</a:t>
            </a:r>
            <a:endParaRPr sz="1800" dirty="0">
              <a:solidFill>
                <a:schemeClr val="dk1"/>
              </a:solidFill>
              <a:latin typeface="Times New Roman" panose="02020603050405020304" pitchFamily="18" charset="0"/>
              <a:cs typeface="Times New Roman" panose="02020603050405020304" pitchFamily="18" charset="0"/>
              <a:sym typeface="Arial"/>
            </a:endParaRPr>
          </a:p>
        </p:txBody>
      </p:sp>
      <p:grpSp>
        <p:nvGrpSpPr>
          <p:cNvPr id="303" name="Google Shape;303;g1610c453444_7_0"/>
          <p:cNvGrpSpPr/>
          <p:nvPr/>
        </p:nvGrpSpPr>
        <p:grpSpPr>
          <a:xfrm>
            <a:off x="952410" y="3372758"/>
            <a:ext cx="1471770" cy="1471770"/>
            <a:chOff x="952410" y="3372758"/>
            <a:chExt cx="1471770" cy="1471770"/>
          </a:xfrm>
        </p:grpSpPr>
        <p:sp>
          <p:nvSpPr>
            <p:cNvPr id="304" name="Google Shape;304;g1610c453444_7_0"/>
            <p:cNvSpPr/>
            <p:nvPr/>
          </p:nvSpPr>
          <p:spPr>
            <a:xfrm>
              <a:off x="952410" y="3372758"/>
              <a:ext cx="1471770" cy="1471770"/>
            </a:xfrm>
            <a:prstGeom prst="cube">
              <a:avLst>
                <a:gd name="adj" fmla="val 25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5" name="Google Shape;305;g1610c453444_7_0"/>
            <p:cNvSpPr/>
            <p:nvPr/>
          </p:nvSpPr>
          <p:spPr>
            <a:xfrm>
              <a:off x="1374381" y="3742629"/>
              <a:ext cx="489236"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0" cap="none">
                  <a:solidFill>
                    <a:schemeClr val="lt1"/>
                  </a:solidFill>
                  <a:latin typeface="Arial"/>
                  <a:ea typeface="Arial"/>
                  <a:cs typeface="Arial"/>
                  <a:sym typeface="Arial"/>
                </a:rPr>
                <a:t>?</a:t>
              </a:r>
              <a:endParaRPr sz="5400" b="0" cap="none">
                <a:solidFill>
                  <a:schemeClr val="lt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grpSp>
        <p:nvGrpSpPr>
          <p:cNvPr id="310" name="Google Shape;310;g1610c453444_7_12"/>
          <p:cNvGrpSpPr/>
          <p:nvPr/>
        </p:nvGrpSpPr>
        <p:grpSpPr>
          <a:xfrm>
            <a:off x="674670" y="1168122"/>
            <a:ext cx="3897330" cy="4225542"/>
            <a:chOff x="674670" y="1168122"/>
            <a:chExt cx="3897330" cy="4225542"/>
          </a:xfrm>
        </p:grpSpPr>
        <p:grpSp>
          <p:nvGrpSpPr>
            <p:cNvPr id="311" name="Google Shape;311;g1610c453444_7_12"/>
            <p:cNvGrpSpPr/>
            <p:nvPr/>
          </p:nvGrpSpPr>
          <p:grpSpPr>
            <a:xfrm>
              <a:off x="674670" y="1168122"/>
              <a:ext cx="3897330" cy="3649925"/>
              <a:chOff x="438363" y="1331633"/>
              <a:chExt cx="3637052" cy="3486949"/>
            </a:xfrm>
          </p:grpSpPr>
          <p:pic>
            <p:nvPicPr>
              <p:cNvPr id="312" name="Google Shape;312;g1610c453444_7_12"/>
              <p:cNvPicPr preferRelativeResize="0"/>
              <p:nvPr/>
            </p:nvPicPr>
            <p:blipFill rotWithShape="1">
              <a:blip r:embed="rId3">
                <a:alphaModFix/>
              </a:blip>
              <a:srcRect l="9793" t="16044" r="58569" b="13598"/>
              <a:stretch/>
            </p:blipFill>
            <p:spPr>
              <a:xfrm>
                <a:off x="438363" y="1331633"/>
                <a:ext cx="3637052" cy="3486949"/>
              </a:xfrm>
              <a:prstGeom prst="rect">
                <a:avLst/>
              </a:prstGeom>
              <a:noFill/>
              <a:ln>
                <a:noFill/>
              </a:ln>
            </p:spPr>
          </p:pic>
          <p:sp>
            <p:nvSpPr>
              <p:cNvPr id="313" name="Google Shape;313;g1610c453444_7_12"/>
              <p:cNvSpPr/>
              <p:nvPr/>
            </p:nvSpPr>
            <p:spPr>
              <a:xfrm>
                <a:off x="1715785" y="2825393"/>
                <a:ext cx="647272" cy="53168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314" name="Google Shape;314;g1610c453444_7_12"/>
            <p:cNvSpPr txBox="1"/>
            <p:nvPr/>
          </p:nvSpPr>
          <p:spPr>
            <a:xfrm>
              <a:off x="1530849" y="5024332"/>
              <a:ext cx="186989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Object Targeting</a:t>
              </a:r>
              <a:endParaRPr sz="1800" dirty="0">
                <a:solidFill>
                  <a:schemeClr val="dk1"/>
                </a:solidFill>
                <a:latin typeface="Times New Roman"/>
                <a:ea typeface="Times New Roman"/>
                <a:cs typeface="Times New Roman"/>
                <a:sym typeface="Times New Roman"/>
              </a:endParaRPr>
            </a:p>
          </p:txBody>
        </p:sp>
      </p:grpSp>
      <p:grpSp>
        <p:nvGrpSpPr>
          <p:cNvPr id="315" name="Google Shape;315;g1610c453444_7_12"/>
          <p:cNvGrpSpPr/>
          <p:nvPr/>
        </p:nvGrpSpPr>
        <p:grpSpPr>
          <a:xfrm>
            <a:off x="7510408" y="1168122"/>
            <a:ext cx="4006922" cy="4102045"/>
            <a:chOff x="7510408" y="1168122"/>
            <a:chExt cx="4006922" cy="4102045"/>
          </a:xfrm>
        </p:grpSpPr>
        <p:grpSp>
          <p:nvGrpSpPr>
            <p:cNvPr id="316" name="Google Shape;316;g1610c453444_7_12"/>
            <p:cNvGrpSpPr/>
            <p:nvPr/>
          </p:nvGrpSpPr>
          <p:grpSpPr>
            <a:xfrm>
              <a:off x="7510408" y="1168122"/>
              <a:ext cx="4006922" cy="3595956"/>
              <a:chOff x="7510408" y="1168122"/>
              <a:chExt cx="4006922" cy="3595956"/>
            </a:xfrm>
          </p:grpSpPr>
          <p:pic>
            <p:nvPicPr>
              <p:cNvPr id="317" name="Google Shape;317;g1610c453444_7_12"/>
              <p:cNvPicPr preferRelativeResize="0"/>
              <p:nvPr/>
            </p:nvPicPr>
            <p:blipFill rotWithShape="1">
              <a:blip r:embed="rId4">
                <a:alphaModFix/>
              </a:blip>
              <a:srcRect l="7142" t="6316" r="4107" b="8655"/>
              <a:stretch/>
            </p:blipFill>
            <p:spPr>
              <a:xfrm>
                <a:off x="7510408" y="1168122"/>
                <a:ext cx="4006922" cy="3595956"/>
              </a:xfrm>
              <a:prstGeom prst="rect">
                <a:avLst/>
              </a:prstGeom>
              <a:noFill/>
              <a:ln>
                <a:noFill/>
              </a:ln>
            </p:spPr>
          </p:pic>
          <p:pic>
            <p:nvPicPr>
              <p:cNvPr id="318" name="Google Shape;318;g1610c453444_7_12"/>
              <p:cNvPicPr preferRelativeResize="0"/>
              <p:nvPr/>
            </p:nvPicPr>
            <p:blipFill rotWithShape="1">
              <a:blip r:embed="rId5">
                <a:alphaModFix/>
              </a:blip>
              <a:srcRect/>
              <a:stretch/>
            </p:blipFill>
            <p:spPr>
              <a:xfrm>
                <a:off x="9219220" y="1776415"/>
                <a:ext cx="715891" cy="702255"/>
              </a:xfrm>
              <a:prstGeom prst="rect">
                <a:avLst/>
              </a:prstGeom>
              <a:noFill/>
              <a:ln>
                <a:noFill/>
              </a:ln>
            </p:spPr>
          </p:pic>
        </p:grpSp>
        <p:sp>
          <p:nvSpPr>
            <p:cNvPr id="319" name="Google Shape;319;g1610c453444_7_12"/>
            <p:cNvSpPr txBox="1"/>
            <p:nvPr/>
          </p:nvSpPr>
          <p:spPr>
            <a:xfrm>
              <a:off x="8179879" y="4900835"/>
              <a:ext cx="31319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Background Noise Elimination</a:t>
              </a:r>
              <a:endParaRPr sz="1800" dirty="0">
                <a:solidFill>
                  <a:schemeClr val="dk1"/>
                </a:solidFill>
                <a:latin typeface="Times New Roman"/>
                <a:ea typeface="Times New Roman"/>
                <a:cs typeface="Times New Roman"/>
                <a:sym typeface="Times New Roman"/>
              </a:endParaRPr>
            </a:p>
          </p:txBody>
        </p:sp>
      </p:grpSp>
      <p:sp>
        <p:nvSpPr>
          <p:cNvPr id="320" name="Google Shape;320;g1610c453444_7_12"/>
          <p:cNvSpPr txBox="1"/>
          <p:nvPr/>
        </p:nvSpPr>
        <p:spPr>
          <a:xfrm>
            <a:off x="3372634" y="5729918"/>
            <a:ext cx="593380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We need a robust and outstanding </a:t>
            </a:r>
            <a:r>
              <a:rPr lang="en-US" sz="2400" b="1" dirty="0">
                <a:solidFill>
                  <a:schemeClr val="dk1"/>
                </a:solidFill>
                <a:latin typeface="Times New Roman"/>
                <a:ea typeface="Times New Roman"/>
                <a:cs typeface="Times New Roman"/>
                <a:sym typeface="Times New Roman"/>
              </a:rPr>
              <a:t>deep learning </a:t>
            </a:r>
            <a:r>
              <a:rPr lang="en-US" sz="1800" dirty="0">
                <a:solidFill>
                  <a:schemeClr val="dk1"/>
                </a:solidFill>
                <a:latin typeface="Times New Roman"/>
                <a:ea typeface="Times New Roman"/>
                <a:cs typeface="Times New Roman"/>
                <a:sym typeface="Times New Roman"/>
              </a:rPr>
              <a:t>model! </a:t>
            </a:r>
            <a:endParaRPr sz="1800" dirty="0">
              <a:solidFill>
                <a:schemeClr val="dk1"/>
              </a:solidFill>
              <a:latin typeface="Times New Roman"/>
              <a:ea typeface="Times New Roman"/>
              <a:cs typeface="Times New Roman"/>
              <a:sym typeface="Times New Roman"/>
            </a:endParaRPr>
          </a:p>
        </p:txBody>
      </p:sp>
      <p:sp>
        <p:nvSpPr>
          <p:cNvPr id="321" name="Google Shape;321;g1610c453444_7_12"/>
          <p:cNvSpPr txBox="1"/>
          <p:nvPr/>
        </p:nvSpPr>
        <p:spPr>
          <a:xfrm>
            <a:off x="284216" y="431562"/>
            <a:ext cx="365318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rgbClr val="4472C4"/>
                </a:solidFill>
                <a:latin typeface="Arial Black"/>
                <a:ea typeface="Arial Black"/>
                <a:cs typeface="Arial Black"/>
                <a:sym typeface="Arial Black"/>
              </a:rPr>
              <a:t>What do we need?</a:t>
            </a:r>
            <a:endParaRPr sz="2000" dirty="0">
              <a:solidFill>
                <a:srgbClr val="4472C4"/>
              </a:solidFill>
              <a:latin typeface="Arial Black"/>
              <a:ea typeface="Arial Black"/>
              <a:cs typeface="Arial Black"/>
              <a:sym typeface="Arial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1610c453444_7_27"/>
          <p:cNvSpPr/>
          <p:nvPr/>
        </p:nvSpPr>
        <p:spPr>
          <a:xfrm>
            <a:off x="639039" y="1425803"/>
            <a:ext cx="1471770" cy="1471770"/>
          </a:xfrm>
          <a:prstGeom prst="cube">
            <a:avLst>
              <a:gd name="adj" fmla="val 25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327" name="Google Shape;327;g1610c453444_7_27"/>
          <p:cNvCxnSpPr/>
          <p:nvPr/>
        </p:nvCxnSpPr>
        <p:spPr>
          <a:xfrm>
            <a:off x="2700972" y="1977022"/>
            <a:ext cx="864161" cy="0"/>
          </a:xfrm>
          <a:prstGeom prst="straightConnector1">
            <a:avLst/>
          </a:prstGeom>
          <a:noFill/>
          <a:ln w="28575" cap="flat" cmpd="sng">
            <a:solidFill>
              <a:schemeClr val="dk1"/>
            </a:solidFill>
            <a:prstDash val="solid"/>
            <a:miter lim="800000"/>
            <a:headEnd type="none" w="sm" len="sm"/>
            <a:tailEnd type="triangle" w="med" len="med"/>
          </a:ln>
        </p:spPr>
      </p:cxnSp>
      <p:sp>
        <p:nvSpPr>
          <p:cNvPr id="328" name="Google Shape;328;g1610c453444_7_27"/>
          <p:cNvSpPr txBox="1"/>
          <p:nvPr/>
        </p:nvSpPr>
        <p:spPr>
          <a:xfrm>
            <a:off x="3667874" y="1792356"/>
            <a:ext cx="38188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Black"/>
                <a:ea typeface="Arial Black"/>
                <a:cs typeface="Arial Black"/>
                <a:sym typeface="Arial Black"/>
              </a:rPr>
              <a:t>YOLOv3 (You only look once)</a:t>
            </a:r>
            <a:endParaRPr sz="1800">
              <a:solidFill>
                <a:schemeClr val="dk1"/>
              </a:solidFill>
              <a:latin typeface="Arial Black"/>
              <a:ea typeface="Arial Black"/>
              <a:cs typeface="Arial Black"/>
              <a:sym typeface="Arial Black"/>
            </a:endParaRPr>
          </a:p>
        </p:txBody>
      </p:sp>
      <p:pic>
        <p:nvPicPr>
          <p:cNvPr id="329" name="Google Shape;329;g1610c453444_7_27"/>
          <p:cNvPicPr preferRelativeResize="0"/>
          <p:nvPr/>
        </p:nvPicPr>
        <p:blipFill rotWithShape="1">
          <a:blip r:embed="rId3">
            <a:alphaModFix/>
          </a:blip>
          <a:srcRect/>
          <a:stretch/>
        </p:blipFill>
        <p:spPr>
          <a:xfrm>
            <a:off x="9141706" y="1241138"/>
            <a:ext cx="2789700" cy="1690727"/>
          </a:xfrm>
          <a:prstGeom prst="rect">
            <a:avLst/>
          </a:prstGeom>
          <a:noFill/>
          <a:ln>
            <a:noFill/>
          </a:ln>
        </p:spPr>
      </p:pic>
      <p:cxnSp>
        <p:nvCxnSpPr>
          <p:cNvPr id="330" name="Google Shape;330;g1610c453444_7_27"/>
          <p:cNvCxnSpPr/>
          <p:nvPr/>
        </p:nvCxnSpPr>
        <p:spPr>
          <a:xfrm>
            <a:off x="7805516" y="1977022"/>
            <a:ext cx="864161" cy="0"/>
          </a:xfrm>
          <a:prstGeom prst="straightConnector1">
            <a:avLst/>
          </a:prstGeom>
          <a:noFill/>
          <a:ln w="28575" cap="flat" cmpd="sng">
            <a:solidFill>
              <a:schemeClr val="dk1"/>
            </a:solidFill>
            <a:prstDash val="solid"/>
            <a:miter lim="800000"/>
            <a:headEnd type="none" w="sm" len="sm"/>
            <a:tailEnd type="triangle" w="med" len="med"/>
          </a:ln>
        </p:spPr>
      </p:cxnSp>
      <p:sp>
        <p:nvSpPr>
          <p:cNvPr id="331" name="Google Shape;331;g1610c453444_7_27"/>
          <p:cNvSpPr txBox="1"/>
          <p:nvPr/>
        </p:nvSpPr>
        <p:spPr>
          <a:xfrm>
            <a:off x="284216" y="431562"/>
            <a:ext cx="36531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4472C4"/>
                </a:solidFill>
                <a:latin typeface="Arial Black"/>
                <a:ea typeface="Arial Black"/>
                <a:cs typeface="Arial Black"/>
                <a:sym typeface="Arial Black"/>
              </a:rPr>
              <a:t>What is YOLOv3?</a:t>
            </a:r>
            <a:endParaRPr sz="2000">
              <a:solidFill>
                <a:srgbClr val="4472C4"/>
              </a:solidFill>
              <a:latin typeface="Arial Black"/>
              <a:ea typeface="Arial Black"/>
              <a:cs typeface="Arial Black"/>
              <a:sym typeface="Arial Black"/>
            </a:endParaRPr>
          </a:p>
        </p:txBody>
      </p:sp>
      <p:sp>
        <p:nvSpPr>
          <p:cNvPr id="332" name="Google Shape;332;g1610c453444_7_27"/>
          <p:cNvSpPr txBox="1"/>
          <p:nvPr/>
        </p:nvSpPr>
        <p:spPr>
          <a:xfrm>
            <a:off x="145879" y="3783888"/>
            <a:ext cx="7225119"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imes New Roman"/>
                <a:ea typeface="Times New Roman"/>
                <a:cs typeface="Times New Roman"/>
                <a:sym typeface="Times New Roman"/>
              </a:rPr>
              <a:t>A structured deep neural network composed of Conv2D, </a:t>
            </a:r>
            <a:r>
              <a:rPr lang="en-US" sz="1800" dirty="0" err="1">
                <a:solidFill>
                  <a:schemeClr val="dk1"/>
                </a:solidFill>
                <a:latin typeface="Times New Roman"/>
                <a:ea typeface="Times New Roman"/>
                <a:cs typeface="Times New Roman"/>
                <a:sym typeface="Times New Roman"/>
              </a:rPr>
              <a:t>Residual_Block</a:t>
            </a:r>
            <a:endParaRPr sz="1800" dirty="0">
              <a:solidFill>
                <a:schemeClr val="dk1"/>
              </a:solidFill>
              <a:latin typeface="Times New Roman"/>
              <a:ea typeface="Times New Roman"/>
              <a:cs typeface="Times New Roman"/>
              <a:sym typeface="Times New Roman"/>
            </a:endParaRPr>
          </a:p>
        </p:txBody>
      </p:sp>
      <p:sp>
        <p:nvSpPr>
          <p:cNvPr id="333" name="Google Shape;333;g1610c453444_7_27"/>
          <p:cNvSpPr txBox="1"/>
          <p:nvPr/>
        </p:nvSpPr>
        <p:spPr>
          <a:xfrm>
            <a:off x="145879" y="4696312"/>
            <a:ext cx="11880175"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imes New Roman"/>
                <a:ea typeface="Times New Roman"/>
                <a:cs typeface="Times New Roman"/>
                <a:sym typeface="Times New Roman"/>
              </a:rPr>
              <a:t>An algorithm that applies </a:t>
            </a:r>
            <a:r>
              <a:rPr lang="en-US" sz="1800" dirty="0" err="1">
                <a:solidFill>
                  <a:schemeClr val="dk1"/>
                </a:solidFill>
                <a:latin typeface="Times New Roman"/>
                <a:ea typeface="Times New Roman"/>
                <a:cs typeface="Times New Roman"/>
                <a:sym typeface="Times New Roman"/>
              </a:rPr>
              <a:t>upsampling</a:t>
            </a:r>
            <a:r>
              <a:rPr lang="en-US" sz="1800" dirty="0">
                <a:solidFill>
                  <a:schemeClr val="dk1"/>
                </a:solidFill>
                <a:latin typeface="Times New Roman"/>
                <a:ea typeface="Times New Roman"/>
                <a:cs typeface="Times New Roman"/>
                <a:sym typeface="Times New Roman"/>
              </a:rPr>
              <a:t> and transposed convolution mechanism to return the image data with frame and label</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1610c453444_7_38"/>
          <p:cNvSpPr txBox="1"/>
          <p:nvPr/>
        </p:nvSpPr>
        <p:spPr>
          <a:xfrm>
            <a:off x="284216" y="431562"/>
            <a:ext cx="365318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4472C4"/>
                </a:solidFill>
                <a:latin typeface="Arial Black"/>
                <a:ea typeface="Arial Black"/>
                <a:cs typeface="Arial Black"/>
                <a:sym typeface="Arial Black"/>
              </a:rPr>
              <a:t>Why YOLOv3?</a:t>
            </a:r>
            <a:endParaRPr sz="2000">
              <a:solidFill>
                <a:srgbClr val="4472C4"/>
              </a:solidFill>
              <a:latin typeface="Arial Black"/>
              <a:ea typeface="Arial Black"/>
              <a:cs typeface="Arial Black"/>
              <a:sym typeface="Arial Black"/>
            </a:endParaRPr>
          </a:p>
        </p:txBody>
      </p:sp>
      <p:sp>
        <p:nvSpPr>
          <p:cNvPr id="339" name="Google Shape;339;g1610c453444_7_38"/>
          <p:cNvSpPr txBox="1"/>
          <p:nvPr/>
        </p:nvSpPr>
        <p:spPr>
          <a:xfrm>
            <a:off x="719191" y="1900719"/>
            <a:ext cx="9836988"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It has a balanced classification performance on both the detection accuracy and speed.</a:t>
            </a:r>
            <a:endParaRPr dirty="0">
              <a:latin typeface="Times New Roman" panose="02020603050405020304" pitchFamily="18" charset="0"/>
              <a:cs typeface="Times New Roman" panose="02020603050405020304" pitchFamily="18" charset="0"/>
            </a:endParaRPr>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YOLOv3 algorithm can delimit borders of the targeted objects and make predictions on every region.</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340" name="Google Shape;340;g1610c453444_7_38"/>
          <p:cNvPicPr preferRelativeResize="0"/>
          <p:nvPr/>
        </p:nvPicPr>
        <p:blipFill>
          <a:blip r:embed="rId3">
            <a:alphaModFix/>
          </a:blip>
          <a:stretch>
            <a:fillRect/>
          </a:stretch>
        </p:blipFill>
        <p:spPr>
          <a:xfrm>
            <a:off x="1071675" y="3428548"/>
            <a:ext cx="8096250" cy="2266950"/>
          </a:xfrm>
          <a:prstGeom prst="rect">
            <a:avLst/>
          </a:prstGeom>
          <a:noFill/>
          <a:ln>
            <a:noFill/>
          </a:ln>
        </p:spPr>
      </p:pic>
      <p:sp>
        <p:nvSpPr>
          <p:cNvPr id="341" name="Google Shape;341;g1610c453444_7_38"/>
          <p:cNvSpPr txBox="1"/>
          <p:nvPr/>
        </p:nvSpPr>
        <p:spPr>
          <a:xfrm>
            <a:off x="1071666" y="5773944"/>
            <a:ext cx="9837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Structure detail of YOLOv3.It uses Darknet-53 as the backbone network and uses three scale predictions.</a:t>
            </a: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Source from mini-YOLOv3: Real-Time Object Detector for Embedded Applications</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1639bcd2c26_7_0"/>
          <p:cNvSpPr txBox="1"/>
          <p:nvPr/>
        </p:nvSpPr>
        <p:spPr>
          <a:xfrm>
            <a:off x="284216" y="431562"/>
            <a:ext cx="48323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dirty="0">
                <a:solidFill>
                  <a:srgbClr val="4472C4"/>
                </a:solidFill>
                <a:latin typeface="Arial Black"/>
                <a:ea typeface="Arial Black"/>
                <a:cs typeface="Arial Black"/>
                <a:sym typeface="Arial Black"/>
              </a:rPr>
              <a:t>Current Progress</a:t>
            </a:r>
            <a:endParaRPr sz="2000" dirty="0">
              <a:solidFill>
                <a:srgbClr val="4472C4"/>
              </a:solidFill>
              <a:latin typeface="Arial Black"/>
              <a:ea typeface="Arial Black"/>
              <a:cs typeface="Arial Black"/>
              <a:sym typeface="Arial Black"/>
            </a:endParaRPr>
          </a:p>
        </p:txBody>
      </p:sp>
      <p:pic>
        <p:nvPicPr>
          <p:cNvPr id="3" name="图片 2">
            <a:extLst>
              <a:ext uri="{FF2B5EF4-FFF2-40B4-BE49-F238E27FC236}">
                <a16:creationId xmlns:a16="http://schemas.microsoft.com/office/drawing/2014/main" id="{0FCAC026-723B-6FED-D557-3CAF376406A7}"/>
              </a:ext>
            </a:extLst>
          </p:cNvPr>
          <p:cNvPicPr>
            <a:picLocks noChangeAspect="1"/>
          </p:cNvPicPr>
          <p:nvPr/>
        </p:nvPicPr>
        <p:blipFill>
          <a:blip r:embed="rId3"/>
          <a:stretch>
            <a:fillRect/>
          </a:stretch>
        </p:blipFill>
        <p:spPr>
          <a:xfrm>
            <a:off x="540373" y="3913551"/>
            <a:ext cx="2160000" cy="2160000"/>
          </a:xfrm>
          <a:prstGeom prst="rect">
            <a:avLst/>
          </a:prstGeom>
        </p:spPr>
      </p:pic>
      <p:sp>
        <p:nvSpPr>
          <p:cNvPr id="4" name="Google Shape;332;g1610c453444_7_27">
            <a:extLst>
              <a:ext uri="{FF2B5EF4-FFF2-40B4-BE49-F238E27FC236}">
                <a16:creationId xmlns:a16="http://schemas.microsoft.com/office/drawing/2014/main" id="{7C706EC6-40B5-C714-1366-F5D0D8502854}"/>
              </a:ext>
            </a:extLst>
          </p:cNvPr>
          <p:cNvSpPr txBox="1"/>
          <p:nvPr/>
        </p:nvSpPr>
        <p:spPr>
          <a:xfrm>
            <a:off x="3033445" y="4116408"/>
            <a:ext cx="2235485" cy="175428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altLang="zh-CN" sz="1800" dirty="0">
                <a:solidFill>
                  <a:schemeClr val="dk1"/>
                </a:solidFill>
                <a:latin typeface="Times New Roman"/>
                <a:ea typeface="Times New Roman"/>
                <a:cs typeface="Times New Roman"/>
                <a:sym typeface="Times New Roman"/>
              </a:rPr>
              <a:t>Label:</a:t>
            </a:r>
          </a:p>
          <a:p>
            <a:pPr marR="0" lvl="0" algn="l" rtl="0">
              <a:spcBef>
                <a:spcPts val="0"/>
              </a:spcBef>
              <a:spcAft>
                <a:spcPts val="0"/>
              </a:spcAft>
              <a:buClr>
                <a:schemeClr val="dk1"/>
              </a:buClr>
              <a:buSzPts val="1800"/>
            </a:pPr>
            <a:r>
              <a:rPr lang="en-US" altLang="zh-CN" sz="1800" dirty="0">
                <a:solidFill>
                  <a:schemeClr val="dk1"/>
                </a:solidFill>
                <a:latin typeface="Times New Roman"/>
                <a:ea typeface="Times New Roman"/>
                <a:cs typeface="Times New Roman"/>
                <a:sym typeface="Times New Roman"/>
              </a:rPr>
              <a:t>25 0.4783653846153846 0.4050480769230769 0.8221153846153846 0.8100961538461539</a:t>
            </a:r>
            <a:endParaRPr sz="1800" dirty="0">
              <a:solidFill>
                <a:schemeClr val="dk1"/>
              </a:solidFill>
              <a:latin typeface="Times New Roman"/>
              <a:ea typeface="Times New Roman"/>
              <a:cs typeface="Times New Roman"/>
              <a:sym typeface="Times New Roman"/>
            </a:endParaRPr>
          </a:p>
        </p:txBody>
      </p:sp>
      <p:pic>
        <p:nvPicPr>
          <p:cNvPr id="8" name="图片 7">
            <a:extLst>
              <a:ext uri="{FF2B5EF4-FFF2-40B4-BE49-F238E27FC236}">
                <a16:creationId xmlns:a16="http://schemas.microsoft.com/office/drawing/2014/main" id="{91B439B1-89E2-2C20-0563-675140675BA4}"/>
              </a:ext>
            </a:extLst>
          </p:cNvPr>
          <p:cNvPicPr>
            <a:picLocks noChangeAspect="1"/>
          </p:cNvPicPr>
          <p:nvPr/>
        </p:nvPicPr>
        <p:blipFill>
          <a:blip r:embed="rId4"/>
          <a:stretch>
            <a:fillRect/>
          </a:stretch>
        </p:blipFill>
        <p:spPr>
          <a:xfrm>
            <a:off x="464887" y="1112451"/>
            <a:ext cx="2160000" cy="2160000"/>
          </a:xfrm>
          <a:prstGeom prst="rect">
            <a:avLst/>
          </a:prstGeom>
        </p:spPr>
      </p:pic>
      <p:sp>
        <p:nvSpPr>
          <p:cNvPr id="10" name="Google Shape;332;g1610c453444_7_27">
            <a:extLst>
              <a:ext uri="{FF2B5EF4-FFF2-40B4-BE49-F238E27FC236}">
                <a16:creationId xmlns:a16="http://schemas.microsoft.com/office/drawing/2014/main" id="{19DE09A6-9AAE-DC28-3882-559EDC34DD7C}"/>
              </a:ext>
            </a:extLst>
          </p:cNvPr>
          <p:cNvSpPr txBox="1"/>
          <p:nvPr/>
        </p:nvSpPr>
        <p:spPr>
          <a:xfrm>
            <a:off x="3033445" y="1345487"/>
            <a:ext cx="2235485" cy="175428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altLang="zh-CN" sz="1800" dirty="0">
                <a:solidFill>
                  <a:schemeClr val="dk1"/>
                </a:solidFill>
                <a:latin typeface="Times New Roman"/>
                <a:ea typeface="Times New Roman"/>
                <a:cs typeface="Times New Roman"/>
                <a:sym typeface="Times New Roman"/>
              </a:rPr>
              <a:t>Label:</a:t>
            </a:r>
          </a:p>
          <a:p>
            <a:pPr marR="0" lvl="0" algn="l" rtl="0">
              <a:spcBef>
                <a:spcPts val="0"/>
              </a:spcBef>
              <a:spcAft>
                <a:spcPts val="0"/>
              </a:spcAft>
              <a:buClr>
                <a:schemeClr val="dk1"/>
              </a:buClr>
              <a:buSzPts val="1800"/>
            </a:pPr>
            <a:r>
              <a:rPr lang="en-US" altLang="zh-CN" sz="1800" dirty="0">
                <a:solidFill>
                  <a:schemeClr val="dk1"/>
                </a:solidFill>
                <a:latin typeface="Times New Roman"/>
                <a:ea typeface="Times New Roman"/>
                <a:cs typeface="Times New Roman"/>
                <a:sym typeface="Times New Roman"/>
              </a:rPr>
              <a:t>25 </a:t>
            </a:r>
          </a:p>
          <a:p>
            <a:pPr marR="0" lvl="0" algn="l" rtl="0">
              <a:spcBef>
                <a:spcPts val="0"/>
              </a:spcBef>
              <a:spcAft>
                <a:spcPts val="0"/>
              </a:spcAft>
              <a:buClr>
                <a:schemeClr val="dk1"/>
              </a:buClr>
              <a:buSzPts val="1800"/>
            </a:pPr>
            <a:r>
              <a:rPr lang="en-US" altLang="zh-CN" sz="1800" dirty="0">
                <a:solidFill>
                  <a:schemeClr val="dk1"/>
                </a:solidFill>
                <a:latin typeface="Times New Roman"/>
                <a:ea typeface="Times New Roman"/>
                <a:cs typeface="Times New Roman"/>
                <a:sym typeface="Times New Roman"/>
              </a:rPr>
              <a:t>0.5096153846153846 0.5432692307692307 0.8076923076923077 0.8076923076923077</a:t>
            </a:r>
            <a:endParaRPr sz="1800" dirty="0">
              <a:solidFill>
                <a:schemeClr val="dk1"/>
              </a:solidFill>
              <a:latin typeface="Times New Roman"/>
              <a:ea typeface="Times New Roman"/>
              <a:cs typeface="Times New Roman"/>
              <a:sym typeface="Times New Roman"/>
            </a:endParaRPr>
          </a:p>
        </p:txBody>
      </p:sp>
      <p:pic>
        <p:nvPicPr>
          <p:cNvPr id="12" name="图片 11">
            <a:extLst>
              <a:ext uri="{FF2B5EF4-FFF2-40B4-BE49-F238E27FC236}">
                <a16:creationId xmlns:a16="http://schemas.microsoft.com/office/drawing/2014/main" id="{E712FA3F-3700-7122-9E1A-329D8C2E1C34}"/>
              </a:ext>
            </a:extLst>
          </p:cNvPr>
          <p:cNvPicPr>
            <a:picLocks noChangeAspect="1"/>
          </p:cNvPicPr>
          <p:nvPr/>
        </p:nvPicPr>
        <p:blipFill>
          <a:blip r:embed="rId5"/>
          <a:stretch>
            <a:fillRect/>
          </a:stretch>
        </p:blipFill>
        <p:spPr>
          <a:xfrm>
            <a:off x="6221002" y="1112451"/>
            <a:ext cx="2160000" cy="2160000"/>
          </a:xfrm>
          <a:prstGeom prst="rect">
            <a:avLst/>
          </a:prstGeom>
        </p:spPr>
      </p:pic>
      <p:pic>
        <p:nvPicPr>
          <p:cNvPr id="14" name="图片 13">
            <a:extLst>
              <a:ext uri="{FF2B5EF4-FFF2-40B4-BE49-F238E27FC236}">
                <a16:creationId xmlns:a16="http://schemas.microsoft.com/office/drawing/2014/main" id="{9130B8EF-75B4-3474-B970-2AC4D3386604}"/>
              </a:ext>
            </a:extLst>
          </p:cNvPr>
          <p:cNvPicPr>
            <a:picLocks noChangeAspect="1"/>
          </p:cNvPicPr>
          <p:nvPr/>
        </p:nvPicPr>
        <p:blipFill>
          <a:blip r:embed="rId6"/>
          <a:stretch>
            <a:fillRect/>
          </a:stretch>
        </p:blipFill>
        <p:spPr>
          <a:xfrm>
            <a:off x="6221002" y="3913551"/>
            <a:ext cx="2160000" cy="2160000"/>
          </a:xfrm>
          <a:prstGeom prst="rect">
            <a:avLst/>
          </a:prstGeom>
        </p:spPr>
      </p:pic>
      <p:sp>
        <p:nvSpPr>
          <p:cNvPr id="15" name="Google Shape;332;g1610c453444_7_27">
            <a:extLst>
              <a:ext uri="{FF2B5EF4-FFF2-40B4-BE49-F238E27FC236}">
                <a16:creationId xmlns:a16="http://schemas.microsoft.com/office/drawing/2014/main" id="{18025046-116D-E573-E921-41B00B6F343C}"/>
              </a:ext>
            </a:extLst>
          </p:cNvPr>
          <p:cNvSpPr txBox="1"/>
          <p:nvPr/>
        </p:nvSpPr>
        <p:spPr>
          <a:xfrm>
            <a:off x="8865045" y="1345487"/>
            <a:ext cx="2235485" cy="175428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altLang="zh-CN" sz="1800" dirty="0">
                <a:solidFill>
                  <a:schemeClr val="dk1"/>
                </a:solidFill>
                <a:latin typeface="Times New Roman"/>
                <a:ea typeface="Times New Roman"/>
                <a:cs typeface="Times New Roman"/>
                <a:sym typeface="Times New Roman"/>
              </a:rPr>
              <a:t>Label:</a:t>
            </a:r>
          </a:p>
          <a:p>
            <a:pPr marR="0" lvl="0" algn="l" rtl="0">
              <a:spcBef>
                <a:spcPts val="0"/>
              </a:spcBef>
              <a:spcAft>
                <a:spcPts val="0"/>
              </a:spcAft>
              <a:buClr>
                <a:schemeClr val="dk1"/>
              </a:buClr>
              <a:buSzPts val="1800"/>
            </a:pPr>
            <a:r>
              <a:rPr lang="en-US" altLang="zh-CN" sz="1800" dirty="0">
                <a:solidFill>
                  <a:schemeClr val="dk1"/>
                </a:solidFill>
                <a:latin typeface="Times New Roman"/>
                <a:ea typeface="Times New Roman"/>
                <a:cs typeface="Times New Roman"/>
                <a:sym typeface="Times New Roman"/>
              </a:rPr>
              <a:t>0 0.5600961538461539 0.4879807692307692 0.6201923076923077 0.3653846153846153</a:t>
            </a:r>
            <a:endParaRPr sz="1800" dirty="0">
              <a:solidFill>
                <a:schemeClr val="dk1"/>
              </a:solidFill>
              <a:latin typeface="Times New Roman"/>
              <a:ea typeface="Times New Roman"/>
              <a:cs typeface="Times New Roman"/>
              <a:sym typeface="Times New Roman"/>
            </a:endParaRPr>
          </a:p>
        </p:txBody>
      </p:sp>
      <p:sp>
        <p:nvSpPr>
          <p:cNvPr id="16" name="Google Shape;332;g1610c453444_7_27">
            <a:extLst>
              <a:ext uri="{FF2B5EF4-FFF2-40B4-BE49-F238E27FC236}">
                <a16:creationId xmlns:a16="http://schemas.microsoft.com/office/drawing/2014/main" id="{3C3F566F-07EA-91D0-D87E-5C13A7A00B1E}"/>
              </a:ext>
            </a:extLst>
          </p:cNvPr>
          <p:cNvSpPr txBox="1"/>
          <p:nvPr/>
        </p:nvSpPr>
        <p:spPr>
          <a:xfrm>
            <a:off x="8865045" y="4116408"/>
            <a:ext cx="2235485" cy="175428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altLang="zh-CN" sz="1800" dirty="0">
                <a:solidFill>
                  <a:schemeClr val="dk1"/>
                </a:solidFill>
                <a:latin typeface="Times New Roman"/>
                <a:ea typeface="Times New Roman"/>
                <a:cs typeface="Times New Roman"/>
                <a:sym typeface="Times New Roman"/>
              </a:rPr>
              <a:t>Label:</a:t>
            </a:r>
          </a:p>
          <a:p>
            <a:pPr marR="0" lvl="0" algn="l" rtl="0">
              <a:spcBef>
                <a:spcPts val="0"/>
              </a:spcBef>
              <a:spcAft>
                <a:spcPts val="0"/>
              </a:spcAft>
              <a:buClr>
                <a:schemeClr val="dk1"/>
              </a:buClr>
              <a:buSzPts val="1800"/>
            </a:pPr>
            <a:r>
              <a:rPr lang="en-US" altLang="zh-CN" sz="1800" dirty="0">
                <a:solidFill>
                  <a:schemeClr val="dk1"/>
                </a:solidFill>
                <a:latin typeface="Times New Roman"/>
                <a:ea typeface="Times New Roman"/>
                <a:cs typeface="Times New Roman"/>
                <a:sym typeface="Times New Roman"/>
              </a:rPr>
              <a:t>0 0.4399038461538461 0.4879807692307692 0.6201923076923077 0.3653846153846153</a:t>
            </a:r>
            <a:endParaRPr sz="1800" dirty="0">
              <a:solidFill>
                <a:schemeClr val="dk1"/>
              </a:solidFill>
              <a:latin typeface="Times New Roman"/>
              <a:ea typeface="Times New Roman"/>
              <a:cs typeface="Times New Roman"/>
              <a:sym typeface="Times New Roman"/>
            </a:endParaRPr>
          </a:p>
        </p:txBody>
      </p:sp>
      <p:sp>
        <p:nvSpPr>
          <p:cNvPr id="17" name="Google Shape;332;g1610c453444_7_27">
            <a:extLst>
              <a:ext uri="{FF2B5EF4-FFF2-40B4-BE49-F238E27FC236}">
                <a16:creationId xmlns:a16="http://schemas.microsoft.com/office/drawing/2014/main" id="{1B7F9924-3E7F-82C1-C8A6-81D8EC09C896}"/>
              </a:ext>
            </a:extLst>
          </p:cNvPr>
          <p:cNvSpPr txBox="1"/>
          <p:nvPr/>
        </p:nvSpPr>
        <p:spPr>
          <a:xfrm>
            <a:off x="6221002" y="6081943"/>
            <a:ext cx="5650377" cy="36929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altLang="zh-CN" sz="1800" dirty="0">
                <a:solidFill>
                  <a:schemeClr val="dk1"/>
                </a:solidFill>
                <a:latin typeface="Times New Roman"/>
                <a:ea typeface="Times New Roman"/>
                <a:cs typeface="Times New Roman"/>
                <a:sym typeface="Times New Roman"/>
              </a:rPr>
              <a:t>Data collection and labeling from our own</a:t>
            </a:r>
            <a:endParaRPr sz="1800" dirty="0">
              <a:solidFill>
                <a:schemeClr val="dk1"/>
              </a:solidFill>
              <a:latin typeface="Times New Roman"/>
              <a:ea typeface="Times New Roman"/>
              <a:cs typeface="Times New Roman"/>
              <a:sym typeface="Times New Roman"/>
            </a:endParaRPr>
          </a:p>
        </p:txBody>
      </p:sp>
      <p:sp>
        <p:nvSpPr>
          <p:cNvPr id="18" name="Google Shape;332;g1610c453444_7_27">
            <a:extLst>
              <a:ext uri="{FF2B5EF4-FFF2-40B4-BE49-F238E27FC236}">
                <a16:creationId xmlns:a16="http://schemas.microsoft.com/office/drawing/2014/main" id="{637426E8-EC5B-6726-B4F7-CC46FB772519}"/>
              </a:ext>
            </a:extLst>
          </p:cNvPr>
          <p:cNvSpPr txBox="1"/>
          <p:nvPr/>
        </p:nvSpPr>
        <p:spPr>
          <a:xfrm>
            <a:off x="445623" y="6081943"/>
            <a:ext cx="5650377" cy="36929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altLang="zh-CN" sz="1800" dirty="0">
                <a:solidFill>
                  <a:schemeClr val="dk1"/>
                </a:solidFill>
                <a:latin typeface="Times New Roman"/>
                <a:ea typeface="Times New Roman"/>
                <a:cs typeface="Times New Roman"/>
                <a:sym typeface="Times New Roman"/>
              </a:rPr>
              <a:t>Data augmentation from ASL dataset and relabeling</a:t>
            </a:r>
            <a:endParaRPr sz="1800" dirty="0">
              <a:solidFill>
                <a:schemeClr val="dk1"/>
              </a:solidFill>
              <a:latin typeface="Times New Roman"/>
              <a:ea typeface="Times New Roman"/>
              <a:cs typeface="Times New Roman"/>
              <a:sym typeface="Times New Roman"/>
            </a:endParaRPr>
          </a:p>
        </p:txBody>
      </p:sp>
      <p:sp>
        <p:nvSpPr>
          <p:cNvPr id="19" name="矩形 18">
            <a:extLst>
              <a:ext uri="{FF2B5EF4-FFF2-40B4-BE49-F238E27FC236}">
                <a16:creationId xmlns:a16="http://schemas.microsoft.com/office/drawing/2014/main" id="{2F30D422-64B1-883F-3E98-E04734FF7E0E}"/>
              </a:ext>
            </a:extLst>
          </p:cNvPr>
          <p:cNvSpPr/>
          <p:nvPr/>
        </p:nvSpPr>
        <p:spPr>
          <a:xfrm>
            <a:off x="6524090" y="1726058"/>
            <a:ext cx="1500027" cy="12123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77EFE33-57B9-6E36-C66C-59DC1EBCFF33}"/>
              </a:ext>
            </a:extLst>
          </p:cNvPr>
          <p:cNvSpPr/>
          <p:nvPr/>
        </p:nvSpPr>
        <p:spPr>
          <a:xfrm>
            <a:off x="6635393" y="4387375"/>
            <a:ext cx="1500027" cy="12123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C584062A-6310-785E-3A62-9EE36D239613}"/>
              </a:ext>
            </a:extLst>
          </p:cNvPr>
          <p:cNvCxnSpPr/>
          <p:nvPr/>
        </p:nvCxnSpPr>
        <p:spPr>
          <a:xfrm flipV="1">
            <a:off x="1345915" y="2106202"/>
            <a:ext cx="1687530" cy="1541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右大括号 22">
            <a:extLst>
              <a:ext uri="{FF2B5EF4-FFF2-40B4-BE49-F238E27FC236}">
                <a16:creationId xmlns:a16="http://schemas.microsoft.com/office/drawing/2014/main" id="{BBB11188-E975-0666-5BF6-EAE3749A5CDF}"/>
              </a:ext>
            </a:extLst>
          </p:cNvPr>
          <p:cNvSpPr/>
          <p:nvPr/>
        </p:nvSpPr>
        <p:spPr>
          <a:xfrm>
            <a:off x="5116530" y="1931542"/>
            <a:ext cx="246580" cy="57535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4EA23127-1321-E778-1317-B0D93FC7A52B}"/>
              </a:ext>
            </a:extLst>
          </p:cNvPr>
          <p:cNvSpPr txBox="1"/>
          <p:nvPr/>
        </p:nvSpPr>
        <p:spPr>
          <a:xfrm>
            <a:off x="5435029" y="2007785"/>
            <a:ext cx="619874" cy="369332"/>
          </a:xfrm>
          <a:prstGeom prst="rect">
            <a:avLst/>
          </a:prstGeom>
          <a:noFill/>
        </p:spPr>
        <p:txBody>
          <a:bodyPr wrap="square" rtlCol="0">
            <a:spAutoFit/>
          </a:bodyPr>
          <a:lstStyle/>
          <a:p>
            <a:r>
              <a:rPr lang="en-US" altLang="zh-CN" sz="1800" dirty="0">
                <a:solidFill>
                  <a:srgbClr val="FF0000"/>
                </a:solidFill>
                <a:latin typeface="Times New Roman" panose="02020603050405020304" pitchFamily="18" charset="0"/>
                <a:cs typeface="Times New Roman" panose="02020603050405020304" pitchFamily="18" charset="0"/>
              </a:rPr>
              <a:t>(x,y)</a:t>
            </a:r>
            <a:endParaRPr lang="zh-CN" altLang="en-US" sz="1800" dirty="0">
              <a:solidFill>
                <a:srgbClr val="FF0000"/>
              </a:solidFill>
              <a:latin typeface="Times New Roman" panose="02020603050405020304" pitchFamily="18" charset="0"/>
              <a:cs typeface="Times New Roman" panose="02020603050405020304" pitchFamily="18" charset="0"/>
            </a:endParaRPr>
          </a:p>
        </p:txBody>
      </p:sp>
      <p:sp>
        <p:nvSpPr>
          <p:cNvPr id="26" name="左大括号 25">
            <a:extLst>
              <a:ext uri="{FF2B5EF4-FFF2-40B4-BE49-F238E27FC236}">
                <a16:creationId xmlns:a16="http://schemas.microsoft.com/office/drawing/2014/main" id="{8C46A401-985E-E29F-CCD9-0BCF7F7BDA02}"/>
              </a:ext>
            </a:extLst>
          </p:cNvPr>
          <p:cNvSpPr/>
          <p:nvPr/>
        </p:nvSpPr>
        <p:spPr>
          <a:xfrm>
            <a:off x="108002" y="1479479"/>
            <a:ext cx="337621" cy="1620294"/>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左大括号 28">
            <a:extLst>
              <a:ext uri="{FF2B5EF4-FFF2-40B4-BE49-F238E27FC236}">
                <a16:creationId xmlns:a16="http://schemas.microsoft.com/office/drawing/2014/main" id="{D0C0E28F-3FFD-DF4B-7B42-5A2459BD2975}"/>
              </a:ext>
            </a:extLst>
          </p:cNvPr>
          <p:cNvSpPr/>
          <p:nvPr/>
        </p:nvSpPr>
        <p:spPr>
          <a:xfrm rot="16200000">
            <a:off x="1376077" y="2566063"/>
            <a:ext cx="337621" cy="1620294"/>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右大括号 29">
            <a:extLst>
              <a:ext uri="{FF2B5EF4-FFF2-40B4-BE49-F238E27FC236}">
                <a16:creationId xmlns:a16="http://schemas.microsoft.com/office/drawing/2014/main" id="{B1369966-D0B5-5542-8384-61EB3164A197}"/>
              </a:ext>
            </a:extLst>
          </p:cNvPr>
          <p:cNvSpPr/>
          <p:nvPr/>
        </p:nvSpPr>
        <p:spPr>
          <a:xfrm>
            <a:off x="5311739" y="2448623"/>
            <a:ext cx="246580" cy="57535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0A70C5D6-7E3F-62E2-B93C-95090C8F517A}"/>
              </a:ext>
            </a:extLst>
          </p:cNvPr>
          <p:cNvSpPr txBox="1"/>
          <p:nvPr/>
        </p:nvSpPr>
        <p:spPr>
          <a:xfrm>
            <a:off x="5579723" y="2496620"/>
            <a:ext cx="619874" cy="369332"/>
          </a:xfrm>
          <a:prstGeom prst="rect">
            <a:avLst/>
          </a:prstGeom>
          <a:noFill/>
        </p:spPr>
        <p:txBody>
          <a:bodyPr wrap="square" rtlCol="0">
            <a:spAutoFit/>
          </a:bodyPr>
          <a:lstStyle/>
          <a:p>
            <a:r>
              <a:rPr lang="en-US" altLang="zh-CN" sz="1800" dirty="0">
                <a:solidFill>
                  <a:srgbClr val="FF0000"/>
                </a:solidFill>
                <a:latin typeface="Times New Roman" panose="02020603050405020304" pitchFamily="18" charset="0"/>
                <a:cs typeface="Times New Roman" panose="02020603050405020304" pitchFamily="18" charset="0"/>
              </a:rPr>
              <a:t>(</a:t>
            </a:r>
            <a:r>
              <a:rPr lang="en-US" altLang="zh-CN" sz="1800" dirty="0" err="1">
                <a:solidFill>
                  <a:srgbClr val="FF0000"/>
                </a:solidFill>
                <a:latin typeface="Times New Roman" panose="02020603050405020304" pitchFamily="18" charset="0"/>
                <a:cs typeface="Times New Roman" panose="02020603050405020304" pitchFamily="18" charset="0"/>
              </a:rPr>
              <a:t>w,h</a:t>
            </a:r>
            <a:r>
              <a:rPr lang="en-US" altLang="zh-CN" sz="1800" dirty="0">
                <a:solidFill>
                  <a:srgbClr val="FF0000"/>
                </a:solidFill>
                <a:latin typeface="Times New Roman" panose="02020603050405020304" pitchFamily="18" charset="0"/>
                <a:cs typeface="Times New Roman" panose="02020603050405020304" pitchFamily="18" charset="0"/>
              </a:rPr>
              <a:t>)</a:t>
            </a:r>
            <a:endParaRPr lang="zh-CN" altLang="en-US" sz="1800" dirty="0">
              <a:solidFill>
                <a:srgbClr val="FF0000"/>
              </a:solidFill>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FD7817F9-DA26-97D9-42E0-D716958FB3FB}"/>
              </a:ext>
            </a:extLst>
          </p:cNvPr>
          <p:cNvSpPr txBox="1"/>
          <p:nvPr/>
        </p:nvSpPr>
        <p:spPr>
          <a:xfrm>
            <a:off x="1159418" y="3483700"/>
            <a:ext cx="770937" cy="369332"/>
          </a:xfrm>
          <a:prstGeom prst="rect">
            <a:avLst/>
          </a:prstGeom>
          <a:noFill/>
        </p:spPr>
        <p:txBody>
          <a:bodyPr wrap="square" rtlCol="0">
            <a:spAutoFit/>
          </a:bodyPr>
          <a:lstStyle/>
          <a:p>
            <a:r>
              <a:rPr lang="en-US" altLang="zh-CN" sz="1800" dirty="0">
                <a:solidFill>
                  <a:srgbClr val="FF0000"/>
                </a:solidFill>
                <a:latin typeface="Times New Roman" panose="02020603050405020304" pitchFamily="18" charset="0"/>
                <a:cs typeface="Times New Roman" panose="02020603050405020304" pitchFamily="18" charset="0"/>
              </a:rPr>
              <a:t>width</a:t>
            </a:r>
            <a:endParaRPr lang="zh-CN" altLang="en-US" sz="1800" dirty="0">
              <a:solidFill>
                <a:srgbClr val="FF0000"/>
              </a:solidFill>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3F126A3C-145F-29C1-2AD1-0F2B194AE9FA}"/>
              </a:ext>
            </a:extLst>
          </p:cNvPr>
          <p:cNvSpPr txBox="1"/>
          <p:nvPr/>
        </p:nvSpPr>
        <p:spPr>
          <a:xfrm>
            <a:off x="284216" y="2075649"/>
            <a:ext cx="789206" cy="369332"/>
          </a:xfrm>
          <a:prstGeom prst="rect">
            <a:avLst/>
          </a:prstGeom>
          <a:noFill/>
        </p:spPr>
        <p:txBody>
          <a:bodyPr wrap="square" rtlCol="0">
            <a:spAutoFit/>
          </a:bodyPr>
          <a:lstStyle/>
          <a:p>
            <a:r>
              <a:rPr lang="en-US" altLang="zh-CN" sz="1800" dirty="0">
                <a:solidFill>
                  <a:srgbClr val="FF0000"/>
                </a:solidFill>
                <a:latin typeface="Times New Roman" panose="02020603050405020304" pitchFamily="18" charset="0"/>
                <a:cs typeface="Times New Roman" panose="02020603050405020304" pitchFamily="18" charset="0"/>
              </a:rPr>
              <a:t>height</a:t>
            </a:r>
            <a:endParaRPr lang="zh-CN" altLang="en-US" sz="1800" dirty="0">
              <a:solidFill>
                <a:srgbClr val="FF0000"/>
              </a:solidFill>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11AEDC13-0627-EFC6-B541-2473110DB4C3}"/>
              </a:ext>
            </a:extLst>
          </p:cNvPr>
          <p:cNvSpPr txBox="1"/>
          <p:nvPr/>
        </p:nvSpPr>
        <p:spPr>
          <a:xfrm>
            <a:off x="4178370" y="233707"/>
            <a:ext cx="2369479" cy="369332"/>
          </a:xfrm>
          <a:prstGeom prst="rect">
            <a:avLst/>
          </a:prstGeom>
          <a:noFill/>
        </p:spPr>
        <p:txBody>
          <a:bodyPr wrap="square" rtlCol="0">
            <a:spAutoFit/>
          </a:bodyPr>
          <a:lstStyle/>
          <a:p>
            <a:r>
              <a:rPr lang="en-US" altLang="zh-CN" sz="1800" dirty="0">
                <a:solidFill>
                  <a:srgbClr val="FF0000"/>
                </a:solidFill>
                <a:latin typeface="Times New Roman" panose="02020603050405020304" pitchFamily="18" charset="0"/>
                <a:cs typeface="Times New Roman" panose="02020603050405020304" pitchFamily="18" charset="0"/>
              </a:rPr>
              <a:t>More “Z”, less “A”?</a:t>
            </a:r>
            <a:endParaRPr lang="zh-CN" altLang="en-US" sz="1800" dirty="0">
              <a:solidFill>
                <a:srgbClr val="FF0000"/>
              </a:solidFill>
              <a:latin typeface="Times New Roman" panose="02020603050405020304" pitchFamily="18" charset="0"/>
              <a:cs typeface="Times New Roman" panose="02020603050405020304" pitchFamily="18" charset="0"/>
            </a:endParaRPr>
          </a:p>
        </p:txBody>
      </p:sp>
      <p:cxnSp>
        <p:nvCxnSpPr>
          <p:cNvPr id="36" name="直接箭头连接符 35">
            <a:extLst>
              <a:ext uri="{FF2B5EF4-FFF2-40B4-BE49-F238E27FC236}">
                <a16:creationId xmlns:a16="http://schemas.microsoft.com/office/drawing/2014/main" id="{08B967E1-70EF-2711-27F2-FA201B344FB6}"/>
              </a:ext>
            </a:extLst>
          </p:cNvPr>
          <p:cNvCxnSpPr/>
          <p:nvPr/>
        </p:nvCxnSpPr>
        <p:spPr>
          <a:xfrm>
            <a:off x="5116530" y="631617"/>
            <a:ext cx="1212351" cy="10944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5D2CD715-E3FE-E6FB-778B-C95CC2645E33}"/>
              </a:ext>
            </a:extLst>
          </p:cNvPr>
          <p:cNvSpPr txBox="1"/>
          <p:nvPr/>
        </p:nvSpPr>
        <p:spPr>
          <a:xfrm>
            <a:off x="5889660" y="673539"/>
            <a:ext cx="3336533" cy="369332"/>
          </a:xfrm>
          <a:prstGeom prst="rect">
            <a:avLst/>
          </a:prstGeom>
          <a:noFill/>
        </p:spPr>
        <p:txBody>
          <a:bodyPr wrap="square" rtlCol="0">
            <a:spAutoFit/>
          </a:bodyPr>
          <a:lstStyle/>
          <a:p>
            <a:r>
              <a:rPr lang="en-US" altLang="zh-CN" sz="1800" dirty="0">
                <a:solidFill>
                  <a:srgbClr val="FF0000"/>
                </a:solidFill>
                <a:latin typeface="Times New Roman" panose="02020603050405020304" pitchFamily="18" charset="0"/>
                <a:cs typeface="Times New Roman" panose="02020603050405020304" pitchFamily="18" charset="0"/>
              </a:rPr>
              <a:t>Counteract the imbalance</a:t>
            </a:r>
            <a:endParaRPr lang="zh-CN" altLang="en-US" sz="1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511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1639bcd2c26_7_0"/>
          <p:cNvSpPr txBox="1"/>
          <p:nvPr/>
        </p:nvSpPr>
        <p:spPr>
          <a:xfrm>
            <a:off x="284216" y="431562"/>
            <a:ext cx="48323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4472C4"/>
                </a:solidFill>
                <a:latin typeface="Arial Black"/>
                <a:ea typeface="Arial Black"/>
                <a:cs typeface="Arial Black"/>
                <a:sym typeface="Arial Black"/>
              </a:rPr>
              <a:t>What do we want to achieve?</a:t>
            </a:r>
            <a:endParaRPr sz="2000">
              <a:solidFill>
                <a:srgbClr val="4472C4"/>
              </a:solidFill>
              <a:latin typeface="Arial Black"/>
              <a:ea typeface="Arial Black"/>
              <a:cs typeface="Arial Black"/>
              <a:sym typeface="Arial Black"/>
            </a:endParaRPr>
          </a:p>
        </p:txBody>
      </p:sp>
      <p:pic>
        <p:nvPicPr>
          <p:cNvPr id="347" name="Google Shape;347;g1639bcd2c26_7_0" descr="目标"/>
          <p:cNvPicPr preferRelativeResize="0"/>
          <p:nvPr/>
        </p:nvPicPr>
        <p:blipFill rotWithShape="1">
          <a:blip r:embed="rId3">
            <a:alphaModFix/>
          </a:blip>
          <a:srcRect/>
          <a:stretch/>
        </p:blipFill>
        <p:spPr>
          <a:xfrm>
            <a:off x="943510" y="1872465"/>
            <a:ext cx="914400" cy="914400"/>
          </a:xfrm>
          <a:prstGeom prst="rect">
            <a:avLst/>
          </a:prstGeom>
          <a:noFill/>
          <a:ln>
            <a:noFill/>
          </a:ln>
        </p:spPr>
      </p:pic>
      <p:pic>
        <p:nvPicPr>
          <p:cNvPr id="348" name="Google Shape;348;g1639bcd2c26_7_0" descr="目标"/>
          <p:cNvPicPr preferRelativeResize="0"/>
          <p:nvPr/>
        </p:nvPicPr>
        <p:blipFill rotWithShape="1">
          <a:blip r:embed="rId3">
            <a:alphaModFix/>
          </a:blip>
          <a:srcRect/>
          <a:stretch/>
        </p:blipFill>
        <p:spPr>
          <a:xfrm>
            <a:off x="943510" y="3156736"/>
            <a:ext cx="914400" cy="914400"/>
          </a:xfrm>
          <a:prstGeom prst="rect">
            <a:avLst/>
          </a:prstGeom>
          <a:noFill/>
          <a:ln>
            <a:noFill/>
          </a:ln>
        </p:spPr>
      </p:pic>
      <p:pic>
        <p:nvPicPr>
          <p:cNvPr id="349" name="Google Shape;349;g1639bcd2c26_7_0" descr="目标"/>
          <p:cNvPicPr preferRelativeResize="0"/>
          <p:nvPr/>
        </p:nvPicPr>
        <p:blipFill rotWithShape="1">
          <a:blip r:embed="rId3">
            <a:alphaModFix/>
          </a:blip>
          <a:srcRect/>
          <a:stretch/>
        </p:blipFill>
        <p:spPr>
          <a:xfrm>
            <a:off x="943510" y="4441007"/>
            <a:ext cx="914400" cy="914400"/>
          </a:xfrm>
          <a:prstGeom prst="rect">
            <a:avLst/>
          </a:prstGeom>
          <a:noFill/>
          <a:ln>
            <a:noFill/>
          </a:ln>
        </p:spPr>
      </p:pic>
      <p:sp>
        <p:nvSpPr>
          <p:cNvPr id="350" name="Google Shape;350;g1639bcd2c26_7_0"/>
          <p:cNvSpPr txBox="1"/>
          <p:nvPr/>
        </p:nvSpPr>
        <p:spPr>
          <a:xfrm>
            <a:off x="1857909" y="2144999"/>
            <a:ext cx="62997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Build a robust and outstanding sign language recognition model.</a:t>
            </a:r>
            <a:endParaRPr sz="1800" dirty="0">
              <a:solidFill>
                <a:schemeClr val="dk1"/>
              </a:solidFill>
              <a:latin typeface="Times New Roman"/>
              <a:ea typeface="Times New Roman"/>
              <a:cs typeface="Times New Roman"/>
              <a:sym typeface="Times New Roman"/>
            </a:endParaRPr>
          </a:p>
        </p:txBody>
      </p:sp>
      <p:sp>
        <p:nvSpPr>
          <p:cNvPr id="351" name="Google Shape;351;g1639bcd2c26_7_0"/>
          <p:cNvSpPr txBox="1"/>
          <p:nvPr/>
        </p:nvSpPr>
        <p:spPr>
          <a:xfrm>
            <a:off x="1857909" y="3429000"/>
            <a:ext cx="607373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Use YOLOv3 and other algorithms to shorter the response time.</a:t>
            </a:r>
            <a:endParaRPr sz="1800" dirty="0">
              <a:solidFill>
                <a:schemeClr val="dk1"/>
              </a:solidFill>
              <a:latin typeface="Times New Roman"/>
              <a:ea typeface="Times New Roman"/>
              <a:cs typeface="Times New Roman"/>
              <a:sym typeface="Times New Roman"/>
            </a:endParaRPr>
          </a:p>
        </p:txBody>
      </p:sp>
      <p:sp>
        <p:nvSpPr>
          <p:cNvPr id="352" name="Google Shape;352;g1639bcd2c26_7_0"/>
          <p:cNvSpPr txBox="1"/>
          <p:nvPr/>
        </p:nvSpPr>
        <p:spPr>
          <a:xfrm>
            <a:off x="1857910" y="4713001"/>
            <a:ext cx="48323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Help people with speaking disorders to have better daily communication experience. </a:t>
            </a:r>
            <a:endParaRPr sz="1800">
              <a:solidFill>
                <a:schemeClr val="dk1"/>
              </a:solidFill>
              <a:latin typeface="Times New Roman"/>
              <a:ea typeface="Times New Roman"/>
              <a:cs typeface="Times New Roman"/>
              <a:sym typeface="Times New Roman"/>
            </a:endParaRPr>
          </a:p>
        </p:txBody>
      </p:sp>
      <p:pic>
        <p:nvPicPr>
          <p:cNvPr id="353" name="Google Shape;353;g1639bcd2c26_7_0" descr="肌肉发达的手臂"/>
          <p:cNvPicPr preferRelativeResize="0"/>
          <p:nvPr/>
        </p:nvPicPr>
        <p:blipFill rotWithShape="1">
          <a:blip r:embed="rId4">
            <a:alphaModFix/>
          </a:blip>
          <a:srcRect/>
          <a:stretch/>
        </p:blipFill>
        <p:spPr>
          <a:xfrm>
            <a:off x="8852934" y="1744039"/>
            <a:ext cx="914400" cy="914400"/>
          </a:xfrm>
          <a:prstGeom prst="rect">
            <a:avLst/>
          </a:prstGeom>
          <a:noFill/>
          <a:ln>
            <a:noFill/>
          </a:ln>
        </p:spPr>
      </p:pic>
      <p:pic>
        <p:nvPicPr>
          <p:cNvPr id="354" name="Google Shape;354;g1639bcd2c26_7_0" descr="秒表"/>
          <p:cNvPicPr preferRelativeResize="0"/>
          <p:nvPr/>
        </p:nvPicPr>
        <p:blipFill rotWithShape="1">
          <a:blip r:embed="rId5">
            <a:alphaModFix/>
          </a:blip>
          <a:srcRect/>
          <a:stretch/>
        </p:blipFill>
        <p:spPr>
          <a:xfrm>
            <a:off x="8852934" y="3092523"/>
            <a:ext cx="914400" cy="914400"/>
          </a:xfrm>
          <a:prstGeom prst="rect">
            <a:avLst/>
          </a:prstGeom>
          <a:noFill/>
          <a:ln>
            <a:noFill/>
          </a:ln>
        </p:spPr>
      </p:pic>
      <p:pic>
        <p:nvPicPr>
          <p:cNvPr id="355" name="Google Shape;355;g1639bcd2c26_7_0" descr="会议室"/>
          <p:cNvPicPr preferRelativeResize="0"/>
          <p:nvPr/>
        </p:nvPicPr>
        <p:blipFill rotWithShape="1">
          <a:blip r:embed="rId6">
            <a:alphaModFix/>
          </a:blip>
          <a:srcRect/>
          <a:stretch/>
        </p:blipFill>
        <p:spPr>
          <a:xfrm>
            <a:off x="8852934" y="4441007"/>
            <a:ext cx="914400" cy="91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1639bcd2c26_7_14"/>
          <p:cNvSpPr txBox="1"/>
          <p:nvPr/>
        </p:nvSpPr>
        <p:spPr>
          <a:xfrm>
            <a:off x="3089061" y="2681603"/>
            <a:ext cx="48323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Arial Black"/>
                <a:ea typeface="Arial Black"/>
                <a:cs typeface="Arial Black"/>
                <a:sym typeface="Arial Black"/>
              </a:rPr>
              <a:t>Thank you for your </a:t>
            </a:r>
            <a:r>
              <a:rPr lang="en-US" sz="2000" dirty="0">
                <a:solidFill>
                  <a:srgbClr val="FF0000"/>
                </a:solidFill>
                <a:latin typeface="Arial Black"/>
                <a:ea typeface="Arial Black"/>
                <a:cs typeface="Arial Black"/>
                <a:sym typeface="Arial Black"/>
              </a:rPr>
              <a:t>attention</a:t>
            </a:r>
            <a:r>
              <a:rPr lang="en-US" sz="2000" dirty="0">
                <a:solidFill>
                  <a:schemeClr val="dk1"/>
                </a:solidFill>
                <a:latin typeface="Arial Black"/>
                <a:ea typeface="Arial Black"/>
                <a:cs typeface="Arial Black"/>
                <a:sym typeface="Arial Black"/>
              </a:rPr>
              <a:t>.</a:t>
            </a:r>
            <a:endParaRPr sz="2000" dirty="0">
              <a:solidFill>
                <a:schemeClr val="dk1"/>
              </a:solidFill>
              <a:latin typeface="Arial Black"/>
              <a:ea typeface="Arial Black"/>
              <a:cs typeface="Arial Black"/>
              <a:sym typeface="Arial Black"/>
            </a:endParaRPr>
          </a:p>
        </p:txBody>
      </p:sp>
      <p:sp>
        <p:nvSpPr>
          <p:cNvPr id="361" name="Google Shape;361;g1639bcd2c26_7_14"/>
          <p:cNvSpPr txBox="1"/>
          <p:nvPr/>
        </p:nvSpPr>
        <p:spPr>
          <a:xfrm>
            <a:off x="284216" y="431562"/>
            <a:ext cx="48323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4472C4"/>
                </a:solidFill>
                <a:latin typeface="Arial Black"/>
                <a:ea typeface="Arial Black"/>
                <a:cs typeface="Arial Black"/>
                <a:sym typeface="Arial Black"/>
              </a:rPr>
              <a:t>Q&amp;A </a:t>
            </a:r>
            <a:endParaRPr sz="2000">
              <a:solidFill>
                <a:srgbClr val="4472C4"/>
              </a:solidFill>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ff9c5b9fa3_0_2"/>
          <p:cNvSpPr txBox="1"/>
          <p:nvPr/>
        </p:nvSpPr>
        <p:spPr>
          <a:xfrm>
            <a:off x="426950" y="383500"/>
            <a:ext cx="2229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4472C4"/>
                </a:solidFill>
                <a:latin typeface="Arial Black"/>
                <a:ea typeface="Arial Black"/>
                <a:cs typeface="Arial Black"/>
                <a:sym typeface="Arial Black"/>
              </a:rPr>
              <a:t>Background</a:t>
            </a:r>
            <a:endParaRPr sz="2400" dirty="0">
              <a:solidFill>
                <a:srgbClr val="4472C4"/>
              </a:solidFill>
              <a:latin typeface="Arial Black"/>
              <a:ea typeface="Arial Black"/>
              <a:cs typeface="Arial Black"/>
              <a:sym typeface="Arial Black"/>
            </a:endParaRPr>
          </a:p>
        </p:txBody>
      </p:sp>
      <p:sp>
        <p:nvSpPr>
          <p:cNvPr id="171" name="Google Shape;171;gff9c5b9fa3_0_2"/>
          <p:cNvSpPr txBox="1"/>
          <p:nvPr/>
        </p:nvSpPr>
        <p:spPr>
          <a:xfrm>
            <a:off x="426951" y="1252625"/>
            <a:ext cx="8644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Arial Black"/>
                <a:ea typeface="Arial Black"/>
                <a:cs typeface="Arial Black"/>
                <a:sym typeface="Arial Black"/>
              </a:rPr>
              <a:t>How many deaf people in Singapore? </a:t>
            </a:r>
            <a:endParaRPr sz="2400" dirty="0">
              <a:solidFill>
                <a:schemeClr val="dk1"/>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
          <p:cNvSpPr txBox="1"/>
          <p:nvPr/>
        </p:nvSpPr>
        <p:spPr>
          <a:xfrm>
            <a:off x="426950" y="383500"/>
            <a:ext cx="2229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4472C4"/>
                </a:solidFill>
                <a:latin typeface="Arial Black"/>
                <a:ea typeface="Arial Black"/>
                <a:cs typeface="Arial Black"/>
                <a:sym typeface="Arial Black"/>
              </a:rPr>
              <a:t>Background</a:t>
            </a:r>
            <a:endParaRPr sz="2400">
              <a:solidFill>
                <a:srgbClr val="4472C4"/>
              </a:solidFill>
              <a:latin typeface="Arial Black"/>
              <a:ea typeface="Arial Black"/>
              <a:cs typeface="Arial Black"/>
              <a:sym typeface="Arial Black"/>
            </a:endParaRPr>
          </a:p>
        </p:txBody>
      </p:sp>
      <p:sp>
        <p:nvSpPr>
          <p:cNvPr id="177" name="Google Shape;177;p2"/>
          <p:cNvSpPr txBox="1"/>
          <p:nvPr/>
        </p:nvSpPr>
        <p:spPr>
          <a:xfrm>
            <a:off x="426951" y="1252625"/>
            <a:ext cx="8644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Arial Black"/>
                <a:ea typeface="Arial Black"/>
                <a:cs typeface="Arial Black"/>
                <a:sym typeface="Arial Black"/>
              </a:rPr>
              <a:t>How many deaf people in Singapore? </a:t>
            </a:r>
            <a:endParaRPr sz="2400" dirty="0">
              <a:solidFill>
                <a:schemeClr val="dk1"/>
              </a:solidFill>
              <a:latin typeface="Arial Black"/>
              <a:ea typeface="Arial Black"/>
              <a:cs typeface="Arial Black"/>
              <a:sym typeface="Arial Black"/>
            </a:endParaRPr>
          </a:p>
        </p:txBody>
      </p:sp>
      <p:pic>
        <p:nvPicPr>
          <p:cNvPr id="178" name="Google Shape;178;p2"/>
          <p:cNvPicPr preferRelativeResize="0"/>
          <p:nvPr/>
        </p:nvPicPr>
        <p:blipFill>
          <a:blip r:embed="rId3">
            <a:alphaModFix/>
          </a:blip>
          <a:stretch>
            <a:fillRect/>
          </a:stretch>
        </p:blipFill>
        <p:spPr>
          <a:xfrm>
            <a:off x="501074" y="1837864"/>
            <a:ext cx="8644724" cy="4532512"/>
          </a:xfrm>
          <a:prstGeom prst="rect">
            <a:avLst/>
          </a:prstGeom>
          <a:noFill/>
          <a:ln>
            <a:noFill/>
          </a:ln>
        </p:spPr>
      </p:pic>
      <p:cxnSp>
        <p:nvCxnSpPr>
          <p:cNvPr id="179" name="Google Shape;179;p2"/>
          <p:cNvCxnSpPr/>
          <p:nvPr/>
        </p:nvCxnSpPr>
        <p:spPr>
          <a:xfrm rot="10800000">
            <a:off x="2792450" y="5832500"/>
            <a:ext cx="3225300" cy="24600"/>
          </a:xfrm>
          <a:prstGeom prst="straightConnector1">
            <a:avLst/>
          </a:prstGeom>
          <a:noFill/>
          <a:ln w="76200" cap="flat" cmpd="sng">
            <a:solidFill>
              <a:srgbClr val="FF0000"/>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
          <p:cNvSpPr txBox="1"/>
          <p:nvPr/>
        </p:nvSpPr>
        <p:spPr>
          <a:xfrm>
            <a:off x="426950" y="383500"/>
            <a:ext cx="2229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4472C4"/>
                </a:solidFill>
                <a:latin typeface="Arial Black"/>
                <a:ea typeface="Arial Black"/>
                <a:cs typeface="Arial Black"/>
                <a:sym typeface="Arial Black"/>
              </a:rPr>
              <a:t>Aim</a:t>
            </a:r>
            <a:endParaRPr sz="2400">
              <a:solidFill>
                <a:srgbClr val="4472C4"/>
              </a:solidFill>
              <a:latin typeface="Arial Black"/>
              <a:ea typeface="Arial Black"/>
              <a:cs typeface="Arial Black"/>
              <a:sym typeface="Arial Black"/>
            </a:endParaRPr>
          </a:p>
        </p:txBody>
      </p:sp>
      <p:pic>
        <p:nvPicPr>
          <p:cNvPr id="185" name="Google Shape;185;p3"/>
          <p:cNvPicPr preferRelativeResize="0"/>
          <p:nvPr/>
        </p:nvPicPr>
        <p:blipFill>
          <a:blip r:embed="rId3">
            <a:alphaModFix/>
          </a:blip>
          <a:stretch>
            <a:fillRect/>
          </a:stretch>
        </p:blipFill>
        <p:spPr>
          <a:xfrm>
            <a:off x="551938" y="1350975"/>
            <a:ext cx="11088125" cy="4156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ff9c5b9fa3_0_7"/>
          <p:cNvSpPr txBox="1"/>
          <p:nvPr/>
        </p:nvSpPr>
        <p:spPr>
          <a:xfrm>
            <a:off x="426950" y="383500"/>
            <a:ext cx="2229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4472C4"/>
                </a:solidFill>
                <a:latin typeface="Arial Black"/>
                <a:ea typeface="Arial Black"/>
                <a:cs typeface="Arial Black"/>
                <a:sym typeface="Arial Black"/>
              </a:rPr>
              <a:t>Scenarios</a:t>
            </a:r>
            <a:endParaRPr sz="2400">
              <a:solidFill>
                <a:srgbClr val="4472C4"/>
              </a:solidFill>
              <a:latin typeface="Arial Black"/>
              <a:ea typeface="Arial Black"/>
              <a:cs typeface="Arial Black"/>
              <a:sym typeface="Arial Black"/>
            </a:endParaRPr>
          </a:p>
        </p:txBody>
      </p:sp>
      <p:sp>
        <p:nvSpPr>
          <p:cNvPr id="191" name="Google Shape;191;gff9c5b9fa3_0_7"/>
          <p:cNvSpPr/>
          <p:nvPr/>
        </p:nvSpPr>
        <p:spPr>
          <a:xfrm>
            <a:off x="918450" y="1737450"/>
            <a:ext cx="1408800" cy="7044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Video Capture</a:t>
            </a:r>
            <a:endParaRPr dirty="0"/>
          </a:p>
        </p:txBody>
      </p:sp>
      <p:sp>
        <p:nvSpPr>
          <p:cNvPr id="192" name="Google Shape;192;gff9c5b9fa3_0_7"/>
          <p:cNvSpPr/>
          <p:nvPr/>
        </p:nvSpPr>
        <p:spPr>
          <a:xfrm>
            <a:off x="3026400" y="1737450"/>
            <a:ext cx="1738200" cy="7044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Hand Detection</a:t>
            </a:r>
            <a:endParaRPr dirty="0"/>
          </a:p>
        </p:txBody>
      </p:sp>
      <p:sp>
        <p:nvSpPr>
          <p:cNvPr id="193" name="Google Shape;193;gff9c5b9fa3_0_7"/>
          <p:cNvSpPr/>
          <p:nvPr/>
        </p:nvSpPr>
        <p:spPr>
          <a:xfrm>
            <a:off x="5463750" y="1737450"/>
            <a:ext cx="1738200" cy="7044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Feature Extraction </a:t>
            </a:r>
            <a:endParaRPr/>
          </a:p>
        </p:txBody>
      </p:sp>
      <p:sp>
        <p:nvSpPr>
          <p:cNvPr id="194" name="Google Shape;194;gff9c5b9fa3_0_7"/>
          <p:cNvSpPr/>
          <p:nvPr/>
        </p:nvSpPr>
        <p:spPr>
          <a:xfrm>
            <a:off x="7901100" y="1737450"/>
            <a:ext cx="1507500" cy="7044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Neural Network</a:t>
            </a:r>
            <a:endParaRPr/>
          </a:p>
        </p:txBody>
      </p:sp>
      <p:sp>
        <p:nvSpPr>
          <p:cNvPr id="195" name="Google Shape;195;gff9c5b9fa3_0_7"/>
          <p:cNvSpPr/>
          <p:nvPr/>
        </p:nvSpPr>
        <p:spPr>
          <a:xfrm>
            <a:off x="10107750" y="1737450"/>
            <a:ext cx="1165800" cy="7044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Text Output</a:t>
            </a:r>
            <a:endParaRPr dirty="0"/>
          </a:p>
        </p:txBody>
      </p:sp>
      <p:cxnSp>
        <p:nvCxnSpPr>
          <p:cNvPr id="196" name="Google Shape;196;gff9c5b9fa3_0_7"/>
          <p:cNvCxnSpPr/>
          <p:nvPr/>
        </p:nvCxnSpPr>
        <p:spPr>
          <a:xfrm>
            <a:off x="2327250" y="2089650"/>
            <a:ext cx="699300" cy="0"/>
          </a:xfrm>
          <a:prstGeom prst="straightConnector1">
            <a:avLst/>
          </a:prstGeom>
          <a:noFill/>
          <a:ln w="9525" cap="flat" cmpd="sng">
            <a:solidFill>
              <a:schemeClr val="dk2"/>
            </a:solidFill>
            <a:prstDash val="solid"/>
            <a:round/>
            <a:headEnd type="none" w="med" len="med"/>
            <a:tailEnd type="triangle" w="med" len="med"/>
          </a:ln>
        </p:spPr>
      </p:cxnSp>
      <p:cxnSp>
        <p:nvCxnSpPr>
          <p:cNvPr id="197" name="Google Shape;197;gff9c5b9fa3_0_7"/>
          <p:cNvCxnSpPr>
            <a:stCxn id="192" idx="3"/>
            <a:endCxn id="193" idx="1"/>
          </p:cNvCxnSpPr>
          <p:nvPr/>
        </p:nvCxnSpPr>
        <p:spPr>
          <a:xfrm>
            <a:off x="4764600" y="2089650"/>
            <a:ext cx="699300" cy="0"/>
          </a:xfrm>
          <a:prstGeom prst="straightConnector1">
            <a:avLst/>
          </a:prstGeom>
          <a:noFill/>
          <a:ln w="9525" cap="flat" cmpd="sng">
            <a:solidFill>
              <a:schemeClr val="dk2"/>
            </a:solidFill>
            <a:prstDash val="solid"/>
            <a:round/>
            <a:headEnd type="none" w="med" len="med"/>
            <a:tailEnd type="triangle" w="med" len="med"/>
          </a:ln>
        </p:spPr>
      </p:cxnSp>
      <p:cxnSp>
        <p:nvCxnSpPr>
          <p:cNvPr id="198" name="Google Shape;198;gff9c5b9fa3_0_7"/>
          <p:cNvCxnSpPr/>
          <p:nvPr/>
        </p:nvCxnSpPr>
        <p:spPr>
          <a:xfrm>
            <a:off x="7201950" y="2089650"/>
            <a:ext cx="699300" cy="0"/>
          </a:xfrm>
          <a:prstGeom prst="straightConnector1">
            <a:avLst/>
          </a:prstGeom>
          <a:noFill/>
          <a:ln w="9525" cap="flat" cmpd="sng">
            <a:solidFill>
              <a:schemeClr val="dk2"/>
            </a:solidFill>
            <a:prstDash val="solid"/>
            <a:round/>
            <a:headEnd type="none" w="med" len="med"/>
            <a:tailEnd type="triangle" w="med" len="med"/>
          </a:ln>
        </p:spPr>
      </p:cxnSp>
      <p:cxnSp>
        <p:nvCxnSpPr>
          <p:cNvPr id="199" name="Google Shape;199;gff9c5b9fa3_0_7"/>
          <p:cNvCxnSpPr/>
          <p:nvPr/>
        </p:nvCxnSpPr>
        <p:spPr>
          <a:xfrm>
            <a:off x="9408600" y="2089650"/>
            <a:ext cx="6993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p:nvPr/>
        </p:nvSpPr>
        <p:spPr>
          <a:xfrm>
            <a:off x="426950" y="383500"/>
            <a:ext cx="2229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4472C4"/>
                </a:solidFill>
                <a:latin typeface="Arial Black"/>
                <a:ea typeface="Arial Black"/>
                <a:cs typeface="Arial Black"/>
                <a:sym typeface="Arial Black"/>
              </a:rPr>
              <a:t>Scenarios</a:t>
            </a:r>
            <a:endParaRPr sz="2400">
              <a:solidFill>
                <a:srgbClr val="4472C4"/>
              </a:solidFill>
              <a:latin typeface="Arial Black"/>
              <a:ea typeface="Arial Black"/>
              <a:cs typeface="Arial Black"/>
              <a:sym typeface="Arial Black"/>
            </a:endParaRPr>
          </a:p>
        </p:txBody>
      </p:sp>
      <p:sp>
        <p:nvSpPr>
          <p:cNvPr id="205" name="Google Shape;205;p4"/>
          <p:cNvSpPr/>
          <p:nvPr/>
        </p:nvSpPr>
        <p:spPr>
          <a:xfrm>
            <a:off x="918450" y="1737450"/>
            <a:ext cx="1408800" cy="7044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Video Capture</a:t>
            </a:r>
            <a:endParaRPr dirty="0"/>
          </a:p>
        </p:txBody>
      </p:sp>
      <p:sp>
        <p:nvSpPr>
          <p:cNvPr id="206" name="Google Shape;206;p4"/>
          <p:cNvSpPr/>
          <p:nvPr/>
        </p:nvSpPr>
        <p:spPr>
          <a:xfrm>
            <a:off x="3026400" y="1737450"/>
            <a:ext cx="1738200" cy="7044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SG" dirty="0"/>
              <a:t>Hand Detection</a:t>
            </a:r>
          </a:p>
        </p:txBody>
      </p:sp>
      <p:sp>
        <p:nvSpPr>
          <p:cNvPr id="207" name="Google Shape;207;p4"/>
          <p:cNvSpPr/>
          <p:nvPr/>
        </p:nvSpPr>
        <p:spPr>
          <a:xfrm>
            <a:off x="5463750" y="1737450"/>
            <a:ext cx="1738200" cy="7044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Feature Extraction </a:t>
            </a:r>
            <a:endParaRPr/>
          </a:p>
        </p:txBody>
      </p:sp>
      <p:sp>
        <p:nvSpPr>
          <p:cNvPr id="208" name="Google Shape;208;p4"/>
          <p:cNvSpPr/>
          <p:nvPr/>
        </p:nvSpPr>
        <p:spPr>
          <a:xfrm>
            <a:off x="7901100" y="1737450"/>
            <a:ext cx="1507500" cy="7044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Neural Network</a:t>
            </a:r>
            <a:endParaRPr/>
          </a:p>
        </p:txBody>
      </p:sp>
      <p:sp>
        <p:nvSpPr>
          <p:cNvPr id="209" name="Google Shape;209;p4"/>
          <p:cNvSpPr/>
          <p:nvPr/>
        </p:nvSpPr>
        <p:spPr>
          <a:xfrm>
            <a:off x="10107750" y="1737450"/>
            <a:ext cx="1165800" cy="7044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Text Output</a:t>
            </a:r>
            <a:endParaRPr/>
          </a:p>
        </p:txBody>
      </p:sp>
      <p:cxnSp>
        <p:nvCxnSpPr>
          <p:cNvPr id="210" name="Google Shape;210;p4"/>
          <p:cNvCxnSpPr>
            <a:stCxn id="205" idx="3"/>
            <a:endCxn id="206" idx="1"/>
          </p:cNvCxnSpPr>
          <p:nvPr/>
        </p:nvCxnSpPr>
        <p:spPr>
          <a:xfrm>
            <a:off x="2327250" y="2089650"/>
            <a:ext cx="699300" cy="0"/>
          </a:xfrm>
          <a:prstGeom prst="straightConnector1">
            <a:avLst/>
          </a:prstGeom>
          <a:noFill/>
          <a:ln w="9525" cap="flat" cmpd="sng">
            <a:solidFill>
              <a:schemeClr val="dk2"/>
            </a:solidFill>
            <a:prstDash val="solid"/>
            <a:round/>
            <a:headEnd type="none" w="med" len="med"/>
            <a:tailEnd type="triangle" w="med" len="med"/>
          </a:ln>
        </p:spPr>
      </p:cxnSp>
      <p:cxnSp>
        <p:nvCxnSpPr>
          <p:cNvPr id="211" name="Google Shape;211;p4"/>
          <p:cNvCxnSpPr>
            <a:stCxn id="206" idx="3"/>
            <a:endCxn id="207" idx="1"/>
          </p:cNvCxnSpPr>
          <p:nvPr/>
        </p:nvCxnSpPr>
        <p:spPr>
          <a:xfrm>
            <a:off x="4764600" y="2089650"/>
            <a:ext cx="699300" cy="0"/>
          </a:xfrm>
          <a:prstGeom prst="straightConnector1">
            <a:avLst/>
          </a:prstGeom>
          <a:noFill/>
          <a:ln w="9525" cap="flat" cmpd="sng">
            <a:solidFill>
              <a:schemeClr val="dk2"/>
            </a:solidFill>
            <a:prstDash val="solid"/>
            <a:round/>
            <a:headEnd type="none" w="med" len="med"/>
            <a:tailEnd type="triangle" w="med" len="med"/>
          </a:ln>
        </p:spPr>
      </p:cxnSp>
      <p:cxnSp>
        <p:nvCxnSpPr>
          <p:cNvPr id="212" name="Google Shape;212;p4"/>
          <p:cNvCxnSpPr>
            <a:stCxn id="207" idx="3"/>
            <a:endCxn id="208" idx="1"/>
          </p:cNvCxnSpPr>
          <p:nvPr/>
        </p:nvCxnSpPr>
        <p:spPr>
          <a:xfrm>
            <a:off x="7201950" y="2089650"/>
            <a:ext cx="699300" cy="0"/>
          </a:xfrm>
          <a:prstGeom prst="straightConnector1">
            <a:avLst/>
          </a:prstGeom>
          <a:noFill/>
          <a:ln w="9525" cap="flat" cmpd="sng">
            <a:solidFill>
              <a:schemeClr val="dk2"/>
            </a:solidFill>
            <a:prstDash val="solid"/>
            <a:round/>
            <a:headEnd type="none" w="med" len="med"/>
            <a:tailEnd type="triangle" w="med" len="med"/>
          </a:ln>
        </p:spPr>
      </p:cxnSp>
      <p:cxnSp>
        <p:nvCxnSpPr>
          <p:cNvPr id="213" name="Google Shape;213;p4"/>
          <p:cNvCxnSpPr>
            <a:stCxn id="208" idx="3"/>
            <a:endCxn id="209" idx="1"/>
          </p:cNvCxnSpPr>
          <p:nvPr/>
        </p:nvCxnSpPr>
        <p:spPr>
          <a:xfrm>
            <a:off x="9408600" y="2089650"/>
            <a:ext cx="699300" cy="0"/>
          </a:xfrm>
          <a:prstGeom prst="straightConnector1">
            <a:avLst/>
          </a:prstGeom>
          <a:noFill/>
          <a:ln w="9525" cap="flat" cmpd="sng">
            <a:solidFill>
              <a:schemeClr val="dk2"/>
            </a:solidFill>
            <a:prstDash val="solid"/>
            <a:round/>
            <a:headEnd type="none" w="med" len="med"/>
            <a:tailEnd type="triangle" w="med" len="med"/>
          </a:ln>
        </p:spPr>
      </p:cxnSp>
      <p:sp>
        <p:nvSpPr>
          <p:cNvPr id="214" name="Google Shape;214;p4"/>
          <p:cNvSpPr txBox="1"/>
          <p:nvPr/>
        </p:nvSpPr>
        <p:spPr>
          <a:xfrm>
            <a:off x="426950" y="3274050"/>
            <a:ext cx="9903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Arial Black"/>
                <a:ea typeface="Arial Black"/>
                <a:cs typeface="Arial Black"/>
                <a:sym typeface="Arial Black"/>
              </a:rPr>
              <a:t>How to capture the picture from the real-time video chat?</a:t>
            </a:r>
            <a:endParaRPr sz="2400" dirty="0">
              <a:solidFill>
                <a:schemeClr val="dk1"/>
              </a:solidFill>
              <a:latin typeface="Arial Black"/>
              <a:ea typeface="Arial Black"/>
              <a:cs typeface="Arial Black"/>
              <a:sym typeface="Arial Black"/>
            </a:endParaRPr>
          </a:p>
        </p:txBody>
      </p:sp>
      <p:sp>
        <p:nvSpPr>
          <p:cNvPr id="215" name="Google Shape;215;p4"/>
          <p:cNvSpPr txBox="1"/>
          <p:nvPr/>
        </p:nvSpPr>
        <p:spPr>
          <a:xfrm>
            <a:off x="426950" y="4317200"/>
            <a:ext cx="11379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Black"/>
                <a:ea typeface="Arial Black"/>
                <a:cs typeface="Arial Black"/>
                <a:sym typeface="Arial Black"/>
              </a:rPr>
              <a:t>How to recognize the meaning of sign language from the picture?</a:t>
            </a:r>
            <a:endParaRPr sz="2400">
              <a:solidFill>
                <a:schemeClr val="dk1"/>
              </a:solidFill>
              <a:latin typeface="Arial Black"/>
              <a:ea typeface="Arial Black"/>
              <a:cs typeface="Arial Black"/>
              <a:sym typeface="Arial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5"/>
          <p:cNvSpPr txBox="1"/>
          <p:nvPr/>
        </p:nvSpPr>
        <p:spPr>
          <a:xfrm>
            <a:off x="1469700" y="2858775"/>
            <a:ext cx="9252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dirty="0">
                <a:solidFill>
                  <a:schemeClr val="accent1"/>
                </a:solidFill>
                <a:latin typeface="Arial Black"/>
                <a:ea typeface="Arial Black"/>
                <a:cs typeface="Arial Black"/>
                <a:sym typeface="Arial Black"/>
              </a:rPr>
              <a:t>Subgoal 1:Get real-time images from the camera</a:t>
            </a:r>
            <a:endParaRPr sz="3600" dirty="0">
              <a:latin typeface="Arial Black"/>
              <a:ea typeface="Arial Black"/>
              <a:cs typeface="Arial Black"/>
              <a:sym typeface="Arial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ff9c5b9fa3_1_18"/>
          <p:cNvSpPr txBox="1"/>
          <p:nvPr/>
        </p:nvSpPr>
        <p:spPr>
          <a:xfrm>
            <a:off x="130975" y="1291150"/>
            <a:ext cx="590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46" name="Google Shape;246;gff9c5b9fa3_1_18"/>
          <p:cNvPicPr preferRelativeResize="0"/>
          <p:nvPr/>
        </p:nvPicPr>
        <p:blipFill rotWithShape="1">
          <a:blip r:embed="rId3">
            <a:alphaModFix/>
          </a:blip>
          <a:srcRect b="8817"/>
          <a:stretch/>
        </p:blipFill>
        <p:spPr>
          <a:xfrm>
            <a:off x="6088075" y="1387400"/>
            <a:ext cx="4624250" cy="4224600"/>
          </a:xfrm>
          <a:prstGeom prst="rect">
            <a:avLst/>
          </a:prstGeom>
          <a:noFill/>
          <a:ln>
            <a:noFill/>
          </a:ln>
        </p:spPr>
      </p:pic>
      <p:sp>
        <p:nvSpPr>
          <p:cNvPr id="247" name="Google Shape;247;gff9c5b9fa3_1_18"/>
          <p:cNvSpPr txBox="1"/>
          <p:nvPr/>
        </p:nvSpPr>
        <p:spPr>
          <a:xfrm>
            <a:off x="1215600" y="1377675"/>
            <a:ext cx="40620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OpenCV is a cross-platform computer vision and machine learning software library. It has played an important role in the development of computer vision. In 1999, Gary, who worked at Intel, released </a:t>
            </a:r>
            <a:r>
              <a:rPr lang="en-US" sz="2400" dirty="0" err="1">
                <a:solidFill>
                  <a:schemeClr val="dk1"/>
                </a:solidFill>
                <a:latin typeface="Times New Roman"/>
                <a:ea typeface="Times New Roman"/>
                <a:cs typeface="Times New Roman"/>
                <a:sym typeface="Times New Roman"/>
              </a:rPr>
              <a:t>OpencV</a:t>
            </a:r>
            <a:r>
              <a:rPr lang="en-US" sz="2400" dirty="0">
                <a:solidFill>
                  <a:schemeClr val="dk1"/>
                </a:solidFill>
                <a:latin typeface="Times New Roman"/>
                <a:ea typeface="Times New Roman"/>
                <a:cs typeface="Times New Roman"/>
                <a:sym typeface="Times New Roman"/>
              </a:rPr>
              <a:t>, which was written in C and C++ at the time. Now, it can work in python, java and </a:t>
            </a:r>
            <a:r>
              <a:rPr lang="en-US" sz="2400" dirty="0" err="1">
                <a:solidFill>
                  <a:schemeClr val="dk1"/>
                </a:solidFill>
                <a:latin typeface="Times New Roman"/>
                <a:ea typeface="Times New Roman"/>
                <a:cs typeface="Times New Roman"/>
                <a:sym typeface="Times New Roman"/>
              </a:rPr>
              <a:t>matlab</a:t>
            </a:r>
            <a:r>
              <a:rPr lang="en-US" sz="2400" dirty="0">
                <a:solidFill>
                  <a:schemeClr val="dk1"/>
                </a:solidFill>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p:txBody>
      </p:sp>
      <p:sp>
        <p:nvSpPr>
          <p:cNvPr id="248" name="Google Shape;248;gff9c5b9fa3_1_18"/>
          <p:cNvSpPr txBox="1"/>
          <p:nvPr/>
        </p:nvSpPr>
        <p:spPr>
          <a:xfrm>
            <a:off x="1347441" y="624037"/>
            <a:ext cx="36531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4472C4"/>
                </a:solidFill>
                <a:latin typeface="Arial Black"/>
                <a:ea typeface="Arial Black"/>
                <a:cs typeface="Arial Black"/>
                <a:sym typeface="Arial Black"/>
              </a:rPr>
              <a:t>What is OpenCV?</a:t>
            </a:r>
            <a:endParaRPr sz="2000">
              <a:solidFill>
                <a:srgbClr val="4472C4"/>
              </a:solidFill>
              <a:latin typeface="Arial Black"/>
              <a:ea typeface="Arial Black"/>
              <a:cs typeface="Arial Black"/>
              <a:sym typeface="Arial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6"/>
          <p:cNvPicPr preferRelativeResize="0"/>
          <p:nvPr/>
        </p:nvPicPr>
        <p:blipFill rotWithShape="1">
          <a:blip r:embed="rId3">
            <a:alphaModFix/>
          </a:blip>
          <a:srcRect l="-359" t="1847" r="360" b="8914"/>
          <a:stretch/>
        </p:blipFill>
        <p:spPr>
          <a:xfrm>
            <a:off x="660425" y="1270813"/>
            <a:ext cx="3201000" cy="2136350"/>
          </a:xfrm>
          <a:prstGeom prst="rect">
            <a:avLst/>
          </a:prstGeom>
          <a:noFill/>
          <a:ln>
            <a:noFill/>
          </a:ln>
        </p:spPr>
      </p:pic>
      <p:pic>
        <p:nvPicPr>
          <p:cNvPr id="254" name="Google Shape;254;p6"/>
          <p:cNvPicPr preferRelativeResize="0"/>
          <p:nvPr/>
        </p:nvPicPr>
        <p:blipFill>
          <a:blip r:embed="rId4">
            <a:alphaModFix/>
          </a:blip>
          <a:stretch>
            <a:fillRect/>
          </a:stretch>
        </p:blipFill>
        <p:spPr>
          <a:xfrm>
            <a:off x="7992825" y="1236925"/>
            <a:ext cx="2968450" cy="2204125"/>
          </a:xfrm>
          <a:prstGeom prst="rect">
            <a:avLst/>
          </a:prstGeom>
          <a:noFill/>
          <a:ln>
            <a:noFill/>
          </a:ln>
        </p:spPr>
      </p:pic>
      <p:pic>
        <p:nvPicPr>
          <p:cNvPr id="255" name="Google Shape;255;p6"/>
          <p:cNvPicPr preferRelativeResize="0"/>
          <p:nvPr/>
        </p:nvPicPr>
        <p:blipFill rotWithShape="1">
          <a:blip r:embed="rId5">
            <a:alphaModFix/>
          </a:blip>
          <a:srcRect l="2381" b="9395"/>
          <a:stretch/>
        </p:blipFill>
        <p:spPr>
          <a:xfrm>
            <a:off x="4711500" y="2459900"/>
            <a:ext cx="2583150" cy="2402525"/>
          </a:xfrm>
          <a:prstGeom prst="rect">
            <a:avLst/>
          </a:prstGeom>
          <a:noFill/>
          <a:ln>
            <a:noFill/>
          </a:ln>
        </p:spPr>
      </p:pic>
      <p:pic>
        <p:nvPicPr>
          <p:cNvPr id="256" name="Google Shape;256;p6"/>
          <p:cNvPicPr preferRelativeResize="0"/>
          <p:nvPr/>
        </p:nvPicPr>
        <p:blipFill>
          <a:blip r:embed="rId6">
            <a:alphaModFix/>
          </a:blip>
          <a:stretch>
            <a:fillRect/>
          </a:stretch>
        </p:blipFill>
        <p:spPr>
          <a:xfrm>
            <a:off x="711104" y="4079625"/>
            <a:ext cx="2968450" cy="1966900"/>
          </a:xfrm>
          <a:prstGeom prst="rect">
            <a:avLst/>
          </a:prstGeom>
          <a:noFill/>
          <a:ln>
            <a:noFill/>
          </a:ln>
        </p:spPr>
      </p:pic>
      <p:pic>
        <p:nvPicPr>
          <p:cNvPr id="257" name="Google Shape;257;p6"/>
          <p:cNvPicPr preferRelativeResize="0"/>
          <p:nvPr/>
        </p:nvPicPr>
        <p:blipFill rotWithShape="1">
          <a:blip r:embed="rId7">
            <a:alphaModFix/>
          </a:blip>
          <a:srcRect b="12326"/>
          <a:stretch/>
        </p:blipFill>
        <p:spPr>
          <a:xfrm>
            <a:off x="8088813" y="4079625"/>
            <a:ext cx="3292716" cy="1966900"/>
          </a:xfrm>
          <a:prstGeom prst="rect">
            <a:avLst/>
          </a:prstGeom>
          <a:noFill/>
          <a:ln>
            <a:noFill/>
          </a:ln>
        </p:spPr>
      </p:pic>
      <p:sp>
        <p:nvSpPr>
          <p:cNvPr id="258" name="Google Shape;258;p6"/>
          <p:cNvSpPr txBox="1"/>
          <p:nvPr/>
        </p:nvSpPr>
        <p:spPr>
          <a:xfrm>
            <a:off x="1154825" y="3488063"/>
            <a:ext cx="2309700" cy="346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50" dirty="0">
                <a:solidFill>
                  <a:schemeClr val="dk1"/>
                </a:solidFill>
                <a:latin typeface="Times New Roman"/>
                <a:ea typeface="Times New Roman"/>
                <a:cs typeface="Times New Roman"/>
                <a:sym typeface="Times New Roman"/>
              </a:rPr>
              <a:t>human-computer interaction</a:t>
            </a:r>
            <a:endParaRPr dirty="0">
              <a:latin typeface="Times New Roman"/>
              <a:ea typeface="Times New Roman"/>
              <a:cs typeface="Times New Roman"/>
              <a:sym typeface="Times New Roman"/>
            </a:endParaRPr>
          </a:p>
        </p:txBody>
      </p:sp>
      <p:sp>
        <p:nvSpPr>
          <p:cNvPr id="259" name="Google Shape;259;p6"/>
          <p:cNvSpPr txBox="1"/>
          <p:nvPr/>
        </p:nvSpPr>
        <p:spPr>
          <a:xfrm>
            <a:off x="7846100" y="3488063"/>
            <a:ext cx="3261900" cy="346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50" dirty="0">
                <a:solidFill>
                  <a:schemeClr val="dk1"/>
                </a:solidFill>
              </a:rPr>
              <a:t>object recognition</a:t>
            </a:r>
            <a:endParaRPr dirty="0"/>
          </a:p>
        </p:txBody>
      </p:sp>
      <p:sp>
        <p:nvSpPr>
          <p:cNvPr id="260" name="Google Shape;260;p6"/>
          <p:cNvSpPr txBox="1"/>
          <p:nvPr/>
        </p:nvSpPr>
        <p:spPr>
          <a:xfrm>
            <a:off x="862925" y="6098250"/>
            <a:ext cx="2796000" cy="346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50">
                <a:solidFill>
                  <a:schemeClr val="dk1"/>
                </a:solidFill>
              </a:rPr>
              <a:t>face recognition</a:t>
            </a:r>
            <a:endParaRPr/>
          </a:p>
        </p:txBody>
      </p:sp>
      <p:sp>
        <p:nvSpPr>
          <p:cNvPr id="261" name="Google Shape;261;p6"/>
          <p:cNvSpPr txBox="1"/>
          <p:nvPr/>
        </p:nvSpPr>
        <p:spPr>
          <a:xfrm>
            <a:off x="8529450" y="5946300"/>
            <a:ext cx="2309700" cy="346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50">
                <a:solidFill>
                  <a:schemeClr val="dk1"/>
                </a:solidFill>
              </a:rPr>
              <a:t>machine vision</a:t>
            </a:r>
            <a:endParaRPr/>
          </a:p>
        </p:txBody>
      </p:sp>
      <p:cxnSp>
        <p:nvCxnSpPr>
          <p:cNvPr id="262" name="Google Shape;262;p6"/>
          <p:cNvCxnSpPr>
            <a:endCxn id="253" idx="3"/>
          </p:cNvCxnSpPr>
          <p:nvPr/>
        </p:nvCxnSpPr>
        <p:spPr>
          <a:xfrm rot="10800000">
            <a:off x="3861425" y="2338987"/>
            <a:ext cx="1477200" cy="983700"/>
          </a:xfrm>
          <a:prstGeom prst="straightConnector1">
            <a:avLst/>
          </a:prstGeom>
          <a:noFill/>
          <a:ln w="9525" cap="flat" cmpd="sng">
            <a:solidFill>
              <a:schemeClr val="dk2"/>
            </a:solidFill>
            <a:prstDash val="solid"/>
            <a:round/>
            <a:headEnd type="none" w="med" len="med"/>
            <a:tailEnd type="triangle" w="med" len="med"/>
          </a:ln>
        </p:spPr>
      </p:cxnSp>
      <p:cxnSp>
        <p:nvCxnSpPr>
          <p:cNvPr id="263" name="Google Shape;263;p6"/>
          <p:cNvCxnSpPr>
            <a:endCxn id="254" idx="1"/>
          </p:cNvCxnSpPr>
          <p:nvPr/>
        </p:nvCxnSpPr>
        <p:spPr>
          <a:xfrm rot="10800000" flipH="1">
            <a:off x="6564225" y="2338988"/>
            <a:ext cx="1428600" cy="1044300"/>
          </a:xfrm>
          <a:prstGeom prst="straightConnector1">
            <a:avLst/>
          </a:prstGeom>
          <a:noFill/>
          <a:ln w="9525" cap="flat" cmpd="sng">
            <a:solidFill>
              <a:schemeClr val="dk2"/>
            </a:solidFill>
            <a:prstDash val="solid"/>
            <a:round/>
            <a:headEnd type="none" w="med" len="med"/>
            <a:tailEnd type="triangle" w="med" len="med"/>
          </a:ln>
        </p:spPr>
      </p:cxnSp>
      <p:cxnSp>
        <p:nvCxnSpPr>
          <p:cNvPr id="264" name="Google Shape;264;p6"/>
          <p:cNvCxnSpPr>
            <a:cxnSpLocks/>
            <a:endCxn id="256" idx="3"/>
          </p:cNvCxnSpPr>
          <p:nvPr/>
        </p:nvCxnSpPr>
        <p:spPr>
          <a:xfrm flipH="1">
            <a:off x="3679554" y="4270475"/>
            <a:ext cx="1436732" cy="792600"/>
          </a:xfrm>
          <a:prstGeom prst="straightConnector1">
            <a:avLst/>
          </a:prstGeom>
          <a:noFill/>
          <a:ln w="9525" cap="flat" cmpd="sng">
            <a:solidFill>
              <a:schemeClr val="dk2"/>
            </a:solidFill>
            <a:prstDash val="solid"/>
            <a:round/>
            <a:headEnd type="none" w="med" len="med"/>
            <a:tailEnd type="triangle" w="med" len="med"/>
          </a:ln>
        </p:spPr>
      </p:cxnSp>
      <p:cxnSp>
        <p:nvCxnSpPr>
          <p:cNvPr id="265" name="Google Shape;265;p6"/>
          <p:cNvCxnSpPr>
            <a:endCxn id="257" idx="1"/>
          </p:cNvCxnSpPr>
          <p:nvPr/>
        </p:nvCxnSpPr>
        <p:spPr>
          <a:xfrm>
            <a:off x="6776913" y="4270475"/>
            <a:ext cx="1311900" cy="792600"/>
          </a:xfrm>
          <a:prstGeom prst="straightConnector1">
            <a:avLst/>
          </a:prstGeom>
          <a:noFill/>
          <a:ln w="9525" cap="flat" cmpd="sng">
            <a:solidFill>
              <a:schemeClr val="dk2"/>
            </a:solidFill>
            <a:prstDash val="solid"/>
            <a:round/>
            <a:headEnd type="none" w="med" len="med"/>
            <a:tailEnd type="triangle" w="med" len="med"/>
          </a:ln>
        </p:spPr>
      </p:cxnSp>
      <p:sp>
        <p:nvSpPr>
          <p:cNvPr id="266" name="Google Shape;266;p6"/>
          <p:cNvSpPr txBox="1"/>
          <p:nvPr/>
        </p:nvSpPr>
        <p:spPr>
          <a:xfrm>
            <a:off x="660416" y="391037"/>
            <a:ext cx="36531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rgbClr val="4472C4"/>
                </a:solidFill>
                <a:latin typeface="Arial Black"/>
                <a:ea typeface="Arial Black"/>
                <a:cs typeface="Arial Black"/>
                <a:sym typeface="Arial Black"/>
              </a:rPr>
              <a:t>What can OpenCV do?</a:t>
            </a:r>
            <a:endParaRPr sz="2000" dirty="0">
              <a:solidFill>
                <a:srgbClr val="4472C4"/>
              </a:solidFill>
              <a:latin typeface="Arial Black"/>
              <a:ea typeface="Arial Black"/>
              <a:cs typeface="Arial Black"/>
              <a:sym typeface="Arial Black"/>
            </a:endParaRP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1206</Words>
  <Application>Microsoft Office PowerPoint</Application>
  <PresentationFormat>宽屏</PresentationFormat>
  <Paragraphs>101</Paragraphs>
  <Slides>18</Slides>
  <Notes>18</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18</vt:i4>
      </vt:variant>
    </vt:vector>
  </HeadingPairs>
  <TitlesOfParts>
    <vt:vector size="24" baseType="lpstr">
      <vt:lpstr>Noto Sans Symbols</vt:lpstr>
      <vt:lpstr>Arial</vt:lpstr>
      <vt:lpstr>Times New Roman</vt:lpstr>
      <vt:lpstr>Arial Black</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佳欢</dc:creator>
  <cp:lastModifiedBy>佳欢</cp:lastModifiedBy>
  <cp:revision>8</cp:revision>
  <dcterms:created xsi:type="dcterms:W3CDTF">2022-09-17T14:13:35Z</dcterms:created>
  <dcterms:modified xsi:type="dcterms:W3CDTF">2022-10-10T04:19:29Z</dcterms:modified>
</cp:coreProperties>
</file>