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51" r:id="rId2"/>
    <p:sldId id="493" r:id="rId3"/>
    <p:sldId id="477" r:id="rId4"/>
    <p:sldId id="478" r:id="rId5"/>
    <p:sldId id="479" r:id="rId6"/>
    <p:sldId id="492" r:id="rId7"/>
    <p:sldId id="491" r:id="rId8"/>
    <p:sldId id="452" r:id="rId9"/>
    <p:sldId id="453" r:id="rId10"/>
    <p:sldId id="458" r:id="rId11"/>
    <p:sldId id="459" r:id="rId12"/>
    <p:sldId id="460" r:id="rId13"/>
    <p:sldId id="454" r:id="rId14"/>
    <p:sldId id="51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339933"/>
    <a:srgbClr val="008000"/>
    <a:srgbClr val="003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4" d="100"/>
          <a:sy n="74" d="100"/>
        </p:scale>
        <p:origin x="126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458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8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1DF96-B777-40A0-8069-95DC44978B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18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 userDrawn="1"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  <a:latin typeface="Calibri" panose="020F0502020204030204" pitchFamily="34" charset="0"/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tângulo 4"/>
          <p:cNvSpPr/>
          <p:nvPr userDrawn="1"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/RenatoParducc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88508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683568" y="2672208"/>
            <a:ext cx="546040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400" dirty="0">
                <a:latin typeface="Calibri" panose="020F0502020204030204" pitchFamily="34" charset="0"/>
              </a:rPr>
              <a:t>AULA: 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</a:p>
          <a:p>
            <a:r>
              <a:rPr lang="pt-BR" b="1" dirty="0">
                <a:latin typeface="Calibri" panose="020F0502020204030204" pitchFamily="34" charset="0"/>
              </a:rPr>
              <a:t>12 </a:t>
            </a:r>
            <a:r>
              <a:rPr lang="pt-BR" sz="1800" b="1" dirty="0">
                <a:latin typeface="Calibri" panose="020F0502020204030204" pitchFamily="34" charset="0"/>
              </a:rPr>
              <a:t>-ESTIMATIVA DE SOFTWARE</a:t>
            </a: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3789040"/>
            <a:ext cx="7704856" cy="1872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3908414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4797152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456DDE8-0D2D-4E6A-A178-49864CC92BED}"/>
              </a:ext>
            </a:extLst>
          </p:cNvPr>
          <p:cNvSpPr txBox="1"/>
          <p:nvPr/>
        </p:nvSpPr>
        <p:spPr>
          <a:xfrm>
            <a:off x="735997" y="1052736"/>
            <a:ext cx="74691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it-IT" altLang="pt-BR" b="1" dirty="0"/>
              <a:t>PROJETO DE SISTEMAS APLICADO AS MELHORES PRÁTICAS EM </a:t>
            </a:r>
          </a:p>
          <a:p>
            <a:r>
              <a:rPr lang="it-IT" altLang="pt-BR" b="1" dirty="0"/>
              <a:t>QUALIDADE DE SOFTWARE E GOVERNANÇA DE TI</a:t>
            </a:r>
            <a:endParaRPr lang="pt-BR" altLang="pt-BR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F01A6E0-1968-426D-8E74-AD53B83C12D6}"/>
              </a:ext>
            </a:extLst>
          </p:cNvPr>
          <p:cNvSpPr txBox="1"/>
          <p:nvPr/>
        </p:nvSpPr>
        <p:spPr>
          <a:xfrm>
            <a:off x="715159" y="5148277"/>
            <a:ext cx="211416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Renato Parducci - YouTube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296626" y="836712"/>
            <a:ext cx="8568952" cy="51125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b="1" dirty="0">
                <a:solidFill>
                  <a:schemeClr val="bg1"/>
                </a:solidFill>
              </a:rPr>
              <a:t>2) Calcule o Esforço e o Custo do projeto  da questão anterior.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Faça o cálculo sobre os Totais por Tipo de Componente x Complexidade.</a:t>
            </a:r>
          </a:p>
          <a:p>
            <a:r>
              <a:rPr lang="pt-BR" b="1" dirty="0">
                <a:solidFill>
                  <a:schemeClr val="bg1"/>
                </a:solidFill>
              </a:rPr>
              <a:t>Depois, faça também o cálculo para cada Item do </a:t>
            </a:r>
            <a:r>
              <a:rPr lang="pt-BR" b="1" dirty="0" err="1">
                <a:solidFill>
                  <a:schemeClr val="bg1"/>
                </a:solidFill>
              </a:rPr>
              <a:t>Backlog</a:t>
            </a:r>
            <a:r>
              <a:rPr lang="pt-BR" b="1" dirty="0">
                <a:solidFill>
                  <a:schemeClr val="bg1"/>
                </a:solidFill>
              </a:rPr>
              <a:t> de Produto. 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Por fim, com base no Esforço Ajustado de cada Item do </a:t>
            </a:r>
            <a:r>
              <a:rPr lang="pt-BR" b="1" dirty="0" err="1">
                <a:solidFill>
                  <a:schemeClr val="bg1"/>
                </a:solidFill>
              </a:rPr>
              <a:t>Backlog</a:t>
            </a:r>
            <a:r>
              <a:rPr lang="pt-BR" b="1" dirty="0">
                <a:solidFill>
                  <a:schemeClr val="bg1"/>
                </a:solidFill>
              </a:rPr>
              <a:t> de Produto, aponte qual a Sprint em que será desenvolvido, considerando </a:t>
            </a:r>
            <a:r>
              <a:rPr lang="pt-BR" b="1" dirty="0" err="1">
                <a:solidFill>
                  <a:schemeClr val="bg1"/>
                </a:solidFill>
              </a:rPr>
              <a:t>Sprints</a:t>
            </a:r>
            <a:r>
              <a:rPr lang="pt-BR" b="1" dirty="0">
                <a:solidFill>
                  <a:schemeClr val="bg1"/>
                </a:solidFill>
              </a:rPr>
              <a:t> de 15 dias.</a:t>
            </a:r>
          </a:p>
          <a:p>
            <a:r>
              <a:rPr lang="pt-BR" b="1" dirty="0">
                <a:solidFill>
                  <a:schemeClr val="bg1"/>
                </a:solidFill>
              </a:rPr>
              <a:t>Considere que as tabelas da APF estão em dias.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Considere os aspectos não funcionais descritos no próximo slide para ajustar os pontos de função...</a:t>
            </a:r>
          </a:p>
          <a:p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CaixaDeTexto 4"/>
          <p:cNvSpPr txBox="1">
            <a:spLocks noChangeArrowheads="1"/>
          </p:cNvSpPr>
          <p:nvPr/>
        </p:nvSpPr>
        <p:spPr bwMode="auto">
          <a:xfrm>
            <a:off x="250825" y="6308725"/>
            <a:ext cx="7007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1600" dirty="0">
                <a:solidFill>
                  <a:srgbClr val="FFFF00"/>
                </a:solidFill>
              </a:rPr>
              <a:t>* RESOLVA O EXERCÍCIO E TIRE AS SUAS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148591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296626" y="836712"/>
            <a:ext cx="8568952" cy="51125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AutoNum type="arabicParenR" startAt="2"/>
            </a:pPr>
            <a:r>
              <a:rPr lang="pt-BR" b="1" dirty="0">
                <a:solidFill>
                  <a:schemeClr val="bg1"/>
                </a:solidFill>
              </a:rPr>
              <a:t>continuação...</a:t>
            </a:r>
          </a:p>
          <a:p>
            <a:pPr marL="342900" indent="-342900">
              <a:buAutoNum type="arabicParenR" startAt="2"/>
            </a:pPr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Para o sistema, estão sendo solicitados os seguintes requisitos não funcionais que influenciam o projeto:</a:t>
            </a:r>
          </a:p>
          <a:p>
            <a:r>
              <a:rPr lang="pt-BR" b="1" dirty="0">
                <a:solidFill>
                  <a:schemeClr val="bg1"/>
                </a:solidFill>
              </a:rPr>
              <a:t>O sistema tem que funcionar 24 horas, 7 dias por semana;</a:t>
            </a:r>
          </a:p>
          <a:p>
            <a:r>
              <a:rPr lang="pt-BR" b="1" dirty="0">
                <a:solidFill>
                  <a:schemeClr val="bg1"/>
                </a:solidFill>
              </a:rPr>
              <a:t>Deve ser fácil de usar, eliminando necessidades de treinamento para novas pessoas que ingressarem no </a:t>
            </a:r>
            <a:r>
              <a:rPr lang="pt-BR" b="1" dirty="0" err="1">
                <a:solidFill>
                  <a:schemeClr val="bg1"/>
                </a:solidFill>
              </a:rPr>
              <a:t>service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desk</a:t>
            </a:r>
            <a:r>
              <a:rPr lang="pt-BR" b="1" dirty="0">
                <a:solidFill>
                  <a:schemeClr val="bg1"/>
                </a:solidFill>
              </a:rPr>
              <a:t>;</a:t>
            </a:r>
          </a:p>
          <a:p>
            <a:r>
              <a:rPr lang="pt-BR" b="1" dirty="0">
                <a:solidFill>
                  <a:schemeClr val="bg1"/>
                </a:solidFill>
              </a:rPr>
              <a:t>A comunicação via aplicativo móvel será intensa, em função da maior parte dos analistas trabalhar em campo;</a:t>
            </a:r>
          </a:p>
          <a:p>
            <a:r>
              <a:rPr lang="pt-BR" b="1" dirty="0">
                <a:solidFill>
                  <a:schemeClr val="bg1"/>
                </a:solidFill>
              </a:rPr>
              <a:t>A velocidade de resposta da transação não pode atrapalhar o desempenho do analista;</a:t>
            </a:r>
          </a:p>
          <a:p>
            <a:r>
              <a:rPr lang="pt-BR" b="1" dirty="0">
                <a:solidFill>
                  <a:schemeClr val="bg1"/>
                </a:solidFill>
              </a:rPr>
              <a:t>Estão previstas mais de 3.000 propostas de soluções por dia para a base de soluções.</a:t>
            </a:r>
          </a:p>
          <a:p>
            <a:r>
              <a:rPr lang="pt-BR" b="1" dirty="0">
                <a:solidFill>
                  <a:schemeClr val="bg1"/>
                </a:solidFill>
              </a:rPr>
              <a:t>A implantação deve ser demorada em função da explicação que será dada ao vivo para toda a equipe de 5.000 analistas que está espalhada pelo Brasil – serão promovidas teleconferências em diversos horários para um primeiro treinamento e conscientização do uso da ferramenta.</a:t>
            </a:r>
          </a:p>
          <a:p>
            <a:r>
              <a:rPr lang="pt-BR" b="1" dirty="0">
                <a:solidFill>
                  <a:schemeClr val="bg1"/>
                </a:solidFill>
              </a:rPr>
              <a:t>A arquitetura deve permitir fáceis </a:t>
            </a:r>
            <a:r>
              <a:rPr lang="pt-BR" b="1" dirty="0" err="1">
                <a:solidFill>
                  <a:schemeClr val="bg1"/>
                </a:solidFill>
              </a:rPr>
              <a:t>adaptaçõe</a:t>
            </a:r>
            <a:r>
              <a:rPr lang="pt-BR" b="1" dirty="0">
                <a:solidFill>
                  <a:schemeClr val="bg1"/>
                </a:solidFill>
              </a:rPr>
              <a:t> no futuro.</a:t>
            </a:r>
          </a:p>
          <a:p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CaixaDeTexto 4"/>
          <p:cNvSpPr txBox="1">
            <a:spLocks noChangeArrowheads="1"/>
          </p:cNvSpPr>
          <p:nvPr/>
        </p:nvSpPr>
        <p:spPr bwMode="auto">
          <a:xfrm>
            <a:off x="250825" y="6308725"/>
            <a:ext cx="7007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1600" dirty="0">
                <a:solidFill>
                  <a:srgbClr val="FFFF00"/>
                </a:solidFill>
              </a:rPr>
              <a:t>* RESOLVA O EXERCÍCIO E TIRE AS SUAS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2503037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296626" y="836712"/>
            <a:ext cx="8568952" cy="51125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AutoNum type="arabicParenR" startAt="2"/>
            </a:pPr>
            <a:r>
              <a:rPr lang="pt-BR" b="1" dirty="0">
                <a:solidFill>
                  <a:schemeClr val="bg1"/>
                </a:solidFill>
              </a:rPr>
              <a:t>continuação...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Preencha a tabela de fatores de ajuste a aplicar, para poder concluir os cálculos de pontos de função ajustados: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pPr marL="342900" indent="-342900">
              <a:buAutoNum type="arabicParenR" startAt="2"/>
            </a:pP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CaixaDeTexto 4"/>
          <p:cNvSpPr txBox="1">
            <a:spLocks noChangeArrowheads="1"/>
          </p:cNvSpPr>
          <p:nvPr/>
        </p:nvSpPr>
        <p:spPr bwMode="auto">
          <a:xfrm>
            <a:off x="250825" y="6308725"/>
            <a:ext cx="7007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1600" dirty="0">
                <a:solidFill>
                  <a:srgbClr val="FFFF00"/>
                </a:solidFill>
              </a:rPr>
              <a:t>* RESOLVA O EXERCÍCIO E TIRE AS SUAS DÚVIDAS COM O PROFESSOR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36912"/>
            <a:ext cx="4105848" cy="2981741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5925902" y="2852936"/>
            <a:ext cx="2664296" cy="2232248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FF0000"/>
                </a:solidFill>
              </a:rPr>
              <a:t>Dica: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</a:rPr>
              <a:t>Use uma Planilha de Cálculo para facilitar o seu trabalho!</a:t>
            </a:r>
          </a:p>
        </p:txBody>
      </p:sp>
    </p:spTree>
    <p:extLst>
      <p:ext uri="{BB962C8B-B14F-4D97-AF65-F5344CB8AC3E}">
        <p14:creationId xmlns:p14="http://schemas.microsoft.com/office/powerpoint/2010/main" val="358635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296626" y="836712"/>
            <a:ext cx="8568952" cy="51125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b="1" dirty="0">
                <a:solidFill>
                  <a:schemeClr val="bg1"/>
                </a:solidFill>
              </a:rPr>
              <a:t>3) APROVEITE E FAÇA A PONDERAÇÃO DE COMPLEXIDADEL DO SEU PROJETO AM!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FAÇA TAMBÉM, OS CÁLCULOS DE ESFORÇO E CUSTO DO SEU PROJETO AM, COM BASE NOS PONTOS AJUSTADOS!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CONSIDERE QUE O CUSTO MÉDIO DO SEU TIME DE PROJETO É DE R$ 20,00 POR HORA</a:t>
            </a:r>
          </a:p>
          <a:p>
            <a:pPr marL="342900" indent="-342900">
              <a:buAutoNum type="arabicParenR"/>
            </a:pPr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SE TIVER DIFICULDADES, PROCURE O PROFESSOR NA PRÓXIMA AULA!</a:t>
            </a:r>
          </a:p>
        </p:txBody>
      </p:sp>
      <p:sp>
        <p:nvSpPr>
          <p:cNvPr id="3" name="CaixaDeTexto 4"/>
          <p:cNvSpPr txBox="1">
            <a:spLocks noChangeArrowheads="1"/>
          </p:cNvSpPr>
          <p:nvPr/>
        </p:nvSpPr>
        <p:spPr bwMode="auto">
          <a:xfrm>
            <a:off x="250825" y="6308725"/>
            <a:ext cx="7007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1600" dirty="0">
                <a:solidFill>
                  <a:srgbClr val="FFFF00"/>
                </a:solidFill>
              </a:rPr>
              <a:t>* RESOLVA O EXERCÍCIO E TIRE AS SUAS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1427167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tângulo 2">
            <a:extLst>
              <a:ext uri="{FF2B5EF4-FFF2-40B4-BE49-F238E27FC236}">
                <a16:creationId xmlns:a16="http://schemas.microsoft.com/office/drawing/2014/main" id="{A36482A3-0F8E-4841-9D6D-8B10E1BBF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1531938"/>
            <a:ext cx="9001125" cy="49212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74755" name="CaixaDeTexto 1">
            <a:extLst>
              <a:ext uri="{FF2B5EF4-FFF2-40B4-BE49-F238E27FC236}">
                <a16:creationId xmlns:a16="http://schemas.microsoft.com/office/drawing/2014/main" id="{BC8CC831-E33B-4F4D-A849-AEDF6A690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782638"/>
            <a:ext cx="87344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dirty="0">
                <a:solidFill>
                  <a:schemeClr val="bg1"/>
                </a:solidFill>
              </a:rPr>
              <a:t>ATIVIDADE PRÁTICA</a:t>
            </a:r>
          </a:p>
          <a:p>
            <a:endParaRPr lang="pt-BR" altLang="pt-BR" dirty="0">
              <a:solidFill>
                <a:schemeClr val="bg1"/>
              </a:solidFill>
            </a:endParaRPr>
          </a:p>
        </p:txBody>
      </p:sp>
      <p:pic>
        <p:nvPicPr>
          <p:cNvPr id="74756" name="Imagem 1" descr="Recorte de Tela">
            <a:extLst>
              <a:ext uri="{FF2B5EF4-FFF2-40B4-BE49-F238E27FC236}">
                <a16:creationId xmlns:a16="http://schemas.microsoft.com/office/drawing/2014/main" id="{B0AEB72C-D4BC-49DD-8794-E8F6A2EBD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63" y="660400"/>
            <a:ext cx="1081087" cy="874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757" name="CaixaDeTexto 3">
            <a:extLst>
              <a:ext uri="{FF2B5EF4-FFF2-40B4-BE49-F238E27FC236}">
                <a16:creationId xmlns:a16="http://schemas.microsoft.com/office/drawing/2014/main" id="{AD4A716F-7734-4C82-BA80-463C2601D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" y="1733253"/>
            <a:ext cx="8640763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 dirty="0"/>
              <a:t>Identifique e classifique os </a:t>
            </a:r>
            <a:r>
              <a:rPr lang="pt-BR" altLang="pt-BR" sz="2000" dirty="0" err="1"/>
              <a:t>CFBs</a:t>
            </a:r>
            <a:r>
              <a:rPr lang="pt-BR" altLang="pt-BR" sz="2000" dirty="0"/>
              <a:t>, arquivos e dados referenciados, para o caso do software para administrar a coleta seletiva de lixo, para o qual desenvolvemos o backlog de produto, anteriormente.</a:t>
            </a:r>
          </a:p>
          <a:p>
            <a:endParaRPr lang="pt-BR" altLang="pt-BR" sz="2000" dirty="0"/>
          </a:p>
          <a:p>
            <a:r>
              <a:rPr lang="pt-BR" altLang="pt-BR" sz="2000" dirty="0"/>
              <a:t>Calcule os pontos de função não ajustados e depois, faça o ajuste.</a:t>
            </a:r>
          </a:p>
          <a:p>
            <a:r>
              <a:rPr lang="pt-BR" altLang="pt-BR" sz="2000" dirty="0"/>
              <a:t>Considere que 1 ponto de função vale 4 horas de trabalho, segundo o seu histórico de projetos e, estime o esforço em horas.</a:t>
            </a:r>
          </a:p>
          <a:p>
            <a:endParaRPr lang="pt-BR" altLang="pt-BR" sz="2000" dirty="0"/>
          </a:p>
          <a:p>
            <a:r>
              <a:rPr lang="pt-BR" altLang="pt-BR" sz="2000" dirty="0"/>
              <a:t>Depois, considere que 2 pessoas vão trabalhar juntas, dividindo essa cesta de esforço em horas igualmente. Considerando que uma delas recebe R$ 80,00 por horas de trabalho e outra R$ 60,00, qual o custo do projeto?</a:t>
            </a:r>
          </a:p>
          <a:p>
            <a:endParaRPr lang="pt-BR" altLang="pt-BR" sz="2000" dirty="0"/>
          </a:p>
          <a:p>
            <a:r>
              <a:rPr lang="pt-BR" altLang="pt-BR" sz="2000" dirty="0"/>
              <a:t>Consulte o arquivo a seguir, para fazer </a:t>
            </a:r>
            <a:r>
              <a:rPr lang="pt-BR" altLang="pt-BR" sz="2000"/>
              <a:t>as contas...</a:t>
            </a:r>
            <a:endParaRPr lang="pt-BR" altLang="pt-BR" sz="2000" dirty="0"/>
          </a:p>
          <a:p>
            <a:r>
              <a:rPr lang="pt-BR" altLang="pt-BR" sz="2000" dirty="0"/>
              <a:t>FIAP-QualidProjSW-Aula-12-Caso-ColetaSeletiva.xlsx</a:t>
            </a:r>
          </a:p>
        </p:txBody>
      </p:sp>
    </p:spTree>
    <p:extLst>
      <p:ext uri="{BB962C8B-B14F-4D97-AF65-F5344CB8AC3E}">
        <p14:creationId xmlns:p14="http://schemas.microsoft.com/office/powerpoint/2010/main" val="77480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1835696" y="2636912"/>
            <a:ext cx="5898788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propostos</a:t>
            </a: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(resolva e tire as dúvidas com o professor)</a:t>
            </a:r>
          </a:p>
        </p:txBody>
      </p:sp>
    </p:spTree>
    <p:extLst>
      <p:ext uri="{BB962C8B-B14F-4D97-AF65-F5344CB8AC3E}">
        <p14:creationId xmlns:p14="http://schemas.microsoft.com/office/powerpoint/2010/main" val="343367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296626" y="836712"/>
            <a:ext cx="8568952" cy="51125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bg1"/>
                </a:solidFill>
              </a:rPr>
              <a:t>1) Faça a Decomposição e Classificação dos Componentes Funcionais Básicos do Caso a Seguir: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BR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bg1"/>
                </a:solidFill>
              </a:rPr>
              <a:t>“Precisamos de um sistema que permita catalogar soluções de chamados em um banco de dados que possa ser acessado por analistas de suporte para resolver incidentes.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bg1"/>
                </a:solidFill>
              </a:rPr>
              <a:t>As soluções no banco devem ser registradas com Descrição de sintoma, Descrição do diagnóstico, Descrição da solução, com Data, Hora e Responsável pela catalogação.”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Continua...</a:t>
            </a:r>
          </a:p>
        </p:txBody>
      </p:sp>
      <p:sp>
        <p:nvSpPr>
          <p:cNvPr id="7" name="CaixaDeTexto 4"/>
          <p:cNvSpPr txBox="1">
            <a:spLocks noChangeArrowheads="1"/>
          </p:cNvSpPr>
          <p:nvPr/>
        </p:nvSpPr>
        <p:spPr bwMode="auto">
          <a:xfrm>
            <a:off x="250825" y="6308725"/>
            <a:ext cx="7007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1600" dirty="0">
                <a:solidFill>
                  <a:srgbClr val="FFFF00"/>
                </a:solidFill>
              </a:rPr>
              <a:t>* RESOLVA O EXERCÍCIO E TIRE AS SUAS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245888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23528" y="692696"/>
            <a:ext cx="8568952" cy="58326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“Para uma solução ser registrada nessa base de dados, é preciso seguir os passos: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1º) O analista de suporte que solucionou o chamado deve registrar a sua solução como proposta para ser catalogada de forma definitiva;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2º) O coordenador de Service Desk avalia as propostas de soluções dos analistas e confirma quais irão para a base de dados definitiva de soluções.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3º) O acesso para propor, aprovar e consultar soluções tem controle específico, baseado em um banco de credenciais de acesso com Id de Usuário, Nome do Usuário e Senha.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   A solução deve rodar na WEB e ANDROID.”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Continua...</a:t>
            </a:r>
          </a:p>
          <a:p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7" name="CaixaDeTexto 4"/>
          <p:cNvSpPr txBox="1">
            <a:spLocks noChangeArrowheads="1"/>
          </p:cNvSpPr>
          <p:nvPr/>
        </p:nvSpPr>
        <p:spPr bwMode="auto">
          <a:xfrm>
            <a:off x="250825" y="6308725"/>
            <a:ext cx="7007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1600" dirty="0">
                <a:solidFill>
                  <a:srgbClr val="FFFF00"/>
                </a:solidFill>
              </a:rPr>
              <a:t>* RESOLVA O EXERCÍCIO E TIRE AS SUAS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232376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23528" y="692696"/>
            <a:ext cx="8568952" cy="58326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PARA SOLUCIONAR O PROBLEMA: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IDENTIFIQUE AS FUNCIONALIDADES REQUERIDAS (alguns requisitos não funcionais como a plataforma em que o software vai rodar implicam em criar componentes que FUNCIONAM de forma semelhante mas não iguais, portanto, demandam duas linhas de desenvolvimento da funcionalidade).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DECOMPONHA TODOS OS COMPONENTES PREVISTOS DE ENTREGA.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CRIE O BACKLOG DE PRODUTO (só com dados essenciais) e CLASSIFIQUE CADA ITEM 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	ALI, AIE, CE, EE ou SE.</a:t>
            </a:r>
          </a:p>
        </p:txBody>
      </p:sp>
      <p:sp>
        <p:nvSpPr>
          <p:cNvPr id="7" name="CaixaDeTexto 4"/>
          <p:cNvSpPr txBox="1">
            <a:spLocks noChangeArrowheads="1"/>
          </p:cNvSpPr>
          <p:nvPr/>
        </p:nvSpPr>
        <p:spPr bwMode="auto">
          <a:xfrm>
            <a:off x="250825" y="6308725"/>
            <a:ext cx="7007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1600" dirty="0">
                <a:solidFill>
                  <a:srgbClr val="FFFF00"/>
                </a:solidFill>
              </a:rPr>
              <a:t>* RESOLVA O EXERCÍCIO E TIRE AS SUAS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2923178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296626" y="836712"/>
            <a:ext cx="8568952" cy="51125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bg1"/>
                </a:solidFill>
              </a:rPr>
              <a:t>2) Para o exercício anterior...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BR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bg1"/>
                </a:solidFill>
              </a:rPr>
              <a:t>Faça a identificação de Componentes Funcionais e associação de DER com Funções e Arquivos.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BR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bg1"/>
                </a:solidFill>
              </a:rPr>
              <a:t>Associe os Arquivos, referenciando-os às Funções do produto de software.</a:t>
            </a:r>
          </a:p>
        </p:txBody>
      </p:sp>
      <p:sp>
        <p:nvSpPr>
          <p:cNvPr id="3" name="CaixaDeTexto 4"/>
          <p:cNvSpPr txBox="1">
            <a:spLocks noChangeArrowheads="1"/>
          </p:cNvSpPr>
          <p:nvPr/>
        </p:nvSpPr>
        <p:spPr bwMode="auto">
          <a:xfrm>
            <a:off x="250825" y="6308725"/>
            <a:ext cx="7007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1600" dirty="0">
                <a:solidFill>
                  <a:srgbClr val="FFFF00"/>
                </a:solidFill>
              </a:rPr>
              <a:t>* RESOLVA O EXERCÍCIO E TIRE AS SUAS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102803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296626" y="836712"/>
            <a:ext cx="8568952" cy="51125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bg1"/>
                </a:solidFill>
              </a:rPr>
              <a:t>3) APROVEITE E FAÇA A DECOMPOSIÇÃO E CLASSIFICAÇÃO FUNCIONAL DO SEU PROJETO AM!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BR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bg1"/>
                </a:solidFill>
              </a:rPr>
              <a:t>SE NÃO MONTOU O SEU BACKLOG DE PRODUTO, FAÇA ISSO TAMBÉM!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bg1"/>
                </a:solidFill>
              </a:rPr>
              <a:t>SE O SEU BACKLOG DE PRODUTO ESTÁ PRONTO, FIQUE ATENTO, POIS PARA A ANÁLISE DE PONTOS DE FUNÇÃO FUNCIONAR, MÉTODOS DE CLASSE E TRANSAÇÕES CRUD QUE VOCÊ PODE TER COLOCADO COMO TAREFA DE DESENVOLVIMENTO SERÃO MIGRADAS PARA O BACKLOG DE PRODUTO!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BR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bg1"/>
                </a:solidFill>
              </a:rPr>
              <a:t>SE TIVER DIFICULDADES, PROCURE O PROFESSOR NA PRÓXIMA AULA!</a:t>
            </a:r>
          </a:p>
        </p:txBody>
      </p:sp>
      <p:sp>
        <p:nvSpPr>
          <p:cNvPr id="3" name="CaixaDeTexto 4"/>
          <p:cNvSpPr txBox="1">
            <a:spLocks noChangeArrowheads="1"/>
          </p:cNvSpPr>
          <p:nvPr/>
        </p:nvSpPr>
        <p:spPr bwMode="auto">
          <a:xfrm>
            <a:off x="250825" y="6308725"/>
            <a:ext cx="7007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1600" dirty="0">
                <a:solidFill>
                  <a:srgbClr val="FFFF00"/>
                </a:solidFill>
              </a:rPr>
              <a:t>* RESOLVA O EXERCÍCIO E TIRE AS SUAS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2967661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1763688" y="2564904"/>
            <a:ext cx="5970796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propostos </a:t>
            </a: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(resolva e tire suas dúvidas com o professor)</a:t>
            </a:r>
          </a:p>
        </p:txBody>
      </p:sp>
    </p:spTree>
    <p:extLst>
      <p:ext uri="{BB962C8B-B14F-4D97-AF65-F5344CB8AC3E}">
        <p14:creationId xmlns:p14="http://schemas.microsoft.com/office/powerpoint/2010/main" val="1503240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296626" y="836712"/>
            <a:ext cx="8568952" cy="51125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AutoNum type="arabicParenR"/>
            </a:pPr>
            <a:r>
              <a:rPr lang="pt-BR" b="1" dirty="0">
                <a:solidFill>
                  <a:schemeClr val="bg1"/>
                </a:solidFill>
              </a:rPr>
              <a:t>Faça a Ponderação da Complexidade Funcional do projeto declarado na Lista de Exercícios da Aula 12.</a:t>
            </a:r>
          </a:p>
          <a:p>
            <a:pPr marL="342900" indent="-342900">
              <a:buAutoNum type="arabicParenR"/>
            </a:pPr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Para cada ITEM do </a:t>
            </a:r>
            <a:r>
              <a:rPr lang="pt-BR" b="1" dirty="0" err="1">
                <a:solidFill>
                  <a:schemeClr val="bg1"/>
                </a:solidFill>
              </a:rPr>
              <a:t>Backlog</a:t>
            </a:r>
            <a:r>
              <a:rPr lang="pt-BR" b="1" dirty="0">
                <a:solidFill>
                  <a:schemeClr val="bg1"/>
                </a:solidFill>
              </a:rPr>
              <a:t> de Produto que já foi Classificado por Tipo, faça a Categorização de Complexidade em SIMPLES, MÉDIA ou COMPLEXA.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Construa a Matriz Resumo com os Totais por Tipo de Componente x Complexidade.</a:t>
            </a:r>
          </a:p>
        </p:txBody>
      </p:sp>
      <p:sp>
        <p:nvSpPr>
          <p:cNvPr id="7" name="CaixaDeTexto 4"/>
          <p:cNvSpPr txBox="1">
            <a:spLocks noChangeArrowheads="1"/>
          </p:cNvSpPr>
          <p:nvPr/>
        </p:nvSpPr>
        <p:spPr bwMode="auto">
          <a:xfrm>
            <a:off x="250825" y="6308725"/>
            <a:ext cx="7007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1600" dirty="0">
                <a:solidFill>
                  <a:srgbClr val="FFFF00"/>
                </a:solidFill>
              </a:rPr>
              <a:t>* RESOLVA O EXERCÍCIO E TIRE AS SUAS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2838105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1135</Words>
  <Application>Microsoft Office PowerPoint</Application>
  <PresentationFormat>Apresentação na tela (4:3)</PresentationFormat>
  <Paragraphs>104</Paragraphs>
  <Slides>14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Renato Jardim Parducci</cp:lastModifiedBy>
  <cp:revision>315</cp:revision>
  <cp:lastPrinted>2014-02-05T13:48:47Z</cp:lastPrinted>
  <dcterms:created xsi:type="dcterms:W3CDTF">2013-08-12T12:40:06Z</dcterms:created>
  <dcterms:modified xsi:type="dcterms:W3CDTF">2022-12-13T12:03:33Z</dcterms:modified>
</cp:coreProperties>
</file>