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51" r:id="rId2"/>
    <p:sldId id="717" r:id="rId3"/>
    <p:sldId id="462" r:id="rId4"/>
    <p:sldId id="718" r:id="rId5"/>
    <p:sldId id="463" r:id="rId6"/>
    <p:sldId id="719" r:id="rId7"/>
    <p:sldId id="473" r:id="rId8"/>
    <p:sldId id="474" r:id="rId9"/>
    <p:sldId id="722" r:id="rId10"/>
    <p:sldId id="483" r:id="rId11"/>
    <p:sldId id="721" r:id="rId12"/>
    <p:sldId id="723" r:id="rId13"/>
    <p:sldId id="485" r:id="rId14"/>
    <p:sldId id="486" r:id="rId15"/>
    <p:sldId id="490" r:id="rId16"/>
    <p:sldId id="724" r:id="rId17"/>
    <p:sldId id="391" r:id="rId18"/>
    <p:sldId id="392" r:id="rId19"/>
    <p:sldId id="393" r:id="rId20"/>
    <p:sldId id="410" r:id="rId21"/>
    <p:sldId id="411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725" r:id="rId31"/>
    <p:sldId id="441" r:id="rId32"/>
    <p:sldId id="726" r:id="rId33"/>
    <p:sldId id="456" r:id="rId34"/>
    <p:sldId id="457" r:id="rId35"/>
    <p:sldId id="458" r:id="rId36"/>
    <p:sldId id="459" r:id="rId37"/>
    <p:sldId id="460" r:id="rId38"/>
    <p:sldId id="727" r:id="rId39"/>
    <p:sldId id="728" r:id="rId40"/>
    <p:sldId id="464" r:id="rId41"/>
    <p:sldId id="465" r:id="rId42"/>
    <p:sldId id="466" r:id="rId43"/>
    <p:sldId id="467" r:id="rId44"/>
    <p:sldId id="468" r:id="rId45"/>
    <p:sldId id="469" r:id="rId46"/>
    <p:sldId id="470" r:id="rId47"/>
    <p:sldId id="471" r:id="rId48"/>
    <p:sldId id="729" r:id="rId49"/>
    <p:sldId id="730" r:id="rId50"/>
    <p:sldId id="731" r:id="rId51"/>
    <p:sldId id="478" r:id="rId5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339933"/>
    <a:srgbClr val="008000"/>
    <a:srgbClr val="003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4" d="100"/>
          <a:sy n="74" d="100"/>
        </p:scale>
        <p:origin x="126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m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 userDrawn="1"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  <a:latin typeface="Calibri" panose="020F0502020204030204" pitchFamily="34" charset="0"/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tângulo 4"/>
          <p:cNvSpPr/>
          <p:nvPr userDrawn="1"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/RenatoParducc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8850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683568" y="2672208"/>
            <a:ext cx="368447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AULA</a:t>
            </a:r>
            <a:r>
              <a:rPr lang="pt-BR" dirty="0">
                <a:latin typeface="Calibri" panose="020F0502020204030204" pitchFamily="34" charset="0"/>
              </a:rPr>
              <a:t> </a:t>
            </a:r>
            <a:r>
              <a:rPr lang="pt-BR" b="1" dirty="0">
                <a:latin typeface="Calibri" panose="020F0502020204030204" pitchFamily="34" charset="0"/>
              </a:rPr>
              <a:t>12 </a:t>
            </a:r>
            <a:r>
              <a:rPr lang="pt-BR" sz="1800" b="1" dirty="0">
                <a:latin typeface="Calibri" panose="020F0502020204030204" pitchFamily="34" charset="0"/>
              </a:rPr>
              <a:t>-ESTIMATIVA DE SOFTWARE</a:t>
            </a:r>
          </a:p>
          <a:p>
            <a:r>
              <a:rPr lang="pt-BR" b="1" dirty="0">
                <a:latin typeface="Calibri" panose="020F0502020204030204" pitchFamily="34" charset="0"/>
              </a:rPr>
              <a:t>ESTUDO DE CASO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3789039"/>
            <a:ext cx="7704856" cy="21602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3908414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4797152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F10621A-544A-475D-97E9-72A701B9F2A6}"/>
              </a:ext>
            </a:extLst>
          </p:cNvPr>
          <p:cNvSpPr txBox="1"/>
          <p:nvPr/>
        </p:nvSpPr>
        <p:spPr>
          <a:xfrm>
            <a:off x="735997" y="1052736"/>
            <a:ext cx="74691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altLang="pt-BR" b="1" dirty="0"/>
              <a:t>PROJETO DE SISTEMAS APLICADO AS MELHORES PRÁTICAS EM </a:t>
            </a:r>
          </a:p>
          <a:p>
            <a:r>
              <a:rPr lang="it-IT" altLang="pt-BR" b="1" dirty="0"/>
              <a:t>QUALIDADE DE SOFTWARE E GOVERNANÇA DE TI</a:t>
            </a:r>
            <a:endParaRPr lang="pt-BR" altLang="pt-BR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F01A6E0-1968-426D-8E74-AD53B83C12D6}"/>
              </a:ext>
            </a:extLst>
          </p:cNvPr>
          <p:cNvSpPr txBox="1"/>
          <p:nvPr/>
        </p:nvSpPr>
        <p:spPr>
          <a:xfrm>
            <a:off x="720276" y="5255081"/>
            <a:ext cx="211416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Renato Parducci - YouTube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187324" y="716359"/>
            <a:ext cx="8705156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Quais os requisitos funcionais do nosso caso?</a:t>
            </a:r>
            <a:endParaRPr lang="pt-BR" altLang="pt-BR" sz="2200" i="0" dirty="0">
              <a:solidFill>
                <a:schemeClr val="bg1"/>
              </a:solidFill>
            </a:endParaRPr>
          </a:p>
        </p:txBody>
      </p:sp>
      <p:sp>
        <p:nvSpPr>
          <p:cNvPr id="2" name="Estrela de 5 pontas 1"/>
          <p:cNvSpPr/>
          <p:nvPr/>
        </p:nvSpPr>
        <p:spPr>
          <a:xfrm>
            <a:off x="7884368" y="908720"/>
            <a:ext cx="792088" cy="5760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251520" y="1437457"/>
            <a:ext cx="8640960" cy="51598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200" dirty="0">
              <a:solidFill>
                <a:schemeClr val="tx1"/>
              </a:solidFill>
            </a:endParaRPr>
          </a:p>
          <a:p>
            <a:endParaRPr lang="pt-BR" sz="2200" dirty="0">
              <a:solidFill>
                <a:schemeClr val="tx1"/>
              </a:solidFill>
            </a:endParaRPr>
          </a:p>
          <a:p>
            <a:r>
              <a:rPr lang="pt-BR" sz="2200" dirty="0">
                <a:solidFill>
                  <a:schemeClr val="tx1"/>
                </a:solidFill>
              </a:rPr>
              <a:t>Você foi contratado para desenvolver um sistema que permitirá o controle de vendas de uma loja de calçados. </a:t>
            </a:r>
          </a:p>
          <a:p>
            <a:r>
              <a:rPr lang="pt-BR" sz="2200" dirty="0">
                <a:solidFill>
                  <a:schemeClr val="tx1"/>
                </a:solidFill>
              </a:rPr>
              <a:t>Esse sistema precisa permitir cadastrar Produtos com detalhes de Código de fabricante, Nome do produto, Preço unitário, Unidade de medida. Exclusões de dados não serão permitidas.</a:t>
            </a:r>
          </a:p>
          <a:p>
            <a:r>
              <a:rPr lang="pt-BR" sz="2200" dirty="0">
                <a:solidFill>
                  <a:schemeClr val="tx1"/>
                </a:solidFill>
              </a:rPr>
              <a:t>Uma vez cadastrado, o produto pode ter seu preço alterado.</a:t>
            </a:r>
          </a:p>
          <a:p>
            <a:r>
              <a:rPr lang="pt-BR" sz="2200" dirty="0">
                <a:solidFill>
                  <a:schemeClr val="tx1"/>
                </a:solidFill>
              </a:rPr>
              <a:t>As vendas serão registradas com dados de Data e Horário da venda, produto vendido e quantidade.</a:t>
            </a:r>
          </a:p>
          <a:p>
            <a:r>
              <a:rPr lang="pt-BR" sz="2200" dirty="0">
                <a:solidFill>
                  <a:schemeClr val="tx1"/>
                </a:solidFill>
              </a:rPr>
              <a:t>Todas as vendas poderão ser consultadas e o usuário poderá filtrar dias ou produtos específicos para consultar.</a:t>
            </a:r>
          </a:p>
          <a:p>
            <a:r>
              <a:rPr lang="pt-BR" sz="2200" dirty="0">
                <a:solidFill>
                  <a:schemeClr val="tx1"/>
                </a:solidFill>
              </a:rPr>
              <a:t>Uma função de exportação de dados deve existir, a qual poderá ser usada por um programa externo para obter dados do produto.</a:t>
            </a:r>
          </a:p>
          <a:p>
            <a:r>
              <a:rPr lang="pt-BR" sz="2200" dirty="0">
                <a:solidFill>
                  <a:schemeClr val="tx1"/>
                </a:solidFill>
              </a:rPr>
              <a:t>A interface do sistema terá que ser compatível com WEB Browsers.</a:t>
            </a:r>
          </a:p>
          <a:p>
            <a:endParaRPr lang="pt-BR" sz="2200" dirty="0">
              <a:solidFill>
                <a:schemeClr val="tx1"/>
              </a:solidFill>
            </a:endParaRPr>
          </a:p>
          <a:p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4" name="Seta para baixo 3"/>
          <p:cNvSpPr/>
          <p:nvPr/>
        </p:nvSpPr>
        <p:spPr>
          <a:xfrm>
            <a:off x="3919643" y="2047170"/>
            <a:ext cx="576064" cy="72008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67544" y="2763445"/>
            <a:ext cx="7560840" cy="4256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5690658" y="3565608"/>
            <a:ext cx="1833670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>
            <a:off x="1547664" y="5295037"/>
            <a:ext cx="576064" cy="588404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1979712" y="1101080"/>
            <a:ext cx="5544616" cy="9460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/>
              <a:t>4 DER na Função de Cadastro de Produto e sua Consulta (ID, Nome, Preço, Unidade)</a:t>
            </a:r>
          </a:p>
        </p:txBody>
      </p:sp>
      <p:sp>
        <p:nvSpPr>
          <p:cNvPr id="16" name="Seta para baixo 15"/>
          <p:cNvSpPr/>
          <p:nvPr/>
        </p:nvSpPr>
        <p:spPr>
          <a:xfrm rot="10800000">
            <a:off x="6259513" y="3925648"/>
            <a:ext cx="576064" cy="72008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5848875" y="4645728"/>
            <a:ext cx="3043605" cy="166359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/>
              <a:t>3 DER na Função de Alteração (ID ou Nome para busca + Preço)</a:t>
            </a: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530460" y="3356992"/>
            <a:ext cx="5049652" cy="19519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/>
              <a:t>6 DER de saída e 4 de entrada, considerando que a Extração exporta todos os dados cadastrais e inclui nos registros a DATA E HORA da extração.</a:t>
            </a:r>
          </a:p>
        </p:txBody>
      </p:sp>
    </p:spTree>
    <p:extLst>
      <p:ext uri="{BB962C8B-B14F-4D97-AF65-F5344CB8AC3E}">
        <p14:creationId xmlns:p14="http://schemas.microsoft.com/office/powerpoint/2010/main" val="3233956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73600"/>
              </p:ext>
            </p:extLst>
          </p:nvPr>
        </p:nvGraphicFramePr>
        <p:xfrm>
          <a:off x="227691" y="1628800"/>
          <a:ext cx="867759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6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Item</a:t>
                      </a:r>
                      <a:r>
                        <a:rPr lang="pt-BR" baseline="0" dirty="0">
                          <a:solidFill>
                            <a:sysClr val="windowText" lastClr="000000"/>
                          </a:solidFill>
                        </a:rPr>
                        <a:t> a desenvolver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Depende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ysClr val="windowText" lastClr="000000"/>
                          </a:solidFill>
                        </a:rPr>
                        <a:t>Seq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rgbClr val="002060"/>
                          </a:solidFill>
                        </a:rPr>
                        <a:t>ArquivosRegistros</a:t>
                      </a:r>
                      <a:endParaRPr lang="pt-BR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Complexidade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Base de dados  de produtos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 de Registros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Base de dados de produtos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Consulta de Registros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Atualização de dados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Extração de dados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6 O</a:t>
                      </a:r>
                    </a:p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4</a:t>
                      </a:r>
                      <a:r>
                        <a:rPr lang="pt-BR" b="1" baseline="0" dirty="0">
                          <a:solidFill>
                            <a:srgbClr val="C00000"/>
                          </a:solidFill>
                        </a:rPr>
                        <a:t> I</a:t>
                      </a:r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baseline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Arquivo de dados extraídos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Extração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AIE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baseline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123233" y="620688"/>
            <a:ext cx="87930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</a:rPr>
              <a:t>Na planilha, você deve ter listado os dados em Lista DER, associado os nomes dos dados a cada CFB e depois, apontado a quantidade de dados usados por transação/arquivo!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5508104" y="1453771"/>
            <a:ext cx="720080" cy="518457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27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E3C690D-481D-4EFA-B5C6-33B3D4B67023}"/>
              </a:ext>
            </a:extLst>
          </p:cNvPr>
          <p:cNvSpPr txBox="1"/>
          <p:nvPr/>
        </p:nvSpPr>
        <p:spPr>
          <a:xfrm>
            <a:off x="822325" y="908050"/>
            <a:ext cx="2916238" cy="369888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ESTUDO DE CASO SIMULADO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878B30B-EAD0-4E2C-A094-F99D8E53718D}"/>
              </a:ext>
            </a:extLst>
          </p:cNvPr>
          <p:cNvSpPr/>
          <p:nvPr/>
        </p:nvSpPr>
        <p:spPr>
          <a:xfrm>
            <a:off x="107950" y="1484313"/>
            <a:ext cx="8856663" cy="5040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Para completar os parâmetros de avaliação de complexidade por CFB, você precisa associara quantidade de arquivos usados por transação e a quantidade de tipos de registro por arquivo! Lembre-se que no caso das Saídas Externas, é necessário separar dados e arquivos de entrada e de saída! Liste os arquivos e registros e quantifique-os usando a planilha de estimativa !</a:t>
            </a: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484" name="Imagem 3">
            <a:extLst>
              <a:ext uri="{FF2B5EF4-FFF2-40B4-BE49-F238E27FC236}">
                <a16:creationId xmlns:a16="http://schemas.microsoft.com/office/drawing/2014/main" id="{A5CE44EB-6442-4235-A114-1B57DD106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813" y="620713"/>
            <a:ext cx="10541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9D1C06A-A54F-4B22-AC8D-8902063D7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97" y="2924944"/>
            <a:ext cx="807016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7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642063"/>
              </p:ext>
            </p:extLst>
          </p:nvPr>
        </p:nvGraphicFramePr>
        <p:xfrm>
          <a:off x="227691" y="1628800"/>
          <a:ext cx="867759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6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Item</a:t>
                      </a:r>
                      <a:r>
                        <a:rPr lang="pt-BR" baseline="0" dirty="0">
                          <a:solidFill>
                            <a:sysClr val="windowText" lastClr="000000"/>
                          </a:solidFill>
                        </a:rPr>
                        <a:t> a desenvolver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Depende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ysClr val="windowText" lastClr="000000"/>
                          </a:solidFill>
                        </a:rPr>
                        <a:t>Seq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rgbClr val="002060"/>
                          </a:solidFill>
                        </a:rPr>
                        <a:t>ArquivosRegistros</a:t>
                      </a:r>
                      <a:endParaRPr lang="pt-BR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Complexidade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Base de dados  de produtos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 de Registros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Base de dados de produtos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Consulta de Registros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Atualização de dados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pt-BR" b="1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Extração de dados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6 O</a:t>
                      </a:r>
                    </a:p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4</a:t>
                      </a:r>
                      <a:r>
                        <a:rPr lang="pt-BR" b="1" baseline="0" dirty="0">
                          <a:solidFill>
                            <a:srgbClr val="C00000"/>
                          </a:solidFill>
                        </a:rPr>
                        <a:t> I</a:t>
                      </a:r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baseline="0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  <a:p>
                      <a:r>
                        <a:rPr lang="pt-BR" b="1" baseline="0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Arquivo de dados extraídos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Extração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AIE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baseline="0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123233" y="643335"/>
            <a:ext cx="7401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</a:rPr>
              <a:t>Vamos complementar nosso quadro analítico com a lista de Arquivos Referenciados por função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6156176" y="1484785"/>
            <a:ext cx="1224136" cy="518457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 rot="250085">
            <a:off x="4146191" y="1241309"/>
            <a:ext cx="2147761" cy="249850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889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187324" y="716359"/>
            <a:ext cx="8705156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Quais os arquivos do nosso caso?</a:t>
            </a:r>
            <a:endParaRPr lang="pt-BR" altLang="pt-BR" sz="2200" i="0" dirty="0">
              <a:solidFill>
                <a:schemeClr val="bg1"/>
              </a:solidFill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251520" y="1437457"/>
            <a:ext cx="8640960" cy="51598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200" dirty="0">
              <a:solidFill>
                <a:schemeClr val="tx1"/>
              </a:solidFill>
            </a:endParaRPr>
          </a:p>
          <a:p>
            <a:endParaRPr lang="pt-BR" sz="2200" dirty="0">
              <a:solidFill>
                <a:schemeClr val="tx1"/>
              </a:solidFill>
            </a:endParaRPr>
          </a:p>
          <a:p>
            <a:r>
              <a:rPr lang="pt-BR" sz="2200" dirty="0">
                <a:solidFill>
                  <a:schemeClr val="tx1"/>
                </a:solidFill>
              </a:rPr>
              <a:t>Você foi contratado para desenvolver um sistema que permitirá o controle de vendas de uma loja de calçados. </a:t>
            </a:r>
          </a:p>
          <a:p>
            <a:r>
              <a:rPr lang="pt-BR" sz="2200" dirty="0">
                <a:solidFill>
                  <a:schemeClr val="tx1"/>
                </a:solidFill>
              </a:rPr>
              <a:t>Esse sistema precisa permitir cadastrar Produtos com detalhes de Código de fabricante, Nome do produto, Preço unitário, Unidade de medida. Exclusões de dados não serão permitidas.</a:t>
            </a:r>
          </a:p>
          <a:p>
            <a:r>
              <a:rPr lang="pt-BR" sz="2200" dirty="0">
                <a:solidFill>
                  <a:schemeClr val="tx1"/>
                </a:solidFill>
              </a:rPr>
              <a:t>Uma vez cadastrado, o produto pode ter seu preço alterado.</a:t>
            </a:r>
          </a:p>
          <a:p>
            <a:r>
              <a:rPr lang="pt-BR" sz="2200" dirty="0">
                <a:solidFill>
                  <a:schemeClr val="tx1"/>
                </a:solidFill>
              </a:rPr>
              <a:t>As vendas serão registradas com dados de Data e Horário da venda, produto vendido e quantidade.</a:t>
            </a:r>
          </a:p>
          <a:p>
            <a:r>
              <a:rPr lang="pt-BR" sz="2200" dirty="0">
                <a:solidFill>
                  <a:schemeClr val="tx1"/>
                </a:solidFill>
              </a:rPr>
              <a:t>Todas as vendas poderão ser consultadas e o usuário poderá filtrar dias ou produtos específicos para consultar.</a:t>
            </a:r>
          </a:p>
          <a:p>
            <a:r>
              <a:rPr lang="pt-BR" sz="2200" dirty="0">
                <a:solidFill>
                  <a:schemeClr val="tx1"/>
                </a:solidFill>
              </a:rPr>
              <a:t>Uma função de exportação de dados deve existir, a qual poderá ser usada por um programa externo para obter dados do produto.</a:t>
            </a:r>
          </a:p>
          <a:p>
            <a:r>
              <a:rPr lang="pt-BR" sz="2200" dirty="0">
                <a:solidFill>
                  <a:schemeClr val="tx1"/>
                </a:solidFill>
              </a:rPr>
              <a:t>A interface do sistema terá que ser compatível com WEB Browsers.</a:t>
            </a:r>
          </a:p>
          <a:p>
            <a:endParaRPr lang="pt-BR" sz="2200" dirty="0">
              <a:solidFill>
                <a:schemeClr val="tx1"/>
              </a:solidFill>
            </a:endParaRPr>
          </a:p>
          <a:p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4" name="Seta para baixo 3"/>
          <p:cNvSpPr/>
          <p:nvPr/>
        </p:nvSpPr>
        <p:spPr>
          <a:xfrm>
            <a:off x="3919643" y="2047170"/>
            <a:ext cx="576064" cy="72008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67544" y="2763445"/>
            <a:ext cx="7560840" cy="4256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5690658" y="3565608"/>
            <a:ext cx="1833670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>
            <a:off x="1403648" y="4676180"/>
            <a:ext cx="576064" cy="588404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1979712" y="1101080"/>
            <a:ext cx="5544616" cy="9460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/>
              <a:t>Usa 1 arquivo de dados (o de Produto)</a:t>
            </a:r>
          </a:p>
        </p:txBody>
      </p:sp>
      <p:sp>
        <p:nvSpPr>
          <p:cNvPr id="16" name="Seta para baixo 15"/>
          <p:cNvSpPr/>
          <p:nvPr/>
        </p:nvSpPr>
        <p:spPr>
          <a:xfrm rot="10800000">
            <a:off x="6259513" y="3925648"/>
            <a:ext cx="576064" cy="72008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5848875" y="4645728"/>
            <a:ext cx="3043605" cy="123771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/>
              <a:t>Usa 1 arquivo (o de Produto)</a:t>
            </a: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314436" y="3356992"/>
            <a:ext cx="5049652" cy="156334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/>
              <a:t>Usa o arquivo de Cadastro como Input e gera o de Extração como Output.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374237" y="5264584"/>
            <a:ext cx="1405675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876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335199"/>
              </p:ext>
            </p:extLst>
          </p:nvPr>
        </p:nvGraphicFramePr>
        <p:xfrm>
          <a:off x="227691" y="1628800"/>
          <a:ext cx="867759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6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Item</a:t>
                      </a:r>
                      <a:r>
                        <a:rPr lang="pt-BR" baseline="0" dirty="0">
                          <a:solidFill>
                            <a:sysClr val="windowText" lastClr="000000"/>
                          </a:solidFill>
                        </a:rPr>
                        <a:t> a desenvolver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Depende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ysClr val="windowText" lastClr="000000"/>
                          </a:solidFill>
                        </a:rPr>
                        <a:t>Seq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Arquivos</a:t>
                      </a:r>
                    </a:p>
                    <a:p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Complexidade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Base de dados  de produtos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 de Registros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Base de dados de produtos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Consulta de Registros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Atualização de dados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Extração de dados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6 O</a:t>
                      </a:r>
                    </a:p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4</a:t>
                      </a:r>
                      <a:r>
                        <a:rPr lang="pt-BR" b="1" baseline="0" dirty="0">
                          <a:solidFill>
                            <a:srgbClr val="C00000"/>
                          </a:solidFill>
                        </a:rPr>
                        <a:t> I</a:t>
                      </a:r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baseline="0" dirty="0">
                          <a:solidFill>
                            <a:srgbClr val="002060"/>
                          </a:solidFill>
                        </a:rPr>
                        <a:t>1 O</a:t>
                      </a:r>
                    </a:p>
                    <a:p>
                      <a:r>
                        <a:rPr lang="pt-BR" b="1" baseline="0" dirty="0">
                          <a:solidFill>
                            <a:srgbClr val="002060"/>
                          </a:solidFill>
                        </a:rPr>
                        <a:t>1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Arquivo de dados extraídos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Extração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AIE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baseline="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123233" y="643335"/>
            <a:ext cx="7401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</a:rPr>
              <a:t>Vamos complementar nosso quadro analítico com a lista de Arquivos Referenciados por função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6156176" y="1484785"/>
            <a:ext cx="1224136" cy="518457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 rot="250085">
            <a:off x="4146191" y="1241309"/>
            <a:ext cx="2147761" cy="249850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 rot="10591418">
            <a:off x="6965332" y="5385785"/>
            <a:ext cx="432048" cy="57606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431595" y="4221088"/>
            <a:ext cx="1513450" cy="244827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a APF, as SE devem ter ponderação separada de dados de entrada e dados de saída</a:t>
            </a:r>
          </a:p>
        </p:txBody>
      </p:sp>
      <p:sp>
        <p:nvSpPr>
          <p:cNvPr id="12" name="Seta para a direita 11"/>
          <p:cNvSpPr/>
          <p:nvPr/>
        </p:nvSpPr>
        <p:spPr>
          <a:xfrm rot="10591418">
            <a:off x="6965332" y="2217433"/>
            <a:ext cx="432048" cy="57606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380312" y="2060848"/>
            <a:ext cx="1596047" cy="201622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 caso, os arquivos são normalizados e só possuem um tipo de registro</a:t>
            </a:r>
          </a:p>
        </p:txBody>
      </p:sp>
    </p:spTree>
    <p:extLst>
      <p:ext uri="{BB962C8B-B14F-4D97-AF65-F5344CB8AC3E}">
        <p14:creationId xmlns:p14="http://schemas.microsoft.com/office/powerpoint/2010/main" val="3089245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E3C690D-481D-4EFA-B5C6-33B3D4B67023}"/>
              </a:ext>
            </a:extLst>
          </p:cNvPr>
          <p:cNvSpPr txBox="1"/>
          <p:nvPr/>
        </p:nvSpPr>
        <p:spPr>
          <a:xfrm>
            <a:off x="822325" y="908050"/>
            <a:ext cx="2916238" cy="369888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ESTUDO DE CASO SIMULADO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878B30B-EAD0-4E2C-A094-F99D8E53718D}"/>
              </a:ext>
            </a:extLst>
          </p:cNvPr>
          <p:cNvSpPr/>
          <p:nvPr/>
        </p:nvSpPr>
        <p:spPr>
          <a:xfrm>
            <a:off x="107950" y="1484313"/>
            <a:ext cx="8856663" cy="5040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Mãos à obra!</a:t>
            </a: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Você deve agora, calcular qual a complexidade de cada componente funcional básico, usando as matrizes do FPA que constam na planilha de estimativas!</a:t>
            </a: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484" name="Imagem 3">
            <a:extLst>
              <a:ext uri="{FF2B5EF4-FFF2-40B4-BE49-F238E27FC236}">
                <a16:creationId xmlns:a16="http://schemas.microsoft.com/office/drawing/2014/main" id="{A5CE44EB-6442-4235-A114-1B57DD106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813" y="620713"/>
            <a:ext cx="10541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CBA646A-2B89-47D8-BEC7-3493BFE06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3" y="2636911"/>
            <a:ext cx="8606160" cy="337336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387" y="764704"/>
            <a:ext cx="583277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Vamos classificar a complexidade de cada componente do nosso projeto!</a:t>
            </a:r>
            <a:endParaRPr lang="en-US" altLang="pt-BR" sz="2200" b="0" i="0" dirty="0">
              <a:solidFill>
                <a:schemeClr val="bg1"/>
              </a:solidFill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27691" y="1628800"/>
          <a:ext cx="867759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6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Item</a:t>
                      </a:r>
                      <a:r>
                        <a:rPr lang="pt-BR" baseline="0" dirty="0">
                          <a:solidFill>
                            <a:sysClr val="windowText" lastClr="000000"/>
                          </a:solidFill>
                        </a:rPr>
                        <a:t> a desenvolver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Depende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ysClr val="windowText" lastClr="000000"/>
                          </a:solidFill>
                        </a:rPr>
                        <a:t>Seq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Arquivos</a:t>
                      </a:r>
                    </a:p>
                    <a:p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Complexidade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Base de dados  de produtos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 de Registros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Base de dados de produtos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Consulta de Registros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Atualização de dados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Extração de dados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6 O</a:t>
                      </a:r>
                    </a:p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4</a:t>
                      </a:r>
                      <a:r>
                        <a:rPr lang="pt-BR" b="1" baseline="0" dirty="0">
                          <a:solidFill>
                            <a:srgbClr val="C00000"/>
                          </a:solidFill>
                        </a:rPr>
                        <a:t> I</a:t>
                      </a:r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002060"/>
                          </a:solidFill>
                        </a:rPr>
                        <a:t>1</a:t>
                      </a:r>
                      <a:r>
                        <a:rPr lang="pt-BR" b="1" baseline="0" dirty="0">
                          <a:solidFill>
                            <a:srgbClr val="002060"/>
                          </a:solidFill>
                        </a:rPr>
                        <a:t> – Out</a:t>
                      </a:r>
                    </a:p>
                    <a:p>
                      <a:r>
                        <a:rPr lang="pt-BR" b="1" baseline="0" dirty="0">
                          <a:solidFill>
                            <a:srgbClr val="002060"/>
                          </a:solidFill>
                        </a:rPr>
                        <a:t>1 –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Arquivo de dados extraídos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Extração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AIE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baseline="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668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227691" y="1628800"/>
          <a:ext cx="867759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1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6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Item</a:t>
                      </a:r>
                      <a:r>
                        <a:rPr lang="pt-BR" baseline="0" dirty="0">
                          <a:solidFill>
                            <a:sysClr val="windowText" lastClr="000000"/>
                          </a:solidFill>
                        </a:rPr>
                        <a:t> a desenvolver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Depende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ysClr val="windowText" lastClr="000000"/>
                          </a:solidFill>
                        </a:rPr>
                        <a:t>Seq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Arquivos</a:t>
                      </a:r>
                    </a:p>
                    <a:p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Complexidade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Base de dados  de produtos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00206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387" y="933981"/>
            <a:ext cx="583277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Passo a passo...</a:t>
            </a:r>
            <a:endParaRPr lang="en-US" altLang="pt-BR" sz="2200" b="0" i="0" dirty="0">
              <a:solidFill>
                <a:schemeClr val="bg1"/>
              </a:solidFill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75747"/>
            <a:ext cx="7118786" cy="239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ta para a direita 1"/>
          <p:cNvSpPr/>
          <p:nvPr/>
        </p:nvSpPr>
        <p:spPr>
          <a:xfrm rot="7751458">
            <a:off x="7344816" y="3286556"/>
            <a:ext cx="566058" cy="79208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7627845" y="2348880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26153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387" y="933981"/>
            <a:ext cx="583277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Passo a passo...</a:t>
            </a:r>
            <a:endParaRPr lang="en-US" altLang="pt-BR" sz="2200" b="0" i="0" dirty="0">
              <a:solidFill>
                <a:schemeClr val="bg1"/>
              </a:solidFill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75747"/>
            <a:ext cx="7118786" cy="239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de cantos arredondados 3"/>
          <p:cNvSpPr/>
          <p:nvPr/>
        </p:nvSpPr>
        <p:spPr>
          <a:xfrm>
            <a:off x="827584" y="4869160"/>
            <a:ext cx="7452828" cy="432048"/>
          </a:xfrm>
          <a:prstGeom prst="roundRect">
            <a:avLst/>
          </a:prstGeom>
          <a:solidFill>
            <a:srgbClr val="FF0000">
              <a:alpha val="19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923928" y="3930554"/>
            <a:ext cx="792088" cy="1370653"/>
          </a:xfrm>
          <a:prstGeom prst="roundRect">
            <a:avLst/>
          </a:prstGeom>
          <a:solidFill>
            <a:srgbClr val="FF0000">
              <a:alpha val="19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227691" y="1628800"/>
          <a:ext cx="867759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1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6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Item</a:t>
                      </a:r>
                      <a:r>
                        <a:rPr lang="pt-BR" baseline="0" dirty="0">
                          <a:solidFill>
                            <a:sysClr val="windowText" lastClr="000000"/>
                          </a:solidFill>
                        </a:rPr>
                        <a:t> a desenvolver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Depende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ysClr val="windowText" lastClr="000000"/>
                          </a:solidFill>
                        </a:rPr>
                        <a:t>Seq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Arquivos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Complexidade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Base de dados  de produtos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00206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E3C690D-481D-4EFA-B5C6-33B3D4B67023}"/>
              </a:ext>
            </a:extLst>
          </p:cNvPr>
          <p:cNvSpPr txBox="1"/>
          <p:nvPr/>
        </p:nvSpPr>
        <p:spPr>
          <a:xfrm>
            <a:off x="822325" y="908050"/>
            <a:ext cx="2916238" cy="369888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ESTUDO DE CASO SIMULADO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878B30B-EAD0-4E2C-A094-F99D8E53718D}"/>
              </a:ext>
            </a:extLst>
          </p:cNvPr>
          <p:cNvSpPr/>
          <p:nvPr/>
        </p:nvSpPr>
        <p:spPr>
          <a:xfrm>
            <a:off x="107950" y="1484313"/>
            <a:ext cx="8856663" cy="5040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 err="1">
                <a:solidFill>
                  <a:schemeClr val="tx1"/>
                </a:solidFill>
              </a:rPr>
              <a:t>Dilan</a:t>
            </a:r>
            <a:r>
              <a:rPr lang="pt-BR" dirty="0">
                <a:solidFill>
                  <a:schemeClr val="tx1"/>
                </a:solidFill>
              </a:rPr>
              <a:t> e Consuelo querem usar um novo projeto que a software </a:t>
            </a:r>
            <a:r>
              <a:rPr lang="pt-BR" dirty="0" err="1">
                <a:solidFill>
                  <a:schemeClr val="tx1"/>
                </a:solidFill>
              </a:rPr>
              <a:t>house</a:t>
            </a:r>
            <a:r>
              <a:rPr lang="pt-BR" dirty="0">
                <a:solidFill>
                  <a:schemeClr val="tx1"/>
                </a:solidFill>
              </a:rPr>
              <a:t> precisa desenvolver, como estudo de caso para que a equipe aprenda a usar FPA. </a:t>
            </a:r>
          </a:p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A primeira tarefa da equipe é identificar os requisitos funcionais no escopo do projeto declarado a seguir em forma de história.</a:t>
            </a: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“Você foi contratado para desenvolver um sistema que permitirá o controle de vendas de uma loja de calçados. </a:t>
            </a:r>
          </a:p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Esse sistema precisa permitir cadastrar Produtos com detalhes de Código de fabricante, Nome do produto, Preço unitário, Unidade de medida. Exclusões de dados não serão permitidas.</a:t>
            </a:r>
          </a:p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Uma vez cadastrado, o produto pode ter seu preço alterado.</a:t>
            </a:r>
          </a:p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Todos produtos podem ser consultados por Código de Identificação ou Nome.</a:t>
            </a:r>
          </a:p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Uma função de exportação de dados deve existir, a qual poderá ser usada por um programa externo para obter dados do produto, através de um arquivo de extração.</a:t>
            </a:r>
          </a:p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A interface do sistema terá que ser compatível com WEB Browsers”</a:t>
            </a:r>
          </a:p>
        </p:txBody>
      </p:sp>
      <p:pic>
        <p:nvPicPr>
          <p:cNvPr id="20484" name="Imagem 3">
            <a:extLst>
              <a:ext uri="{FF2B5EF4-FFF2-40B4-BE49-F238E27FC236}">
                <a16:creationId xmlns:a16="http://schemas.microsoft.com/office/drawing/2014/main" id="{A5CE44EB-6442-4235-A114-1B57DD106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813" y="620713"/>
            <a:ext cx="10541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227691" y="1628800"/>
          <a:ext cx="867759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6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Item</a:t>
                      </a:r>
                      <a:r>
                        <a:rPr lang="pt-BR" baseline="0" dirty="0">
                          <a:solidFill>
                            <a:sysClr val="windowText" lastClr="000000"/>
                          </a:solidFill>
                        </a:rPr>
                        <a:t> a desenvolver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Depende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ysClr val="windowText" lastClr="000000"/>
                          </a:solidFill>
                        </a:rPr>
                        <a:t>Seq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Arquivos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Complexidade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Arquivo de dados extraídos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Extração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AIE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baseline="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387" y="933981"/>
            <a:ext cx="583277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Passo a passo...</a:t>
            </a:r>
            <a:endParaRPr lang="en-US" altLang="pt-BR" sz="2200" b="0" i="0" dirty="0">
              <a:solidFill>
                <a:schemeClr val="bg1"/>
              </a:solidFill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75747"/>
            <a:ext cx="7118786" cy="239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ta para a direita 1"/>
          <p:cNvSpPr/>
          <p:nvPr/>
        </p:nvSpPr>
        <p:spPr>
          <a:xfrm rot="7751458">
            <a:off x="7344816" y="3286556"/>
            <a:ext cx="566058" cy="79208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7627845" y="2348880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9593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387" y="933981"/>
            <a:ext cx="583277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Passo a passo...</a:t>
            </a:r>
            <a:endParaRPr lang="en-US" altLang="pt-BR" sz="2200" b="0" i="0" dirty="0">
              <a:solidFill>
                <a:schemeClr val="bg1"/>
              </a:solidFill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75747"/>
            <a:ext cx="7118786" cy="239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de cantos arredondados 3"/>
          <p:cNvSpPr/>
          <p:nvPr/>
        </p:nvSpPr>
        <p:spPr>
          <a:xfrm>
            <a:off x="827584" y="4869160"/>
            <a:ext cx="7452828" cy="432048"/>
          </a:xfrm>
          <a:prstGeom prst="roundRect">
            <a:avLst/>
          </a:prstGeom>
          <a:solidFill>
            <a:srgbClr val="FF0000">
              <a:alpha val="19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923928" y="3930554"/>
            <a:ext cx="792088" cy="1370653"/>
          </a:xfrm>
          <a:prstGeom prst="roundRect">
            <a:avLst/>
          </a:prstGeom>
          <a:solidFill>
            <a:srgbClr val="FF0000">
              <a:alpha val="19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227691" y="1628800"/>
          <a:ext cx="867759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6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Item</a:t>
                      </a:r>
                      <a:r>
                        <a:rPr lang="pt-BR" baseline="0" dirty="0">
                          <a:solidFill>
                            <a:sysClr val="windowText" lastClr="000000"/>
                          </a:solidFill>
                        </a:rPr>
                        <a:t> a desenvolver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Depende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ysClr val="windowText" lastClr="000000"/>
                          </a:solidFill>
                        </a:rPr>
                        <a:t>Seq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Arquivos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Complexidade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Arquivo de dados extraídos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Extração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AIE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baseline="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871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227691" y="1628800"/>
          <a:ext cx="867759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1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6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Item</a:t>
                      </a:r>
                      <a:r>
                        <a:rPr lang="pt-BR" baseline="0" dirty="0">
                          <a:solidFill>
                            <a:sysClr val="windowText" lastClr="000000"/>
                          </a:solidFill>
                        </a:rPr>
                        <a:t> a desenvolver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Depende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ysClr val="windowText" lastClr="000000"/>
                          </a:solidFill>
                        </a:rPr>
                        <a:t>Seq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Arquivos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Complexidade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 de Registros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Base de dados de produtos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387" y="933981"/>
            <a:ext cx="583277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Passo a passo...</a:t>
            </a:r>
            <a:endParaRPr lang="en-US" altLang="pt-BR" sz="2200" b="0" i="0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627845" y="2348880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99" y="3826309"/>
            <a:ext cx="711878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eta para a direita 11"/>
          <p:cNvSpPr/>
          <p:nvPr/>
        </p:nvSpPr>
        <p:spPr>
          <a:xfrm rot="7751458">
            <a:off x="7344816" y="3286556"/>
            <a:ext cx="566058" cy="79208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453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387" y="933981"/>
            <a:ext cx="583277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Passo a passo...</a:t>
            </a:r>
            <a:endParaRPr lang="en-US" altLang="pt-BR" sz="2200" b="0" i="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99" y="3826309"/>
            <a:ext cx="711878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de cantos arredondados 7"/>
          <p:cNvSpPr/>
          <p:nvPr/>
        </p:nvSpPr>
        <p:spPr>
          <a:xfrm>
            <a:off x="719572" y="5262773"/>
            <a:ext cx="7452828" cy="432048"/>
          </a:xfrm>
          <a:prstGeom prst="roundRect">
            <a:avLst/>
          </a:prstGeom>
          <a:solidFill>
            <a:srgbClr val="FF0000">
              <a:alpha val="19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779912" y="4221088"/>
            <a:ext cx="792088" cy="2053493"/>
          </a:xfrm>
          <a:prstGeom prst="roundRect">
            <a:avLst/>
          </a:prstGeom>
          <a:solidFill>
            <a:srgbClr val="FF0000">
              <a:alpha val="19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227691" y="1628800"/>
          <a:ext cx="867759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1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6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Item</a:t>
                      </a:r>
                      <a:r>
                        <a:rPr lang="pt-BR" baseline="0" dirty="0">
                          <a:solidFill>
                            <a:sysClr val="windowText" lastClr="000000"/>
                          </a:solidFill>
                        </a:rPr>
                        <a:t> a desenvolver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Depende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ysClr val="windowText" lastClr="000000"/>
                          </a:solidFill>
                        </a:rPr>
                        <a:t>Seq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Arquivos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Complexidade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 de Registros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Base de dados de produtos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541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27691" y="1628800"/>
          <a:ext cx="867759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1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6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Item</a:t>
                      </a:r>
                      <a:r>
                        <a:rPr lang="pt-BR" baseline="0" dirty="0">
                          <a:solidFill>
                            <a:sysClr val="windowText" lastClr="000000"/>
                          </a:solidFill>
                        </a:rPr>
                        <a:t> a desenvolver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Depende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ysClr val="windowText" lastClr="000000"/>
                          </a:solidFill>
                        </a:rPr>
                        <a:t>Seq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Arquivos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Complexidade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Atualização de dados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 de Objetos/Registros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387" y="933981"/>
            <a:ext cx="583277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Passo a passo...</a:t>
            </a:r>
            <a:endParaRPr lang="en-US" altLang="pt-BR" sz="2200" b="0" i="0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627845" y="2348880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99" y="3826309"/>
            <a:ext cx="711878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eta para a direita 11"/>
          <p:cNvSpPr/>
          <p:nvPr/>
        </p:nvSpPr>
        <p:spPr>
          <a:xfrm rot="7751458">
            <a:off x="7344816" y="3286556"/>
            <a:ext cx="566058" cy="79208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12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387" y="933981"/>
            <a:ext cx="583277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Passo a passo...</a:t>
            </a:r>
            <a:endParaRPr lang="en-US" altLang="pt-BR" sz="2200" b="0" i="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99" y="3826309"/>
            <a:ext cx="711878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de cantos arredondados 7"/>
          <p:cNvSpPr/>
          <p:nvPr/>
        </p:nvSpPr>
        <p:spPr>
          <a:xfrm>
            <a:off x="719572" y="5262773"/>
            <a:ext cx="7452828" cy="432048"/>
          </a:xfrm>
          <a:prstGeom prst="roundRect">
            <a:avLst/>
          </a:prstGeom>
          <a:solidFill>
            <a:srgbClr val="FF0000">
              <a:alpha val="19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779912" y="4221088"/>
            <a:ext cx="792088" cy="2053493"/>
          </a:xfrm>
          <a:prstGeom prst="roundRect">
            <a:avLst/>
          </a:prstGeom>
          <a:solidFill>
            <a:srgbClr val="FF0000">
              <a:alpha val="19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227691" y="1628800"/>
          <a:ext cx="867759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1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6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Item</a:t>
                      </a:r>
                      <a:r>
                        <a:rPr lang="pt-BR" baseline="0" dirty="0">
                          <a:solidFill>
                            <a:sysClr val="windowText" lastClr="000000"/>
                          </a:solidFill>
                        </a:rPr>
                        <a:t> a desenvolver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Depende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ysClr val="windowText" lastClr="000000"/>
                          </a:solidFill>
                        </a:rPr>
                        <a:t>Seq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Arquivos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Complexidade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Atualização de dados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 de Objetos/Registros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196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74" y="3682600"/>
            <a:ext cx="7118786" cy="256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227691" y="1628800"/>
          <a:ext cx="867759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1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6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Item</a:t>
                      </a:r>
                      <a:r>
                        <a:rPr lang="pt-BR" baseline="0" dirty="0">
                          <a:solidFill>
                            <a:sysClr val="windowText" lastClr="000000"/>
                          </a:solidFill>
                        </a:rPr>
                        <a:t> a desenvolver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Depende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ysClr val="windowText" lastClr="000000"/>
                          </a:solidFill>
                        </a:rPr>
                        <a:t>Seq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Arquivos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Complexidade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Consulta de Registros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 de Objetos/Registros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387" y="933981"/>
            <a:ext cx="583277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Passo a passo...</a:t>
            </a:r>
            <a:endParaRPr lang="en-US" altLang="pt-BR" sz="2200" b="0" i="0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627845" y="2348880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" name="Seta para a direita 11"/>
          <p:cNvSpPr/>
          <p:nvPr/>
        </p:nvSpPr>
        <p:spPr>
          <a:xfrm rot="7751458">
            <a:off x="7344816" y="3286556"/>
            <a:ext cx="566058" cy="79208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329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74" y="3682600"/>
            <a:ext cx="7118786" cy="256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387" y="933981"/>
            <a:ext cx="583277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Passo a passo...</a:t>
            </a:r>
            <a:endParaRPr lang="en-US" altLang="pt-BR" sz="2200" b="0" i="0" dirty="0">
              <a:solidFill>
                <a:schemeClr val="bg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719572" y="5262773"/>
            <a:ext cx="7452828" cy="432048"/>
          </a:xfrm>
          <a:prstGeom prst="roundRect">
            <a:avLst/>
          </a:prstGeom>
          <a:solidFill>
            <a:srgbClr val="FF0000">
              <a:alpha val="19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095773" y="4221088"/>
            <a:ext cx="792088" cy="2053493"/>
          </a:xfrm>
          <a:prstGeom prst="roundRect">
            <a:avLst/>
          </a:prstGeom>
          <a:solidFill>
            <a:srgbClr val="FF0000">
              <a:alpha val="19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227691" y="1628800"/>
          <a:ext cx="867759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1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6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Item</a:t>
                      </a:r>
                      <a:r>
                        <a:rPr lang="pt-BR" baseline="0" dirty="0">
                          <a:solidFill>
                            <a:sysClr val="windowText" lastClr="000000"/>
                          </a:solidFill>
                        </a:rPr>
                        <a:t> a desenvolver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Depende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ysClr val="windowText" lastClr="000000"/>
                          </a:solidFill>
                        </a:rPr>
                        <a:t>Seq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Arquivos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Complexidade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Consulta de Registros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 de Objetos/Registros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254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50" y="3429000"/>
            <a:ext cx="7118786" cy="335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27691" y="1628800"/>
          <a:ext cx="867759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1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6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Item</a:t>
                      </a:r>
                      <a:r>
                        <a:rPr lang="pt-BR" baseline="0" dirty="0">
                          <a:solidFill>
                            <a:sysClr val="windowText" lastClr="000000"/>
                          </a:solidFill>
                        </a:rPr>
                        <a:t> a desenvolver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Depende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ysClr val="windowText" lastClr="000000"/>
                          </a:solidFill>
                        </a:rPr>
                        <a:t>Seq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Arquivos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Complexidade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Extração de dados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 de Objetos/Registros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6 O</a:t>
                      </a:r>
                    </a:p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4</a:t>
                      </a:r>
                      <a:r>
                        <a:rPr lang="pt-BR" b="1" baseline="0" dirty="0">
                          <a:solidFill>
                            <a:srgbClr val="C00000"/>
                          </a:solidFill>
                        </a:rPr>
                        <a:t> I</a:t>
                      </a:r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002060"/>
                          </a:solidFill>
                        </a:rPr>
                        <a:t>1</a:t>
                      </a:r>
                      <a:r>
                        <a:rPr lang="pt-BR" b="1" baseline="0" dirty="0">
                          <a:solidFill>
                            <a:srgbClr val="002060"/>
                          </a:solidFill>
                        </a:rPr>
                        <a:t> Out</a:t>
                      </a:r>
                    </a:p>
                    <a:p>
                      <a:r>
                        <a:rPr lang="pt-BR" b="1" baseline="0" dirty="0">
                          <a:solidFill>
                            <a:srgbClr val="002060"/>
                          </a:solidFill>
                        </a:rPr>
                        <a:t>1 In</a:t>
                      </a:r>
                      <a:endParaRPr lang="pt-BR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387" y="933981"/>
            <a:ext cx="583277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Passo a passo...</a:t>
            </a:r>
            <a:endParaRPr lang="en-US" altLang="pt-BR" sz="2200" b="0" i="0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627845" y="2348880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" name="Seta para a direita 11"/>
          <p:cNvSpPr/>
          <p:nvPr/>
        </p:nvSpPr>
        <p:spPr>
          <a:xfrm rot="7751458">
            <a:off x="7344816" y="3286556"/>
            <a:ext cx="566058" cy="79208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810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50" y="3429000"/>
            <a:ext cx="7118786" cy="335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227691" y="1628800"/>
          <a:ext cx="867759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1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6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Item</a:t>
                      </a:r>
                      <a:r>
                        <a:rPr lang="pt-BR" baseline="0" dirty="0">
                          <a:solidFill>
                            <a:sysClr val="windowText" lastClr="000000"/>
                          </a:solidFill>
                        </a:rPr>
                        <a:t> a desenvolver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Depende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ysClr val="windowText" lastClr="000000"/>
                          </a:solidFill>
                        </a:rPr>
                        <a:t>Seq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Arquivos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002060"/>
                          </a:solidFill>
                        </a:rPr>
                        <a:t>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Complexidade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Extração de dados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 de Objetos/Registros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6 O</a:t>
                      </a:r>
                    </a:p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4</a:t>
                      </a:r>
                      <a:r>
                        <a:rPr lang="pt-BR" b="1" baseline="0" dirty="0">
                          <a:solidFill>
                            <a:srgbClr val="C00000"/>
                          </a:solidFill>
                        </a:rPr>
                        <a:t> I</a:t>
                      </a:r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002060"/>
                          </a:solidFill>
                        </a:rPr>
                        <a:t>1</a:t>
                      </a:r>
                      <a:r>
                        <a:rPr lang="pt-BR" b="1" baseline="0" dirty="0">
                          <a:solidFill>
                            <a:srgbClr val="002060"/>
                          </a:solidFill>
                        </a:rPr>
                        <a:t> – Out</a:t>
                      </a:r>
                    </a:p>
                    <a:p>
                      <a:r>
                        <a:rPr lang="pt-BR" b="1" baseline="0" dirty="0">
                          <a:solidFill>
                            <a:srgbClr val="002060"/>
                          </a:solidFill>
                        </a:rPr>
                        <a:t>1 – In</a:t>
                      </a:r>
                    </a:p>
                    <a:p>
                      <a:endParaRPr lang="pt-BR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387" y="933981"/>
            <a:ext cx="583277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Passo a passo...</a:t>
            </a:r>
            <a:endParaRPr lang="en-US" altLang="pt-BR" sz="2200" b="0" i="0" dirty="0">
              <a:solidFill>
                <a:schemeClr val="bg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431540" y="4149080"/>
            <a:ext cx="7452828" cy="432048"/>
          </a:xfrm>
          <a:prstGeom prst="roundRect">
            <a:avLst/>
          </a:prstGeom>
          <a:solidFill>
            <a:srgbClr val="FF0000">
              <a:alpha val="19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4445986" y="3789041"/>
            <a:ext cx="1206134" cy="1318456"/>
          </a:xfrm>
          <a:prstGeom prst="roundRect">
            <a:avLst/>
          </a:prstGeom>
          <a:solidFill>
            <a:srgbClr val="FF0000">
              <a:alpha val="19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31540" y="5886614"/>
            <a:ext cx="7452828" cy="432048"/>
          </a:xfrm>
          <a:prstGeom prst="roundRect">
            <a:avLst/>
          </a:prstGeom>
          <a:solidFill>
            <a:srgbClr val="FF0000">
              <a:alpha val="19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843808" y="5539544"/>
            <a:ext cx="1206134" cy="1318456"/>
          </a:xfrm>
          <a:prstGeom prst="roundRect">
            <a:avLst/>
          </a:prstGeom>
          <a:solidFill>
            <a:srgbClr val="FF0000">
              <a:alpha val="19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96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187324" y="716359"/>
            <a:ext cx="8705156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IDENTIFICAÇÃO DOS REQUISITOS FUNCIONAIS</a:t>
            </a:r>
            <a:endParaRPr lang="pt-BR" altLang="pt-BR" sz="2200" i="0" dirty="0">
              <a:solidFill>
                <a:schemeClr val="bg1"/>
              </a:solidFill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251520" y="1437457"/>
            <a:ext cx="8640960" cy="51598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200" dirty="0">
              <a:solidFill>
                <a:schemeClr val="tx1"/>
              </a:solidFill>
            </a:endParaRPr>
          </a:p>
          <a:p>
            <a:endParaRPr lang="pt-BR" sz="2200" dirty="0">
              <a:solidFill>
                <a:schemeClr val="tx1"/>
              </a:solidFill>
            </a:endParaRPr>
          </a:p>
          <a:p>
            <a:r>
              <a:rPr lang="pt-BR" sz="2200" dirty="0">
                <a:solidFill>
                  <a:schemeClr val="tx1"/>
                </a:solidFill>
              </a:rPr>
              <a:t>Você foi contratado para desenvolver um sistema que permitirá o controle de vendas de uma loja de calçados. </a:t>
            </a:r>
          </a:p>
          <a:p>
            <a:r>
              <a:rPr lang="pt-BR" sz="2200" dirty="0">
                <a:solidFill>
                  <a:schemeClr val="tx1"/>
                </a:solidFill>
              </a:rPr>
              <a:t>Esse sistema precisa permitir cadastrar Produtos com detalhes de Código de fabricante, Nome do produto, Preço unitário, Unidade de medida. Exclusões de dados não serão permitidas.</a:t>
            </a:r>
          </a:p>
          <a:p>
            <a:r>
              <a:rPr lang="pt-BR" sz="2200" dirty="0">
                <a:solidFill>
                  <a:schemeClr val="tx1"/>
                </a:solidFill>
              </a:rPr>
              <a:t>Uma vez cadastrado, o produto pode ter seu preço alterado.</a:t>
            </a:r>
          </a:p>
          <a:p>
            <a:r>
              <a:rPr lang="pt-BR" sz="2200" dirty="0">
                <a:solidFill>
                  <a:schemeClr val="tx1"/>
                </a:solidFill>
              </a:rPr>
              <a:t>Todos produtos podem ser consultados por Código de </a:t>
            </a:r>
            <a:r>
              <a:rPr lang="pt-BR" sz="2200" dirty="0" err="1">
                <a:solidFill>
                  <a:schemeClr val="tx1"/>
                </a:solidFill>
              </a:rPr>
              <a:t>Idenficicação</a:t>
            </a:r>
            <a:r>
              <a:rPr lang="pt-BR" sz="2200" dirty="0">
                <a:solidFill>
                  <a:schemeClr val="tx1"/>
                </a:solidFill>
              </a:rPr>
              <a:t> ou Nome.</a:t>
            </a:r>
          </a:p>
          <a:p>
            <a:r>
              <a:rPr lang="pt-BR" sz="2200" dirty="0">
                <a:solidFill>
                  <a:schemeClr val="tx1"/>
                </a:solidFill>
              </a:rPr>
              <a:t>Uma função de exportação de dados deve existir, a qual poderá ser usada por um programa externo para obter dados do produto, através de um arquivo de extração.</a:t>
            </a:r>
          </a:p>
          <a:p>
            <a:r>
              <a:rPr lang="pt-BR" sz="2200" dirty="0">
                <a:solidFill>
                  <a:schemeClr val="tx1"/>
                </a:solidFill>
              </a:rPr>
              <a:t>A interface do sistema terá que ser compatível com WEB Browsers.</a:t>
            </a:r>
          </a:p>
          <a:p>
            <a:endParaRPr lang="pt-BR" sz="2200" dirty="0">
              <a:solidFill>
                <a:schemeClr val="tx1"/>
              </a:solidFill>
            </a:endParaRPr>
          </a:p>
          <a:p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4" name="Seta para baixo 3"/>
          <p:cNvSpPr/>
          <p:nvPr/>
        </p:nvSpPr>
        <p:spPr>
          <a:xfrm>
            <a:off x="4824682" y="2132856"/>
            <a:ext cx="576064" cy="56147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889546" y="2676881"/>
            <a:ext cx="2304256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baixo 6"/>
          <p:cNvSpPr/>
          <p:nvPr/>
        </p:nvSpPr>
        <p:spPr>
          <a:xfrm>
            <a:off x="6279517" y="3212975"/>
            <a:ext cx="576064" cy="53749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5637919" y="3669100"/>
            <a:ext cx="1833670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>
            <a:off x="3363271" y="4369000"/>
            <a:ext cx="576064" cy="47458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261239" y="4725144"/>
            <a:ext cx="2598793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371550" y="4008961"/>
            <a:ext cx="3741164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>
            <a:off x="2195736" y="3390430"/>
            <a:ext cx="576064" cy="59702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1353220" y="5402878"/>
            <a:ext cx="2298084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baixo 14"/>
          <p:cNvSpPr/>
          <p:nvPr/>
        </p:nvSpPr>
        <p:spPr>
          <a:xfrm>
            <a:off x="1353220" y="4905164"/>
            <a:ext cx="576064" cy="54006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011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E3C690D-481D-4EFA-B5C6-33B3D4B67023}"/>
              </a:ext>
            </a:extLst>
          </p:cNvPr>
          <p:cNvSpPr txBox="1"/>
          <p:nvPr/>
        </p:nvSpPr>
        <p:spPr>
          <a:xfrm>
            <a:off x="822325" y="908050"/>
            <a:ext cx="2916238" cy="369888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ESTUDO DE CASO SIMULADO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878B30B-EAD0-4E2C-A094-F99D8E53718D}"/>
              </a:ext>
            </a:extLst>
          </p:cNvPr>
          <p:cNvSpPr/>
          <p:nvPr/>
        </p:nvSpPr>
        <p:spPr>
          <a:xfrm>
            <a:off x="107950" y="1484313"/>
            <a:ext cx="8856663" cy="5040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Mãos à obra!</a:t>
            </a: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Faça por fim, uma matriz, mostrando o total de componentes funcionais básicos por tipo e complexidade!</a:t>
            </a: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484" name="Imagem 3">
            <a:extLst>
              <a:ext uri="{FF2B5EF4-FFF2-40B4-BE49-F238E27FC236}">
                <a16:creationId xmlns:a16="http://schemas.microsoft.com/office/drawing/2014/main" id="{A5CE44EB-6442-4235-A114-1B57DD106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813" y="620713"/>
            <a:ext cx="10541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A8FD4E5-D606-4F8F-BDDB-37A2C51E0E03}"/>
              </a:ext>
            </a:extLst>
          </p:cNvPr>
          <p:cNvGraphicFramePr>
            <a:graphicFrameLocks noGrp="1"/>
          </p:cNvGraphicFramePr>
          <p:nvPr/>
        </p:nvGraphicFramePr>
        <p:xfrm>
          <a:off x="147103" y="2891949"/>
          <a:ext cx="87483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7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7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SIMPLES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MÉDIO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COMPLEXO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040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198325" y="1077997"/>
            <a:ext cx="689395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A matriz resumo para o nosso estudo de caso é:</a:t>
            </a:r>
            <a:endParaRPr lang="en-US" altLang="pt-BR" sz="2200" b="0" i="0" dirty="0">
              <a:solidFill>
                <a:schemeClr val="bg1"/>
              </a:solidFill>
            </a:endParaRPr>
          </a:p>
        </p:txBody>
      </p:sp>
      <p:sp>
        <p:nvSpPr>
          <p:cNvPr id="4" name="Estrela de 5 pontas 3"/>
          <p:cNvSpPr/>
          <p:nvPr/>
        </p:nvSpPr>
        <p:spPr>
          <a:xfrm>
            <a:off x="7884368" y="908720"/>
            <a:ext cx="792088" cy="5760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131436" y="2132856"/>
          <a:ext cx="87483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7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7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SIMPLES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MÉDIO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COMPLEXO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19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E3C690D-481D-4EFA-B5C6-33B3D4B67023}"/>
              </a:ext>
            </a:extLst>
          </p:cNvPr>
          <p:cNvSpPr txBox="1"/>
          <p:nvPr/>
        </p:nvSpPr>
        <p:spPr>
          <a:xfrm>
            <a:off x="822325" y="908050"/>
            <a:ext cx="2916238" cy="369888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ESTUDO DE CASO SIMULADO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878B30B-EAD0-4E2C-A094-F99D8E53718D}"/>
              </a:ext>
            </a:extLst>
          </p:cNvPr>
          <p:cNvSpPr/>
          <p:nvPr/>
        </p:nvSpPr>
        <p:spPr>
          <a:xfrm>
            <a:off x="107950" y="1484313"/>
            <a:ext cx="8856663" cy="5040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Calcule o número de pontos de função (equivalentes aos pontos que antes você atribuía com poker no SCRUM)!</a:t>
            </a: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Lembre-se que você está calculando ponderações chamadas Pontos de Função Brutos, por que representam somente a parte funcional do projeto.</a:t>
            </a: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Use as matrizes de pontuação do FPA que estão na sua planilha de estimativas!</a:t>
            </a:r>
          </a:p>
        </p:txBody>
      </p:sp>
      <p:pic>
        <p:nvPicPr>
          <p:cNvPr id="20484" name="Imagem 3">
            <a:extLst>
              <a:ext uri="{FF2B5EF4-FFF2-40B4-BE49-F238E27FC236}">
                <a16:creationId xmlns:a16="http://schemas.microsoft.com/office/drawing/2014/main" id="{A5CE44EB-6442-4235-A114-1B57DD106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813" y="620713"/>
            <a:ext cx="10541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667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198325" y="908720"/>
            <a:ext cx="689395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Vamos calcular o número de Pontos de Função não ajustados para o nosso estudo de caso!</a:t>
            </a:r>
            <a:endParaRPr lang="en-US" altLang="pt-BR" sz="2200" b="0" i="0" dirty="0">
              <a:solidFill>
                <a:schemeClr val="bg1"/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154557" y="1844824"/>
          <a:ext cx="87483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7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7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SIMPLES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MÉDIO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COMPLEXO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365104"/>
            <a:ext cx="8803533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79511" y="4365104"/>
            <a:ext cx="8803533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738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198325" y="908720"/>
            <a:ext cx="689395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Vamos calcular o número de Pontos de Função não ajustados para o nosso estudo de caso!</a:t>
            </a:r>
            <a:endParaRPr lang="en-US" altLang="pt-BR" sz="2200" b="0" i="0" dirty="0">
              <a:solidFill>
                <a:schemeClr val="bg1"/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154557" y="1844824"/>
          <a:ext cx="87483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7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7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SIMPLES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MÉDIO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COMPLEXO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365104"/>
            <a:ext cx="8803533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79511" y="4365104"/>
            <a:ext cx="8803533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347864" y="1755434"/>
            <a:ext cx="5635180" cy="78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tx1"/>
                </a:solidFill>
              </a:rPr>
              <a:t>O número de pontos de função não ajustados do nosso projeto é: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3347864" y="2544328"/>
            <a:ext cx="5635180" cy="39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/>
                </a:solidFill>
              </a:rPr>
              <a:t>2 ALR Simples x 7 = 14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329308" y="2962546"/>
            <a:ext cx="5635180" cy="39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/>
                </a:solidFill>
              </a:rPr>
              <a:t>2 EE Simples x 3 = 6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3329308" y="3346062"/>
            <a:ext cx="5635180" cy="39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/>
                </a:solidFill>
              </a:rPr>
              <a:t>1 CE Simples x 4 = 4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347864" y="3754634"/>
            <a:ext cx="5635180" cy="39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/>
                </a:solidFill>
              </a:rPr>
              <a:t>1 SE Simples x 4 = 4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329308" y="4167881"/>
            <a:ext cx="5635180" cy="39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/>
                </a:solidFill>
              </a:rPr>
              <a:t>Total de PF não ajustados = 14+6+4+4=</a:t>
            </a:r>
            <a:r>
              <a:rPr lang="pt-BR" sz="2200" b="1" dirty="0">
                <a:solidFill>
                  <a:schemeClr val="tx1"/>
                </a:solidFill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523416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198325" y="908720"/>
            <a:ext cx="689395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Vamos calcular o número de Pontos de Função não ajustados para o nosso estudo de caso!</a:t>
            </a:r>
            <a:endParaRPr lang="en-US" altLang="pt-BR" sz="2200" b="0" i="0" dirty="0">
              <a:solidFill>
                <a:schemeClr val="bg1"/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154557" y="1844824"/>
          <a:ext cx="87483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7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7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SIMPLES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MÉDIO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COMPLEXO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365104"/>
            <a:ext cx="8803533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79511" y="4365104"/>
            <a:ext cx="8803533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347864" y="1755434"/>
            <a:ext cx="5635180" cy="78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tx1"/>
                </a:solidFill>
              </a:rPr>
              <a:t>O número de pontos de função não ajustados do nosso projeto é: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3347864" y="2544328"/>
            <a:ext cx="5635180" cy="39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/>
                </a:solidFill>
              </a:rPr>
              <a:t>2 ALR Simples x 7 = 14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329308" y="2962546"/>
            <a:ext cx="5635180" cy="39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/>
                </a:solidFill>
              </a:rPr>
              <a:t>2 EE Simples x 3 = 6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3329308" y="3346062"/>
            <a:ext cx="5635180" cy="39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/>
                </a:solidFill>
              </a:rPr>
              <a:t>1 CE Simples x 4 = 4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347864" y="3754634"/>
            <a:ext cx="5635180" cy="39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/>
                </a:solidFill>
              </a:rPr>
              <a:t>1 SE Simples x 4 = 4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329308" y="4167881"/>
            <a:ext cx="5635180" cy="39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/>
                </a:solidFill>
              </a:rPr>
              <a:t>Total de PF não ajustados = 14+6+4+4=</a:t>
            </a:r>
            <a:r>
              <a:rPr lang="pt-BR" sz="2200" b="1" dirty="0">
                <a:solidFill>
                  <a:srgbClr val="C00000"/>
                </a:solidFill>
              </a:rPr>
              <a:t>28</a:t>
            </a:r>
          </a:p>
        </p:txBody>
      </p:sp>
      <p:sp>
        <p:nvSpPr>
          <p:cNvPr id="7" name="Seta para baixo 6"/>
          <p:cNvSpPr/>
          <p:nvPr/>
        </p:nvSpPr>
        <p:spPr>
          <a:xfrm rot="10800000">
            <a:off x="7524328" y="4528172"/>
            <a:ext cx="945382" cy="72008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004048" y="5248253"/>
            <a:ext cx="3960440" cy="14931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Se o número de pontos corresponde ao número de dias de trabalho para produzir o software, temos no caso 28 dias previstos de ESFORÇO!</a:t>
            </a:r>
          </a:p>
        </p:txBody>
      </p:sp>
    </p:spTree>
    <p:extLst>
      <p:ext uri="{BB962C8B-B14F-4D97-AF65-F5344CB8AC3E}">
        <p14:creationId xmlns:p14="http://schemas.microsoft.com/office/powerpoint/2010/main" val="4220377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198325" y="908720"/>
            <a:ext cx="689395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Vamos calcular o número de Pontos de Função não ajustados para o nosso estudo de caso!</a:t>
            </a:r>
            <a:endParaRPr lang="en-US" altLang="pt-BR" sz="2200" b="0" i="0" dirty="0">
              <a:solidFill>
                <a:schemeClr val="bg1"/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154557" y="1844824"/>
          <a:ext cx="87483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7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7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SIMPLES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MÉDIO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COMPLEXO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365104"/>
            <a:ext cx="8803533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79511" y="4365104"/>
            <a:ext cx="8803533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347864" y="1755434"/>
            <a:ext cx="5635180" cy="78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tx1"/>
                </a:solidFill>
              </a:rPr>
              <a:t>O número de pontos de função não ajustados do nosso projeto é: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3347864" y="2544328"/>
            <a:ext cx="5635180" cy="39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/>
                </a:solidFill>
              </a:rPr>
              <a:t>2 ALR Simples x 7 = 14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329308" y="2962546"/>
            <a:ext cx="5635180" cy="39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/>
                </a:solidFill>
              </a:rPr>
              <a:t>2 EE Simples x 3 = 6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3329308" y="3346062"/>
            <a:ext cx="5635180" cy="39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/>
                </a:solidFill>
              </a:rPr>
              <a:t>1 CE Simples x 4 = 4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347864" y="3754634"/>
            <a:ext cx="5635180" cy="39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/>
                </a:solidFill>
              </a:rPr>
              <a:t>1 SE Simples x 4 = 4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329308" y="4167881"/>
            <a:ext cx="5635180" cy="39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/>
                </a:solidFill>
              </a:rPr>
              <a:t>Total de PF não ajustados = 14+6+4+4=</a:t>
            </a:r>
            <a:r>
              <a:rPr lang="pt-BR" sz="2200" b="1" dirty="0">
                <a:solidFill>
                  <a:srgbClr val="C00000"/>
                </a:solidFill>
              </a:rPr>
              <a:t>28</a:t>
            </a:r>
          </a:p>
        </p:txBody>
      </p:sp>
      <p:sp>
        <p:nvSpPr>
          <p:cNvPr id="7" name="Seta para baixo 6"/>
          <p:cNvSpPr/>
          <p:nvPr/>
        </p:nvSpPr>
        <p:spPr>
          <a:xfrm rot="10800000">
            <a:off x="7524328" y="4528172"/>
            <a:ext cx="945382" cy="72008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20940" y="5183457"/>
            <a:ext cx="8923060" cy="14931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Perceba que estamos falando de ESFORÇO e não de PRAZO!</a:t>
            </a:r>
          </a:p>
          <a:p>
            <a:pPr algn="ctr"/>
            <a:r>
              <a:rPr lang="pt-BR" sz="2000" dirty="0"/>
              <a:t>O esforço corresponde ao número de horas/dias empregados no trabalho. Se temos um trabalho de 40  horas de esforço e podemos dividi-lo em duas frentes de trabalho de igual carga, teremos 20 horas de prazo!</a:t>
            </a:r>
          </a:p>
        </p:txBody>
      </p:sp>
    </p:spTree>
    <p:extLst>
      <p:ext uri="{BB962C8B-B14F-4D97-AF65-F5344CB8AC3E}">
        <p14:creationId xmlns:p14="http://schemas.microsoft.com/office/powerpoint/2010/main" val="233828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198325" y="908720"/>
            <a:ext cx="689395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Vamos calcular o número de Pontos de Função não ajustados para o nosso estudo de caso!</a:t>
            </a:r>
            <a:endParaRPr lang="en-US" altLang="pt-BR" sz="2200" b="0" i="0" dirty="0">
              <a:solidFill>
                <a:schemeClr val="bg1"/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154557" y="1844824"/>
          <a:ext cx="87483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7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7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SIMPLES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MÉDIO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COMPLEXO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365104"/>
            <a:ext cx="8803533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79511" y="4365104"/>
            <a:ext cx="8803533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347864" y="1755434"/>
            <a:ext cx="5635180" cy="78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tx1"/>
                </a:solidFill>
              </a:rPr>
              <a:t>O número de pontos de função não ajustados do nosso projeto é: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3347864" y="2544328"/>
            <a:ext cx="5635180" cy="39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/>
                </a:solidFill>
              </a:rPr>
              <a:t>2 ALR Simples x 7 = 14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329308" y="2962546"/>
            <a:ext cx="5635180" cy="39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/>
                </a:solidFill>
              </a:rPr>
              <a:t>2 EE Simples x 3 = 6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3329308" y="3346062"/>
            <a:ext cx="5635180" cy="39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/>
                </a:solidFill>
              </a:rPr>
              <a:t>1 CE Simples x 4 = 4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347864" y="3754634"/>
            <a:ext cx="5635180" cy="39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/>
                </a:solidFill>
              </a:rPr>
              <a:t>1 SE Simples x 4 = 4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329308" y="4167881"/>
            <a:ext cx="5635180" cy="39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/>
                </a:solidFill>
              </a:rPr>
              <a:t>Total de PF não ajustados = 14+6+4+4=</a:t>
            </a:r>
            <a:r>
              <a:rPr lang="pt-BR" sz="2200" b="1" dirty="0">
                <a:solidFill>
                  <a:srgbClr val="C00000"/>
                </a:solidFill>
              </a:rPr>
              <a:t>28</a:t>
            </a:r>
          </a:p>
        </p:txBody>
      </p:sp>
      <p:sp>
        <p:nvSpPr>
          <p:cNvPr id="7" name="Seta para baixo 6"/>
          <p:cNvSpPr/>
          <p:nvPr/>
        </p:nvSpPr>
        <p:spPr>
          <a:xfrm rot="10800000">
            <a:off x="7524328" y="4528172"/>
            <a:ext cx="945382" cy="72008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20940" y="5183457"/>
            <a:ext cx="8923060" cy="14931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O prazo está vinculado com as datas de início e término dos trabalhos, portanto, determina o CRONOGRAMA!</a:t>
            </a:r>
          </a:p>
          <a:p>
            <a:pPr algn="ctr"/>
            <a:r>
              <a:rPr lang="pt-BR" sz="2000" dirty="0"/>
              <a:t>O esforço está vinculado com as horas de mão-de-obra de desenvolvedores que gastaremos e portanto, determina o CUSTO do projeto!</a:t>
            </a:r>
          </a:p>
        </p:txBody>
      </p:sp>
    </p:spTree>
    <p:extLst>
      <p:ext uri="{BB962C8B-B14F-4D97-AF65-F5344CB8AC3E}">
        <p14:creationId xmlns:p14="http://schemas.microsoft.com/office/powerpoint/2010/main" val="2704111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E3C690D-481D-4EFA-B5C6-33B3D4B67023}"/>
              </a:ext>
            </a:extLst>
          </p:cNvPr>
          <p:cNvSpPr txBox="1"/>
          <p:nvPr/>
        </p:nvSpPr>
        <p:spPr>
          <a:xfrm>
            <a:off x="822325" y="908050"/>
            <a:ext cx="2916238" cy="369888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ESTUDO DE CASO SIMULADO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878B30B-EAD0-4E2C-A094-F99D8E53718D}"/>
              </a:ext>
            </a:extLst>
          </p:cNvPr>
          <p:cNvSpPr/>
          <p:nvPr/>
        </p:nvSpPr>
        <p:spPr>
          <a:xfrm>
            <a:off x="107950" y="1484313"/>
            <a:ext cx="8856663" cy="5040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Mãos à obra!</a:t>
            </a:r>
          </a:p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Faça a apuração dos pontos de função ajustados!</a:t>
            </a:r>
          </a:p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Leve em conta que o software será implantado em 15 filiais que o usarão via WEB/Internet, e a base de dados e </a:t>
            </a:r>
            <a:r>
              <a:rPr lang="pt-BR" dirty="0" err="1">
                <a:solidFill>
                  <a:schemeClr val="tx1"/>
                </a:solidFill>
              </a:rPr>
              <a:t>backend</a:t>
            </a:r>
            <a:r>
              <a:rPr lang="pt-BR" dirty="0">
                <a:solidFill>
                  <a:schemeClr val="tx1"/>
                </a:solidFill>
              </a:rPr>
              <a:t> ficarão instalados em um servidor corporativo!</a:t>
            </a: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484" name="Imagem 3">
            <a:extLst>
              <a:ext uri="{FF2B5EF4-FFF2-40B4-BE49-F238E27FC236}">
                <a16:creationId xmlns:a16="http://schemas.microsoft.com/office/drawing/2014/main" id="{A5CE44EB-6442-4235-A114-1B57DD106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813" y="620713"/>
            <a:ext cx="10541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405F772-0975-4A07-B47F-EDB21FE1A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924944"/>
            <a:ext cx="6943725" cy="352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26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77937" y="1412776"/>
            <a:ext cx="886606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600" b="1" dirty="0">
              <a:solidFill>
                <a:schemeClr val="bg1"/>
              </a:solidFill>
            </a:endParaRPr>
          </a:p>
          <a:p>
            <a:r>
              <a:rPr lang="pt-BR" sz="2000" b="1" dirty="0">
                <a:solidFill>
                  <a:schemeClr val="bg1"/>
                </a:solidFill>
              </a:rPr>
              <a:t>1.     	 TELEPROCESSAMENTO 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2. 	PROCESSAMENTO  DISTRIBUÍDO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3. 	PERFORMANCE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4. 	CARGA DE MÁQUINA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5. 	VOLUME DE TRANSAÇÕES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6. 	ENTRADA DE DADOS ON-LINE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7. 	ATUALIZAÇÕES ON-LINE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8. 	EFICIÊNCIA DO USUÁRIO FINAL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9. 	COMPLEXIDADE DE PROCESSAMENTO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10. 	REUTILIZAÇÃO DE CÓDIGO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11. 	FACILIDADE DE IMPLANTAÇÃO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12. 	FACILIDADE  DE OPERAÇÃO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13. 	FACILIDADE DE MANUTENÇÃO / ALTERAÇÕES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14. 	OPERAÇÃO EM  MÚLTIPLOS LOCAIS 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746248" y="1700808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46248" y="1988840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46248" y="2276872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746248" y="2564904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46248" y="2924944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46248" y="3212976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46248" y="3501008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46248" y="3789040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746248" y="4149080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46248" y="4437112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46248" y="4725144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46248" y="5013176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746248" y="5373216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746248" y="5661248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baixo 5"/>
          <p:cNvSpPr/>
          <p:nvPr/>
        </p:nvSpPr>
        <p:spPr>
          <a:xfrm rot="2990838">
            <a:off x="5714800" y="2132856"/>
            <a:ext cx="64807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6038836" y="1412776"/>
            <a:ext cx="277230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Atribua pontos de 0 a 5 para cada fator, considerando o projeto</a:t>
            </a:r>
          </a:p>
        </p:txBody>
      </p:sp>
    </p:spTree>
    <p:extLst>
      <p:ext uri="{BB962C8B-B14F-4D97-AF65-F5344CB8AC3E}">
        <p14:creationId xmlns:p14="http://schemas.microsoft.com/office/powerpoint/2010/main" val="157016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E3C690D-481D-4EFA-B5C6-33B3D4B67023}"/>
              </a:ext>
            </a:extLst>
          </p:cNvPr>
          <p:cNvSpPr txBox="1"/>
          <p:nvPr/>
        </p:nvSpPr>
        <p:spPr>
          <a:xfrm>
            <a:off x="822325" y="908050"/>
            <a:ext cx="2916238" cy="369888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ESTUDO DE CASO SIMULADO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878B30B-EAD0-4E2C-A094-F99D8E53718D}"/>
              </a:ext>
            </a:extLst>
          </p:cNvPr>
          <p:cNvSpPr/>
          <p:nvPr/>
        </p:nvSpPr>
        <p:spPr>
          <a:xfrm>
            <a:off x="107950" y="1484313"/>
            <a:ext cx="8856663" cy="5040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Agora...</a:t>
            </a:r>
          </a:p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Use a planilha FerramentaFPA-ProfRJP-Manual.xlsx</a:t>
            </a: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e preencha a coluna Componente Funcional Básico (CFB) com a lista de itens de backlog que representam o escopo do projeto.</a:t>
            </a: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“Você foi contratado para desenvolver um sistema que permitirá o controle de vendas de uma loja de calçados. </a:t>
            </a:r>
          </a:p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Esse sistema precisa permitir cadastrar Produtos com detalhes de Código de fabricante, Nome do produto, Preço unitário, Unidade de medida. Exclusões de dados não serão permitidas.</a:t>
            </a:r>
          </a:p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Uma vez cadastrado, o produto pode ter seu preço alterado.</a:t>
            </a:r>
          </a:p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Todos produtos podem ser consultados por Código de Identificação ou Nome.</a:t>
            </a:r>
          </a:p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Uma função de exportação de dados deve existir, a qual poderá ser usada por um programa externo para obter dados do produto, através de um arquivo de extração.</a:t>
            </a:r>
          </a:p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A interface do sistema terá que ser compatível com WEB Browsers”</a:t>
            </a:r>
          </a:p>
        </p:txBody>
      </p:sp>
      <p:pic>
        <p:nvPicPr>
          <p:cNvPr id="20484" name="Imagem 3">
            <a:extLst>
              <a:ext uri="{FF2B5EF4-FFF2-40B4-BE49-F238E27FC236}">
                <a16:creationId xmlns:a16="http://schemas.microsoft.com/office/drawing/2014/main" id="{A5CE44EB-6442-4235-A114-1B57DD106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813" y="620713"/>
            <a:ext cx="10541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1498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15257" y="2060848"/>
            <a:ext cx="886606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600" b="1" dirty="0">
              <a:solidFill>
                <a:schemeClr val="bg1"/>
              </a:solidFill>
            </a:endParaRPr>
          </a:p>
          <a:p>
            <a:r>
              <a:rPr lang="pt-BR" sz="2000" b="1" dirty="0">
                <a:solidFill>
                  <a:schemeClr val="bg1"/>
                </a:solidFill>
              </a:rPr>
              <a:t>1.     	 TELEPROCESSAMENTO 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2. 	PROCESSAMENTO  DISTRIBUÍDO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3. 	PERFORMANCE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4. 	CARGA DE MÁQUINA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5. 	VOLUME DE TRANSAÇÕES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6. 	ENTRADA DE DADOS ON-LINE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7. 	ATUALIZAÇÕES ON-LINE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8. 	EFICIÊNCIA DO USUÁRIO FINAL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9. 	COMPLEXIDADE DE PROCESSAMENTO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10. 	REUTILIZAÇÃO DE CÓDIGO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11. 	FACILIDADE DE IMPLANTAÇÃO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12. 	FACILIDADE  DE OPERAÇÃO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13. 	FACILIDADE DE MANUTENÇÃO / ALTERAÇÕES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14. 	OPERAÇÃO EM  MÚLTIPLOS LOCAIS 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683568" y="2348880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683568" y="2636912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683568" y="2924944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683568" y="3212976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683568" y="3573016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3861048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83568" y="4149080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83568" y="4437112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683568" y="4797152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5085184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683568" y="5373216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683568" y="5661248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683568" y="6021288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683568" y="6309320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" name="Seta para baixo 5"/>
          <p:cNvSpPr/>
          <p:nvPr/>
        </p:nvSpPr>
        <p:spPr>
          <a:xfrm rot="7094572">
            <a:off x="5438559" y="1844824"/>
            <a:ext cx="648072" cy="720080"/>
          </a:xfrm>
          <a:prstGeom prst="downArrow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5976156" y="2204864"/>
            <a:ext cx="2772308" cy="1368152"/>
          </a:xfrm>
          <a:prstGeom prst="round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Veja que agora estamos tratando somente os requisitos Não Funcionais!</a:t>
            </a: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227690" y="588457"/>
            <a:ext cx="87136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Vamos fazer um exercício para o nosso estudo de caso!</a:t>
            </a:r>
          </a:p>
          <a:p>
            <a:pPr algn="just"/>
            <a:r>
              <a:rPr lang="pt-BR" altLang="pt-BR" sz="2200" i="0" dirty="0">
                <a:solidFill>
                  <a:schemeClr val="bg1"/>
                </a:solidFill>
              </a:rPr>
              <a:t>Levemos em conta que o software será </a:t>
            </a:r>
            <a:r>
              <a:rPr lang="pt-BR" altLang="pt-BR" sz="2200" i="0" dirty="0">
                <a:solidFill>
                  <a:srgbClr val="FF9999"/>
                </a:solidFill>
              </a:rPr>
              <a:t>implantado em 15 filiais</a:t>
            </a:r>
            <a:r>
              <a:rPr lang="pt-BR" altLang="pt-BR" sz="2200" i="0" dirty="0">
                <a:solidFill>
                  <a:schemeClr val="bg1"/>
                </a:solidFill>
              </a:rPr>
              <a:t> que usarão via </a:t>
            </a:r>
            <a:r>
              <a:rPr lang="pt-BR" altLang="pt-BR" sz="2200" i="0" dirty="0">
                <a:solidFill>
                  <a:srgbClr val="FF9999"/>
                </a:solidFill>
              </a:rPr>
              <a:t>WEB/Internet</a:t>
            </a:r>
            <a:r>
              <a:rPr lang="pt-BR" altLang="pt-BR" sz="2200" i="0" dirty="0">
                <a:solidFill>
                  <a:schemeClr val="bg1"/>
                </a:solidFill>
              </a:rPr>
              <a:t> e a </a:t>
            </a:r>
            <a:r>
              <a:rPr lang="pt-BR" altLang="pt-BR" sz="2200" i="0" dirty="0">
                <a:solidFill>
                  <a:srgbClr val="FF9999"/>
                </a:solidFill>
              </a:rPr>
              <a:t>base de dados </a:t>
            </a:r>
            <a:r>
              <a:rPr lang="pt-BR" altLang="pt-BR" sz="2200" i="0" dirty="0">
                <a:solidFill>
                  <a:schemeClr val="bg1"/>
                </a:solidFill>
              </a:rPr>
              <a:t>e </a:t>
            </a:r>
            <a:r>
              <a:rPr lang="pt-BR" altLang="pt-BR" sz="2200" i="0" dirty="0" err="1">
                <a:solidFill>
                  <a:srgbClr val="FF9999"/>
                </a:solidFill>
              </a:rPr>
              <a:t>backend</a:t>
            </a:r>
            <a:r>
              <a:rPr lang="pt-BR" altLang="pt-BR" sz="2200" i="0" dirty="0">
                <a:solidFill>
                  <a:schemeClr val="bg1"/>
                </a:solidFill>
              </a:rPr>
              <a:t> ficarão instalados em um </a:t>
            </a:r>
            <a:r>
              <a:rPr lang="pt-BR" altLang="pt-BR" sz="2200" i="0" dirty="0">
                <a:solidFill>
                  <a:srgbClr val="FF9999"/>
                </a:solidFill>
              </a:rPr>
              <a:t>servidor corporativo</a:t>
            </a:r>
            <a:r>
              <a:rPr lang="pt-BR" altLang="pt-BR" sz="2200" i="0" dirty="0">
                <a:solidFill>
                  <a:schemeClr val="bg1"/>
                </a:solidFill>
              </a:rPr>
              <a:t>!</a:t>
            </a:r>
            <a:endParaRPr lang="en-US" altLang="pt-BR" sz="2200" i="0" dirty="0">
              <a:solidFill>
                <a:schemeClr val="bg1"/>
              </a:solidFill>
            </a:endParaRPr>
          </a:p>
        </p:txBody>
      </p:sp>
      <p:sp>
        <p:nvSpPr>
          <p:cNvPr id="2" name="Seta para a direita 1"/>
          <p:cNvSpPr/>
          <p:nvPr/>
        </p:nvSpPr>
        <p:spPr>
          <a:xfrm rot="10800000">
            <a:off x="5652120" y="4581128"/>
            <a:ext cx="58099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6233110" y="4149080"/>
            <a:ext cx="2515354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Quanto maior a pontuação mais o fator avaliado dificulta o projeto</a:t>
            </a:r>
          </a:p>
        </p:txBody>
      </p:sp>
    </p:spTree>
    <p:extLst>
      <p:ext uri="{BB962C8B-B14F-4D97-AF65-F5344CB8AC3E}">
        <p14:creationId xmlns:p14="http://schemas.microsoft.com/office/powerpoint/2010/main" val="1074832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15257" y="2060848"/>
            <a:ext cx="886606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600" b="1" dirty="0">
              <a:solidFill>
                <a:schemeClr val="bg1"/>
              </a:solidFill>
            </a:endParaRPr>
          </a:p>
          <a:p>
            <a:r>
              <a:rPr lang="pt-BR" sz="2000" b="1" dirty="0">
                <a:solidFill>
                  <a:schemeClr val="bg1"/>
                </a:solidFill>
              </a:rPr>
              <a:t>1.     	 TELEPROCESSAMENTO 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2. 	PROCESSAMENTO  DISTRIBUÍDO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3. 	PERFORMANCE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4. 	CARGA DE MÁQUINA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5. 	VOLUME DE TRANSAÇÕES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6. 	ENTRADA DE DADOS ON-LINE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7. 	ATUALIZAÇÕES ON-LINE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8. 	EFICIÊNCIA DO USUÁRIO FINAL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9. 	COMPLEXIDADE DE PROCESSAMENTO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10. 	REUTILIZAÇÃO DE CÓDIGO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11. 	FACILIDADE DE IMPLANTAÇÃO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12. 	FACILIDADE  DE OPERAÇÃO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13. 	FACILIDADE DE MANUTENÇÃO / ALTERAÇÕES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14. 	OPERAÇÃO EM  MÚLTIPLOS LOCAIS 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683568" y="2348880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683568" y="2636912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683568" y="2924944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683568" y="3212976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683568" y="3573016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3861048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83568" y="4149080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83568" y="4437112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683568" y="4797152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5085184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683568" y="5373216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683568" y="5661248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683568" y="6021288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683568" y="6309320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" name="Seta para baixo 5"/>
          <p:cNvSpPr/>
          <p:nvPr/>
        </p:nvSpPr>
        <p:spPr>
          <a:xfrm rot="5400000">
            <a:off x="5248130" y="3465004"/>
            <a:ext cx="648072" cy="720080"/>
          </a:xfrm>
          <a:prstGeom prst="downArrow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5976155" y="2204864"/>
            <a:ext cx="2965197" cy="3600400"/>
          </a:xfrm>
          <a:prstGeom prst="round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A soma dos pontos determina o </a:t>
            </a:r>
            <a:r>
              <a:rPr lang="pt-BR" sz="2000" b="1" dirty="0">
                <a:solidFill>
                  <a:schemeClr val="tx1"/>
                </a:solidFill>
              </a:rPr>
              <a:t>Fator de Influência Total</a:t>
            </a:r>
            <a:r>
              <a:rPr lang="pt-BR" sz="2000" dirty="0">
                <a:solidFill>
                  <a:schemeClr val="tx1"/>
                </a:solidFill>
              </a:rPr>
              <a:t> (FIT).</a:t>
            </a:r>
          </a:p>
          <a:p>
            <a:pPr algn="ctr"/>
            <a:endParaRPr lang="pt-BR" sz="2000" dirty="0">
              <a:solidFill>
                <a:schemeClr val="tx1"/>
              </a:solidFill>
            </a:endParaRPr>
          </a:p>
          <a:p>
            <a:pPr algn="ctr"/>
            <a:r>
              <a:rPr lang="pt-BR" sz="2000" dirty="0">
                <a:solidFill>
                  <a:schemeClr val="tx1"/>
                </a:solidFill>
              </a:rPr>
              <a:t>No caso temos o FIT = 5+0+3+1+1+1+1+5+1+2+5+1+1+5 = </a:t>
            </a:r>
            <a:r>
              <a:rPr lang="pt-BR" sz="2000" b="1" dirty="0">
                <a:solidFill>
                  <a:schemeClr val="tx1"/>
                </a:solidFill>
              </a:rPr>
              <a:t>32 </a:t>
            </a: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227690" y="588457"/>
            <a:ext cx="87136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Vamos fazer um exercício para o nosso estudo de caso!</a:t>
            </a:r>
          </a:p>
          <a:p>
            <a:pPr algn="just"/>
            <a:r>
              <a:rPr lang="pt-BR" altLang="pt-BR" sz="2200" i="0" dirty="0">
                <a:solidFill>
                  <a:schemeClr val="bg1"/>
                </a:solidFill>
              </a:rPr>
              <a:t>Levemos em conta que o software será </a:t>
            </a:r>
            <a:r>
              <a:rPr lang="pt-BR" altLang="pt-BR" sz="2200" i="0" dirty="0">
                <a:solidFill>
                  <a:srgbClr val="FF9999"/>
                </a:solidFill>
              </a:rPr>
              <a:t>implantado em 15 filiais</a:t>
            </a:r>
            <a:r>
              <a:rPr lang="pt-BR" altLang="pt-BR" sz="2200" i="0" dirty="0">
                <a:solidFill>
                  <a:schemeClr val="bg1"/>
                </a:solidFill>
              </a:rPr>
              <a:t> que usarão via </a:t>
            </a:r>
            <a:r>
              <a:rPr lang="pt-BR" altLang="pt-BR" sz="2200" i="0" dirty="0">
                <a:solidFill>
                  <a:srgbClr val="FF9999"/>
                </a:solidFill>
              </a:rPr>
              <a:t>WEB/Internet</a:t>
            </a:r>
            <a:r>
              <a:rPr lang="pt-BR" altLang="pt-BR" sz="2200" i="0" dirty="0">
                <a:solidFill>
                  <a:schemeClr val="bg1"/>
                </a:solidFill>
              </a:rPr>
              <a:t> e a </a:t>
            </a:r>
            <a:r>
              <a:rPr lang="pt-BR" altLang="pt-BR" sz="2200" i="0" dirty="0">
                <a:solidFill>
                  <a:srgbClr val="FF9999"/>
                </a:solidFill>
              </a:rPr>
              <a:t>base de dados </a:t>
            </a:r>
            <a:r>
              <a:rPr lang="pt-BR" altLang="pt-BR" sz="2200" i="0" dirty="0">
                <a:solidFill>
                  <a:schemeClr val="bg1"/>
                </a:solidFill>
              </a:rPr>
              <a:t>e </a:t>
            </a:r>
            <a:r>
              <a:rPr lang="pt-BR" altLang="pt-BR" sz="2200" i="0" dirty="0" err="1">
                <a:solidFill>
                  <a:srgbClr val="FF9999"/>
                </a:solidFill>
              </a:rPr>
              <a:t>backend</a:t>
            </a:r>
            <a:r>
              <a:rPr lang="pt-BR" altLang="pt-BR" sz="2200" i="0" dirty="0">
                <a:solidFill>
                  <a:schemeClr val="bg1"/>
                </a:solidFill>
              </a:rPr>
              <a:t> ficarão instalados em um </a:t>
            </a:r>
            <a:r>
              <a:rPr lang="pt-BR" altLang="pt-BR" sz="2200" i="0" dirty="0">
                <a:solidFill>
                  <a:srgbClr val="FF9999"/>
                </a:solidFill>
              </a:rPr>
              <a:t>servidor corporativo</a:t>
            </a:r>
            <a:r>
              <a:rPr lang="pt-BR" altLang="pt-BR" sz="2200" i="0" dirty="0">
                <a:solidFill>
                  <a:schemeClr val="bg1"/>
                </a:solidFill>
              </a:rPr>
              <a:t>!</a:t>
            </a:r>
            <a:endParaRPr lang="en-US" altLang="pt-BR" sz="2200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5371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de cantos arredondados 19"/>
          <p:cNvSpPr/>
          <p:nvPr/>
        </p:nvSpPr>
        <p:spPr>
          <a:xfrm>
            <a:off x="227690" y="1772816"/>
            <a:ext cx="8713663" cy="93610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chemeClr val="bg1"/>
                </a:solidFill>
              </a:rPr>
              <a:t>Fator de Ajuste Final </a:t>
            </a:r>
            <a:r>
              <a:rPr lang="pt-BR" sz="2000" b="1" dirty="0"/>
              <a:t>= 0,65 + (0,01 x </a:t>
            </a:r>
            <a:r>
              <a:rPr lang="pt-BR" sz="2000" b="1" dirty="0">
                <a:solidFill>
                  <a:srgbClr val="FF9999"/>
                </a:solidFill>
              </a:rPr>
              <a:t>Fator de Influência Total</a:t>
            </a:r>
            <a:r>
              <a:rPr lang="pt-BR" sz="2000" b="1" dirty="0"/>
              <a:t>)</a:t>
            </a:r>
          </a:p>
          <a:p>
            <a:r>
              <a:rPr lang="pt-BR" sz="2000" b="1" dirty="0">
                <a:solidFill>
                  <a:srgbClr val="FFFF00"/>
                </a:solidFill>
              </a:rPr>
              <a:t>PF Ajustados Finais = </a:t>
            </a:r>
            <a:r>
              <a:rPr lang="pt-BR" sz="2000" b="1" dirty="0">
                <a:solidFill>
                  <a:srgbClr val="00B0F0"/>
                </a:solidFill>
              </a:rPr>
              <a:t>Total de PF não ajustados </a:t>
            </a:r>
            <a:r>
              <a:rPr lang="pt-BR" sz="2000" b="1" dirty="0"/>
              <a:t>x </a:t>
            </a:r>
            <a:r>
              <a:rPr lang="pt-BR" sz="2000" b="1" dirty="0">
                <a:solidFill>
                  <a:schemeClr val="bg1"/>
                </a:solidFill>
              </a:rPr>
              <a:t>Fator de Ajuste Final</a:t>
            </a: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227690" y="692696"/>
            <a:ext cx="87136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De posse das pontuações, aplicamos a seguinte equação padrão de ajuste, criada pela IFPUG/FPA:</a:t>
            </a:r>
            <a:endParaRPr lang="en-US" altLang="pt-BR" sz="2200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2166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de cantos arredondados 19"/>
          <p:cNvSpPr/>
          <p:nvPr/>
        </p:nvSpPr>
        <p:spPr>
          <a:xfrm>
            <a:off x="250825" y="1556792"/>
            <a:ext cx="8713663" cy="93610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chemeClr val="bg1"/>
                </a:solidFill>
              </a:rPr>
              <a:t>Fator de Ajuste Final </a:t>
            </a:r>
            <a:r>
              <a:rPr lang="pt-BR" sz="2000" b="1" dirty="0"/>
              <a:t>= 0,65 + (0,01 x </a:t>
            </a:r>
            <a:r>
              <a:rPr lang="pt-BR" sz="2000" b="1" dirty="0">
                <a:solidFill>
                  <a:srgbClr val="FF9999"/>
                </a:solidFill>
              </a:rPr>
              <a:t>Fator de Influência Total</a:t>
            </a:r>
            <a:r>
              <a:rPr lang="pt-BR" sz="2000" b="1" dirty="0"/>
              <a:t>)</a:t>
            </a:r>
          </a:p>
          <a:p>
            <a:r>
              <a:rPr lang="pt-BR" sz="2000" b="1" dirty="0">
                <a:solidFill>
                  <a:srgbClr val="FFFF00"/>
                </a:solidFill>
              </a:rPr>
              <a:t>PF Ajustados Finais = </a:t>
            </a:r>
            <a:r>
              <a:rPr lang="pt-BR" sz="2000" b="1" dirty="0">
                <a:solidFill>
                  <a:srgbClr val="00B0F0"/>
                </a:solidFill>
              </a:rPr>
              <a:t>Total de PF não ajustados </a:t>
            </a:r>
            <a:r>
              <a:rPr lang="pt-BR" sz="2000" b="1" dirty="0"/>
              <a:t>x </a:t>
            </a:r>
            <a:r>
              <a:rPr lang="pt-BR" sz="2000" b="1" dirty="0">
                <a:solidFill>
                  <a:schemeClr val="bg1"/>
                </a:solidFill>
              </a:rPr>
              <a:t>Fator de Ajuste Final</a:t>
            </a: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227690" y="861973"/>
            <a:ext cx="87136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Vamos fazer a conta para o nosso estudo de caso!</a:t>
            </a:r>
            <a:endParaRPr lang="en-US" altLang="pt-BR" sz="2200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4811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de cantos arredondados 19"/>
          <p:cNvSpPr/>
          <p:nvPr/>
        </p:nvSpPr>
        <p:spPr>
          <a:xfrm>
            <a:off x="227689" y="2852936"/>
            <a:ext cx="8713663" cy="93610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chemeClr val="bg1"/>
                </a:solidFill>
              </a:rPr>
              <a:t>Fator de Ajuste Final </a:t>
            </a:r>
            <a:r>
              <a:rPr lang="pt-BR" sz="2000" b="1" dirty="0"/>
              <a:t>= 0,65 + (0,01 x </a:t>
            </a:r>
            <a:r>
              <a:rPr lang="pt-BR" sz="2000" b="1" dirty="0">
                <a:solidFill>
                  <a:srgbClr val="FF9999"/>
                </a:solidFill>
              </a:rPr>
              <a:t>Fator de Influência Total</a:t>
            </a:r>
            <a:r>
              <a:rPr lang="pt-BR" sz="2000" b="1" dirty="0"/>
              <a:t>)</a:t>
            </a:r>
          </a:p>
          <a:p>
            <a:r>
              <a:rPr lang="pt-BR" sz="2000" b="1" dirty="0">
                <a:solidFill>
                  <a:srgbClr val="FFFF00"/>
                </a:solidFill>
              </a:rPr>
              <a:t>PF Ajustados Finais = </a:t>
            </a:r>
            <a:r>
              <a:rPr lang="pt-BR" sz="2000" b="1" dirty="0">
                <a:solidFill>
                  <a:srgbClr val="00B0F0"/>
                </a:solidFill>
              </a:rPr>
              <a:t>Total de PF não ajustados </a:t>
            </a:r>
            <a:r>
              <a:rPr lang="pt-BR" sz="2000" b="1" dirty="0"/>
              <a:t>x </a:t>
            </a:r>
            <a:r>
              <a:rPr lang="pt-BR" sz="2000" b="1" dirty="0">
                <a:solidFill>
                  <a:schemeClr val="bg1"/>
                </a:solidFill>
              </a:rPr>
              <a:t>Fator de Ajuste Final</a:t>
            </a: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227690" y="861973"/>
            <a:ext cx="87136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Vamos fazer a conta para o nosso estudo de caso!</a:t>
            </a:r>
            <a:endParaRPr lang="en-US" altLang="pt-BR" sz="2200" i="0" dirty="0">
              <a:solidFill>
                <a:schemeClr val="bg1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 rot="10800000">
            <a:off x="3203848" y="3573016"/>
            <a:ext cx="360040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46298" y="4725144"/>
            <a:ext cx="3838222" cy="39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/>
                </a:solidFill>
              </a:rPr>
              <a:t>Total de PF não ajustados =</a:t>
            </a:r>
            <a:r>
              <a:rPr lang="pt-BR" sz="2200" b="1" dirty="0">
                <a:solidFill>
                  <a:srgbClr val="C00000"/>
                </a:solidFill>
              </a:rPr>
              <a:t>28</a:t>
            </a:r>
          </a:p>
        </p:txBody>
      </p:sp>
      <p:sp>
        <p:nvSpPr>
          <p:cNvPr id="7" name="Seta para baixo 6"/>
          <p:cNvSpPr/>
          <p:nvPr/>
        </p:nvSpPr>
        <p:spPr>
          <a:xfrm>
            <a:off x="5436096" y="1916832"/>
            <a:ext cx="360040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176820" y="1502386"/>
            <a:ext cx="3838222" cy="39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/>
                </a:solidFill>
              </a:rPr>
              <a:t>Fator de Influência Total =</a:t>
            </a:r>
            <a:r>
              <a:rPr lang="pt-BR" sz="2200" b="1" dirty="0">
                <a:solidFill>
                  <a:srgbClr val="FF0000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835710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de cantos arredondados 19"/>
          <p:cNvSpPr/>
          <p:nvPr/>
        </p:nvSpPr>
        <p:spPr>
          <a:xfrm>
            <a:off x="227689" y="2852936"/>
            <a:ext cx="8713663" cy="93610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chemeClr val="bg1"/>
                </a:solidFill>
              </a:rPr>
              <a:t>Fator de Ajuste Final </a:t>
            </a:r>
            <a:r>
              <a:rPr lang="pt-BR" sz="2000" b="1" dirty="0"/>
              <a:t>= 0,65 + (0,01 x </a:t>
            </a:r>
            <a:r>
              <a:rPr lang="pt-BR" sz="2000" b="1" dirty="0">
                <a:solidFill>
                  <a:srgbClr val="FF9999"/>
                </a:solidFill>
              </a:rPr>
              <a:t>32</a:t>
            </a:r>
            <a:r>
              <a:rPr lang="pt-BR" sz="2000" b="1" dirty="0"/>
              <a:t>) = 0,97</a:t>
            </a:r>
          </a:p>
          <a:p>
            <a:r>
              <a:rPr lang="pt-BR" sz="2000" b="1" dirty="0">
                <a:solidFill>
                  <a:srgbClr val="FFFF00"/>
                </a:solidFill>
              </a:rPr>
              <a:t>PF Ajustados Finais = </a:t>
            </a:r>
            <a:r>
              <a:rPr lang="pt-BR" sz="2000" b="1" dirty="0">
                <a:solidFill>
                  <a:srgbClr val="00B0F0"/>
                </a:solidFill>
              </a:rPr>
              <a:t>28</a:t>
            </a:r>
            <a:r>
              <a:rPr lang="pt-BR" sz="2000" b="1" dirty="0"/>
              <a:t>x </a:t>
            </a:r>
            <a:r>
              <a:rPr lang="pt-BR" sz="2000" b="1" dirty="0">
                <a:solidFill>
                  <a:schemeClr val="bg1"/>
                </a:solidFill>
              </a:rPr>
              <a:t>0,97 =  27,16</a:t>
            </a: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227690" y="861973"/>
            <a:ext cx="87136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Vamos fazer a conta para o nosso estudo de caso!</a:t>
            </a:r>
            <a:endParaRPr lang="en-US" altLang="pt-BR" sz="2200" i="0" dirty="0">
              <a:solidFill>
                <a:schemeClr val="bg1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 rot="10800000">
            <a:off x="2665409" y="3573016"/>
            <a:ext cx="360040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46298" y="4725144"/>
            <a:ext cx="3838222" cy="39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/>
                </a:solidFill>
              </a:rPr>
              <a:t>Total de PF não ajustados =</a:t>
            </a:r>
            <a:r>
              <a:rPr lang="pt-BR" sz="2200" b="1" dirty="0">
                <a:solidFill>
                  <a:srgbClr val="C00000"/>
                </a:solidFill>
              </a:rPr>
              <a:t>28</a:t>
            </a:r>
          </a:p>
        </p:txBody>
      </p:sp>
      <p:sp>
        <p:nvSpPr>
          <p:cNvPr id="7" name="Seta para baixo 6"/>
          <p:cNvSpPr/>
          <p:nvPr/>
        </p:nvSpPr>
        <p:spPr>
          <a:xfrm>
            <a:off x="4224480" y="1916832"/>
            <a:ext cx="360040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176820" y="1502386"/>
            <a:ext cx="3838222" cy="39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/>
                </a:solidFill>
              </a:rPr>
              <a:t>Fator de Influência Total =</a:t>
            </a:r>
            <a:r>
              <a:rPr lang="pt-BR" sz="2200" b="1" dirty="0">
                <a:solidFill>
                  <a:srgbClr val="FF0000"/>
                </a:solidFill>
              </a:rPr>
              <a:t>32</a:t>
            </a:r>
          </a:p>
        </p:txBody>
      </p:sp>
      <p:sp>
        <p:nvSpPr>
          <p:cNvPr id="9" name="Seta para baixo 8"/>
          <p:cNvSpPr/>
          <p:nvPr/>
        </p:nvSpPr>
        <p:spPr>
          <a:xfrm rot="8911335">
            <a:off x="5412103" y="3318419"/>
            <a:ext cx="360040" cy="1312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6992683">
            <a:off x="4428390" y="3004397"/>
            <a:ext cx="360040" cy="2398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436096" y="4505972"/>
            <a:ext cx="2160240" cy="795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/>
                </a:solidFill>
              </a:rPr>
              <a:t>Fator de </a:t>
            </a:r>
            <a:r>
              <a:rPr lang="pt-BR" sz="2200">
                <a:solidFill>
                  <a:schemeClr val="tx1"/>
                </a:solidFill>
              </a:rPr>
              <a:t>Ajuste calculado=</a:t>
            </a:r>
            <a:r>
              <a:rPr lang="pt-BR" sz="2200" b="1">
                <a:solidFill>
                  <a:srgbClr val="C00000"/>
                </a:solidFill>
              </a:rPr>
              <a:t>0,97</a:t>
            </a:r>
            <a:endParaRPr lang="pt-BR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40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de cantos arredondados 19"/>
          <p:cNvSpPr/>
          <p:nvPr/>
        </p:nvSpPr>
        <p:spPr>
          <a:xfrm>
            <a:off x="227689" y="2852936"/>
            <a:ext cx="8713663" cy="93610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chemeClr val="bg1"/>
                </a:solidFill>
              </a:rPr>
              <a:t>Fator de Ajuste Final </a:t>
            </a:r>
            <a:r>
              <a:rPr lang="pt-BR" sz="2000" b="1" dirty="0"/>
              <a:t>= 0,65 + (0,01 x </a:t>
            </a:r>
            <a:r>
              <a:rPr lang="pt-BR" sz="2000" b="1" dirty="0">
                <a:solidFill>
                  <a:srgbClr val="FF9999"/>
                </a:solidFill>
              </a:rPr>
              <a:t>32</a:t>
            </a:r>
            <a:r>
              <a:rPr lang="pt-BR" sz="2000" b="1" dirty="0"/>
              <a:t>) = 0,208</a:t>
            </a:r>
          </a:p>
          <a:p>
            <a:r>
              <a:rPr lang="pt-BR" sz="2000" b="1" dirty="0">
                <a:solidFill>
                  <a:srgbClr val="FFFF00"/>
                </a:solidFill>
              </a:rPr>
              <a:t>PF Ajustados Finais = </a:t>
            </a:r>
            <a:r>
              <a:rPr lang="pt-BR" sz="2000" b="1" dirty="0">
                <a:solidFill>
                  <a:srgbClr val="00B0F0"/>
                </a:solidFill>
              </a:rPr>
              <a:t>28</a:t>
            </a:r>
            <a:r>
              <a:rPr lang="pt-BR" sz="2000" b="1" dirty="0"/>
              <a:t>x </a:t>
            </a:r>
            <a:r>
              <a:rPr lang="pt-BR" sz="2000" b="1" dirty="0">
                <a:solidFill>
                  <a:schemeClr val="bg1"/>
                </a:solidFill>
              </a:rPr>
              <a:t>0,208 =  5,824</a:t>
            </a: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227690" y="861973"/>
            <a:ext cx="87136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Vamos fazer a conta para o nosso estudo de caso!</a:t>
            </a:r>
            <a:endParaRPr lang="en-US" altLang="pt-BR" sz="2200" i="0" dirty="0">
              <a:solidFill>
                <a:schemeClr val="bg1"/>
              </a:solidFill>
            </a:endParaRPr>
          </a:p>
        </p:txBody>
      </p:sp>
      <p:sp>
        <p:nvSpPr>
          <p:cNvPr id="9" name="Seta para baixo 8"/>
          <p:cNvSpPr/>
          <p:nvPr/>
        </p:nvSpPr>
        <p:spPr>
          <a:xfrm rot="8911335">
            <a:off x="4540652" y="3498440"/>
            <a:ext cx="360040" cy="1312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923928" y="4611112"/>
            <a:ext cx="3838222" cy="1626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/>
                </a:solidFill>
              </a:rPr>
              <a:t>Perceba que o projeto que originalmente apontava 28 pontos de esforço agora tem só 5,824 pontos!</a:t>
            </a:r>
            <a:endParaRPr lang="pt-BR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2806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de cantos arredondados 19"/>
          <p:cNvSpPr/>
          <p:nvPr/>
        </p:nvSpPr>
        <p:spPr>
          <a:xfrm>
            <a:off x="227689" y="2852936"/>
            <a:ext cx="8713663" cy="93610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chemeClr val="bg1"/>
                </a:solidFill>
              </a:rPr>
              <a:t>Fator de Ajuste Final </a:t>
            </a:r>
            <a:r>
              <a:rPr lang="pt-BR" sz="2000" b="1" dirty="0"/>
              <a:t>= 0,65 + (0,01 x </a:t>
            </a:r>
            <a:r>
              <a:rPr lang="pt-BR" sz="2000" b="1" dirty="0">
                <a:solidFill>
                  <a:srgbClr val="FF9999"/>
                </a:solidFill>
              </a:rPr>
              <a:t>32</a:t>
            </a:r>
            <a:r>
              <a:rPr lang="pt-BR" sz="2000" b="1" dirty="0"/>
              <a:t>) = 0,97</a:t>
            </a:r>
          </a:p>
          <a:p>
            <a:r>
              <a:rPr lang="pt-BR" sz="2000" b="1" dirty="0">
                <a:solidFill>
                  <a:srgbClr val="FFFF00"/>
                </a:solidFill>
              </a:rPr>
              <a:t>PF Ajustados Finais = </a:t>
            </a:r>
            <a:r>
              <a:rPr lang="pt-BR" sz="2000" b="1" dirty="0">
                <a:solidFill>
                  <a:srgbClr val="00B0F0"/>
                </a:solidFill>
              </a:rPr>
              <a:t>28</a:t>
            </a:r>
            <a:r>
              <a:rPr lang="pt-BR" sz="2000" b="1" dirty="0"/>
              <a:t>x </a:t>
            </a:r>
            <a:r>
              <a:rPr lang="pt-BR" sz="2000" b="1" dirty="0">
                <a:solidFill>
                  <a:schemeClr val="bg1"/>
                </a:solidFill>
              </a:rPr>
              <a:t>0,97 =  27,16</a:t>
            </a: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227690" y="861973"/>
            <a:ext cx="87136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Vamos fazer a conta para o nosso estudo de caso!</a:t>
            </a:r>
            <a:endParaRPr lang="en-US" altLang="pt-BR" sz="2200" i="0" dirty="0">
              <a:solidFill>
                <a:schemeClr val="bg1"/>
              </a:solidFill>
            </a:endParaRPr>
          </a:p>
        </p:txBody>
      </p:sp>
      <p:sp>
        <p:nvSpPr>
          <p:cNvPr id="9" name="Seta para baixo 8"/>
          <p:cNvSpPr/>
          <p:nvPr/>
        </p:nvSpPr>
        <p:spPr>
          <a:xfrm rot="8911335">
            <a:off x="4540652" y="3498440"/>
            <a:ext cx="360040" cy="1312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237834" y="4611112"/>
            <a:ext cx="7078582" cy="1626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/>
                </a:solidFill>
              </a:rPr>
              <a:t>Se pensarmos que os 28 pontos correspondiam a 28 horas de esforço de trabalho, agora o esforço ajustado será de aproximadamente 27 horas por que a complexidade não funcional é muito alta!</a:t>
            </a:r>
            <a:endParaRPr lang="pt-BR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2257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E3C690D-481D-4EFA-B5C6-33B3D4B67023}"/>
              </a:ext>
            </a:extLst>
          </p:cNvPr>
          <p:cNvSpPr txBox="1"/>
          <p:nvPr/>
        </p:nvSpPr>
        <p:spPr>
          <a:xfrm>
            <a:off x="822325" y="908050"/>
            <a:ext cx="2916238" cy="369888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ESTUDO DE CASO SIMULADO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878B30B-EAD0-4E2C-A094-F99D8E53718D}"/>
              </a:ext>
            </a:extLst>
          </p:cNvPr>
          <p:cNvSpPr/>
          <p:nvPr/>
        </p:nvSpPr>
        <p:spPr>
          <a:xfrm>
            <a:off x="107950" y="1484313"/>
            <a:ext cx="8856663" cy="5040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Imagine que sua equipe tenha um salário médio de R$ 50,00 por hora e calcule o custo do projeto para o nosso estudo de caso que tem um total de 27,16 pontos de função ajustados.</a:t>
            </a: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Considere que cada ponto de função ajustado corresponda a 1 hora de esforço de trabalho.</a:t>
            </a:r>
          </a:p>
        </p:txBody>
      </p:sp>
      <p:pic>
        <p:nvPicPr>
          <p:cNvPr id="20484" name="Imagem 3">
            <a:extLst>
              <a:ext uri="{FF2B5EF4-FFF2-40B4-BE49-F238E27FC236}">
                <a16:creationId xmlns:a16="http://schemas.microsoft.com/office/drawing/2014/main" id="{A5CE44EB-6442-4235-A114-1B57DD106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813" y="620713"/>
            <a:ext cx="10541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4463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227693" y="908720"/>
            <a:ext cx="7656676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Imagine que sua equipe tenha um salário médio de R$ 50,00 por hora e calcule o custo do projeto para o nosso estudo de caso que tem um total de </a:t>
            </a:r>
            <a:r>
              <a:rPr lang="pt-BR" sz="2000" dirty="0">
                <a:solidFill>
                  <a:schemeClr val="bg1"/>
                </a:solidFill>
              </a:rPr>
              <a:t>27,16 pontos de função ajustados.</a:t>
            </a:r>
          </a:p>
          <a:p>
            <a:pPr algn="just"/>
            <a:endParaRPr lang="pt-BR" altLang="pt-BR" sz="2200" b="0" i="0" dirty="0">
              <a:solidFill>
                <a:schemeClr val="bg1"/>
              </a:solidFill>
            </a:endParaRPr>
          </a:p>
        </p:txBody>
      </p:sp>
      <p:sp>
        <p:nvSpPr>
          <p:cNvPr id="4" name="Estrela de 5 pontas 3"/>
          <p:cNvSpPr/>
          <p:nvPr/>
        </p:nvSpPr>
        <p:spPr>
          <a:xfrm>
            <a:off x="7884368" y="908720"/>
            <a:ext cx="792088" cy="5760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323528" y="3359750"/>
            <a:ext cx="8352928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/>
          <a:p>
            <a:pPr algn="just"/>
            <a:r>
              <a:rPr lang="en-US" altLang="pt-BR" sz="2200" dirty="0" err="1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rPr>
              <a:t>Considere</a:t>
            </a:r>
            <a:r>
              <a:rPr lang="en-US" altLang="pt-BR" sz="2200" dirty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rPr>
              <a:t> que as </a:t>
            </a:r>
            <a:r>
              <a:rPr lang="en-US" altLang="pt-BR" sz="2200" dirty="0" err="1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rPr>
              <a:t>tabelas</a:t>
            </a:r>
            <a:r>
              <a:rPr lang="en-US" altLang="pt-BR" sz="2200" dirty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rPr>
              <a:t> de </a:t>
            </a:r>
            <a:r>
              <a:rPr lang="en-US" altLang="pt-BR" sz="2200" dirty="0" err="1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rPr>
              <a:t>métricas</a:t>
            </a:r>
            <a:r>
              <a:rPr lang="en-US" altLang="pt-BR" sz="2200" dirty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rPr>
              <a:t> de </a:t>
            </a:r>
            <a:r>
              <a:rPr lang="en-US" altLang="pt-BR" sz="2200" dirty="0" err="1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rPr>
              <a:t>pontos</a:t>
            </a:r>
            <a:r>
              <a:rPr lang="en-US" altLang="pt-BR" sz="2200" dirty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rPr>
              <a:t> de </a:t>
            </a:r>
            <a:r>
              <a:rPr lang="en-US" altLang="pt-BR" sz="2200" dirty="0" err="1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rPr>
              <a:t>função</a:t>
            </a:r>
            <a:r>
              <a:rPr lang="en-US" altLang="pt-BR" sz="2200" dirty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rPr>
              <a:t> </a:t>
            </a:r>
            <a:r>
              <a:rPr lang="en-US" altLang="pt-BR" sz="2200" dirty="0" err="1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rPr>
              <a:t>foram</a:t>
            </a:r>
            <a:r>
              <a:rPr lang="en-US" altLang="pt-BR" sz="2200" dirty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rPr>
              <a:t> </a:t>
            </a:r>
            <a:r>
              <a:rPr lang="en-US" altLang="pt-BR" sz="2200" dirty="0" err="1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rPr>
              <a:t>montadas</a:t>
            </a:r>
            <a:r>
              <a:rPr lang="en-US" altLang="pt-BR" sz="2200" dirty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rPr>
              <a:t> de forma que o </a:t>
            </a:r>
            <a:r>
              <a:rPr lang="en-US" altLang="pt-BR" sz="2200" dirty="0" err="1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rPr>
              <a:t>número</a:t>
            </a:r>
            <a:r>
              <a:rPr lang="en-US" altLang="pt-BR" sz="2200" dirty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rPr>
              <a:t> de </a:t>
            </a:r>
            <a:r>
              <a:rPr lang="en-US" altLang="pt-BR" sz="2200" dirty="0" err="1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rPr>
              <a:t>pontos</a:t>
            </a:r>
            <a:r>
              <a:rPr lang="en-US" altLang="pt-BR" sz="2200" dirty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rPr>
              <a:t> de </a:t>
            </a:r>
            <a:r>
              <a:rPr lang="en-US" altLang="pt-BR" sz="2200" dirty="0" err="1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rPr>
              <a:t>função</a:t>
            </a:r>
            <a:r>
              <a:rPr lang="en-US" altLang="pt-BR" sz="2200" dirty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rPr>
              <a:t> </a:t>
            </a:r>
            <a:r>
              <a:rPr lang="en-US" altLang="pt-BR" sz="2200" dirty="0" err="1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rPr>
              <a:t>corresponda</a:t>
            </a:r>
            <a:r>
              <a:rPr lang="en-US" altLang="pt-BR" sz="2200" dirty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rPr>
              <a:t> </a:t>
            </a:r>
            <a:r>
              <a:rPr lang="en-US" altLang="pt-BR" sz="2200" dirty="0" err="1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rPr>
              <a:t>ao</a:t>
            </a:r>
            <a:r>
              <a:rPr lang="en-US" altLang="pt-BR" sz="2200" dirty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rPr>
              <a:t> </a:t>
            </a:r>
            <a:r>
              <a:rPr lang="en-US" altLang="pt-BR" sz="2200" dirty="0" err="1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rPr>
              <a:t>número</a:t>
            </a:r>
            <a:r>
              <a:rPr lang="en-US" altLang="pt-BR" sz="2200" dirty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rPr>
              <a:t> de horas de </a:t>
            </a:r>
            <a:r>
              <a:rPr lang="en-US" altLang="pt-BR" sz="2200" dirty="0" err="1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rPr>
              <a:t>trabalho</a:t>
            </a:r>
            <a:r>
              <a:rPr lang="en-US" altLang="pt-BR" sz="2200" dirty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3" name="Retângulo de cantos arredondados 2"/>
          <p:cNvSpPr/>
          <p:nvPr/>
        </p:nvSpPr>
        <p:spPr>
          <a:xfrm>
            <a:off x="467544" y="4653136"/>
            <a:ext cx="8208912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Solução: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Custo do projeto = 27,16 x 50 = R$ 1.358,00</a:t>
            </a:r>
          </a:p>
        </p:txBody>
      </p:sp>
    </p:spTree>
    <p:extLst>
      <p:ext uri="{BB962C8B-B14F-4D97-AF65-F5344CB8AC3E}">
        <p14:creationId xmlns:p14="http://schemas.microsoft.com/office/powerpoint/2010/main" val="135468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179294"/>
              </p:ext>
            </p:extLst>
          </p:nvPr>
        </p:nvGraphicFramePr>
        <p:xfrm>
          <a:off x="227691" y="2132856"/>
          <a:ext cx="8677592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1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Item</a:t>
                      </a:r>
                      <a:r>
                        <a:rPr lang="pt-BR" baseline="0" dirty="0">
                          <a:solidFill>
                            <a:sysClr val="windowText" lastClr="000000"/>
                          </a:solidFill>
                        </a:rPr>
                        <a:t> a desenvolver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Depende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ysClr val="windowText" lastClr="000000"/>
                          </a:solidFill>
                        </a:rPr>
                        <a:t>Seq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Complexidade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Base de dados  de produtos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 de Objetos/Registros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Base de dados de produtos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Consulta de Objetos/Registros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 de Objetos/Registros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Atualização de dados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 de Objetos/Registros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Extração de dados cadastrais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 de Objetos/Registros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Arquivo de dados extraídos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Extração de dados cadastrais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11579" y="541710"/>
            <a:ext cx="6880701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Temos o seguinte </a:t>
            </a:r>
            <a:r>
              <a:rPr lang="pt-BR" altLang="pt-BR" sz="2200" b="0" i="0" dirty="0" err="1">
                <a:solidFill>
                  <a:schemeClr val="bg1"/>
                </a:solidFill>
              </a:rPr>
              <a:t>Backlog</a:t>
            </a:r>
            <a:r>
              <a:rPr lang="pt-BR" altLang="pt-BR" sz="2200" b="0" i="0" dirty="0">
                <a:solidFill>
                  <a:schemeClr val="bg1"/>
                </a:solidFill>
              </a:rPr>
              <a:t> de Produto, com os componentes funcionais identificados, CONSIDERANDO APENAS A GESTÃO DE PRODUTO COMO EXEMPLO:</a:t>
            </a:r>
            <a:endParaRPr lang="en-US" altLang="pt-BR" sz="2200" b="0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6353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E3C690D-481D-4EFA-B5C6-33B3D4B67023}"/>
              </a:ext>
            </a:extLst>
          </p:cNvPr>
          <p:cNvSpPr txBox="1"/>
          <p:nvPr/>
        </p:nvSpPr>
        <p:spPr>
          <a:xfrm>
            <a:off x="822325" y="908050"/>
            <a:ext cx="2916238" cy="369888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ESTUDO DE CASO SIMULADO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878B30B-EAD0-4E2C-A094-F99D8E53718D}"/>
              </a:ext>
            </a:extLst>
          </p:cNvPr>
          <p:cNvSpPr/>
          <p:nvPr/>
        </p:nvSpPr>
        <p:spPr>
          <a:xfrm>
            <a:off x="107950" y="1484313"/>
            <a:ext cx="8856663" cy="5040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Calcule o número de Sprints para concluir o projeto do estudo de caso da empresa de </a:t>
            </a:r>
            <a:r>
              <a:rPr lang="pt-BR">
                <a:solidFill>
                  <a:schemeClr val="tx1"/>
                </a:solidFill>
              </a:rPr>
              <a:t>Dilan, </a:t>
            </a:r>
            <a:r>
              <a:rPr lang="pt-BR" dirty="0">
                <a:solidFill>
                  <a:schemeClr val="tx1"/>
                </a:solidFill>
              </a:rPr>
              <a:t>considerando uma quantidade de pontos proporcional por Sprint.</a:t>
            </a: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Assim, você vai determinar uma expectativa de prazo.</a:t>
            </a:r>
          </a:p>
        </p:txBody>
      </p:sp>
      <p:pic>
        <p:nvPicPr>
          <p:cNvPr id="20484" name="Imagem 3">
            <a:extLst>
              <a:ext uri="{FF2B5EF4-FFF2-40B4-BE49-F238E27FC236}">
                <a16:creationId xmlns:a16="http://schemas.microsoft.com/office/drawing/2014/main" id="{A5CE44EB-6442-4235-A114-1B57DD106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813" y="620713"/>
            <a:ext cx="10541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0727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226529" y="836712"/>
            <a:ext cx="8664787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Se você estiver usando o SCRUM (processo ágil), o desenvolvimento acontece em </a:t>
            </a:r>
            <a:r>
              <a:rPr lang="pt-BR" altLang="pt-BR" sz="2200" b="0" i="0" dirty="0" err="1">
                <a:solidFill>
                  <a:schemeClr val="bg1"/>
                </a:solidFill>
              </a:rPr>
              <a:t>Sprints</a:t>
            </a:r>
            <a:r>
              <a:rPr lang="pt-BR" altLang="pt-BR" sz="2200" b="0" i="0" dirty="0">
                <a:solidFill>
                  <a:schemeClr val="bg1"/>
                </a:solidFill>
              </a:rPr>
              <a:t> de duração fixa!</a:t>
            </a:r>
          </a:p>
          <a:p>
            <a:pPr algn="just"/>
            <a:endParaRPr lang="pt-BR" altLang="pt-BR" sz="2200" b="0" i="0" dirty="0">
              <a:solidFill>
                <a:schemeClr val="bg1"/>
              </a:solidFill>
            </a:endParaRPr>
          </a:p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Se a sua empresa trabalha com </a:t>
            </a:r>
            <a:r>
              <a:rPr lang="pt-BR" altLang="pt-BR" sz="2200" b="0" i="0" dirty="0" err="1">
                <a:solidFill>
                  <a:schemeClr val="bg1"/>
                </a:solidFill>
              </a:rPr>
              <a:t>Sprints</a:t>
            </a:r>
            <a:r>
              <a:rPr lang="pt-BR" altLang="pt-BR" sz="2200" b="0" i="0" dirty="0">
                <a:solidFill>
                  <a:schemeClr val="bg1"/>
                </a:solidFill>
              </a:rPr>
              <a:t> de 15 dias e os desenvolvedores vão trabalhar os itens do </a:t>
            </a:r>
            <a:r>
              <a:rPr lang="pt-BR" altLang="pt-BR" sz="2200" b="0" i="0" dirty="0" err="1">
                <a:solidFill>
                  <a:schemeClr val="bg1"/>
                </a:solidFill>
              </a:rPr>
              <a:t>backlog</a:t>
            </a:r>
            <a:r>
              <a:rPr lang="pt-BR" altLang="pt-BR" sz="2200" b="0" i="0" dirty="0">
                <a:solidFill>
                  <a:schemeClr val="bg1"/>
                </a:solidFill>
              </a:rPr>
              <a:t> em sequência, então você deve dividir o esforço estimado pelo prazo de cada Sprint, descobrindo assim o número de </a:t>
            </a:r>
            <a:r>
              <a:rPr lang="pt-BR" altLang="pt-BR" sz="2200" b="0" i="0" dirty="0" err="1">
                <a:solidFill>
                  <a:schemeClr val="bg1"/>
                </a:solidFill>
              </a:rPr>
              <a:t>Sprints</a:t>
            </a:r>
            <a:r>
              <a:rPr lang="pt-BR" altLang="pt-BR" sz="2200" b="0" i="0" dirty="0">
                <a:solidFill>
                  <a:schemeClr val="bg1"/>
                </a:solidFill>
              </a:rPr>
              <a:t> e o tempo total e projeto!</a:t>
            </a:r>
          </a:p>
          <a:p>
            <a:pPr algn="just"/>
            <a:endParaRPr lang="pt-BR" altLang="pt-BR" sz="2200" b="0" i="0" dirty="0">
              <a:solidFill>
                <a:schemeClr val="bg1"/>
              </a:solidFill>
            </a:endParaRPr>
          </a:p>
          <a:p>
            <a:pPr algn="just"/>
            <a:r>
              <a:rPr lang="pt-BR" altLang="pt-BR" sz="2200" b="0" i="0" dirty="0">
                <a:solidFill>
                  <a:schemeClr val="bg1"/>
                </a:solidFill>
              </a:rPr>
              <a:t>Para o nosso estudo de caso:</a:t>
            </a:r>
          </a:p>
          <a:p>
            <a:pPr algn="just"/>
            <a:endParaRPr lang="pt-BR" altLang="pt-BR" sz="2200" b="0" i="0" dirty="0">
              <a:solidFill>
                <a:schemeClr val="bg1"/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27689" y="4365104"/>
            <a:ext cx="8713663" cy="64807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rgbClr val="FFFF00"/>
                </a:solidFill>
              </a:rPr>
              <a:t>PF Ajustados Finais = </a:t>
            </a:r>
            <a:r>
              <a:rPr lang="pt-BR" sz="2000" b="1" dirty="0">
                <a:solidFill>
                  <a:schemeClr val="bg1"/>
                </a:solidFill>
              </a:rPr>
              <a:t>27,16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227689" y="5165576"/>
            <a:ext cx="8713663" cy="999728"/>
          </a:xfrm>
          <a:prstGeom prst="roundRect">
            <a:avLst/>
          </a:prstGeom>
          <a:solidFill>
            <a:srgbClr val="003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rgbClr val="FFFF00"/>
                </a:solidFill>
              </a:rPr>
              <a:t>Se cada Sprint tem 15 dias, precisaremos de </a:t>
            </a:r>
            <a:r>
              <a:rPr lang="pt-BR" sz="2000" b="1" dirty="0">
                <a:solidFill>
                  <a:schemeClr val="bg1"/>
                </a:solidFill>
              </a:rPr>
              <a:t>27,16 / 15 = 2 </a:t>
            </a:r>
            <a:r>
              <a:rPr lang="pt-BR" sz="2000" b="1" dirty="0" err="1">
                <a:solidFill>
                  <a:schemeClr val="bg1"/>
                </a:solidFill>
              </a:rPr>
              <a:t>Sprints</a:t>
            </a:r>
            <a:r>
              <a:rPr lang="pt-BR" sz="2000" b="1" dirty="0">
                <a:solidFill>
                  <a:schemeClr val="bg1"/>
                </a:solidFill>
              </a:rPr>
              <a:t> para concluir as atividades de desenvolvimento</a:t>
            </a:r>
            <a:r>
              <a:rPr lang="pt-BR" sz="2000" b="1" dirty="0">
                <a:solidFill>
                  <a:srgbClr val="FFFF00"/>
                </a:solidFill>
              </a:rPr>
              <a:t> </a:t>
            </a:r>
            <a:endParaRPr lang="pt-B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3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E3C690D-481D-4EFA-B5C6-33B3D4B67023}"/>
              </a:ext>
            </a:extLst>
          </p:cNvPr>
          <p:cNvSpPr txBox="1"/>
          <p:nvPr/>
        </p:nvSpPr>
        <p:spPr>
          <a:xfrm>
            <a:off x="822325" y="908050"/>
            <a:ext cx="2916238" cy="369888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ESTUDO DE CASO SIMULADO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878B30B-EAD0-4E2C-A094-F99D8E53718D}"/>
              </a:ext>
            </a:extLst>
          </p:cNvPr>
          <p:cNvSpPr/>
          <p:nvPr/>
        </p:nvSpPr>
        <p:spPr>
          <a:xfrm>
            <a:off x="107950" y="1484313"/>
            <a:ext cx="8856663" cy="5040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Considere que você e a equipe fecharam o seguinte escopo funcional para o projeto que estão estimando e classifique os </a:t>
            </a:r>
            <a:r>
              <a:rPr lang="pt-BR" dirty="0" err="1">
                <a:solidFill>
                  <a:schemeClr val="tx1"/>
                </a:solidFill>
              </a:rPr>
              <a:t>CFBs</a:t>
            </a:r>
            <a:r>
              <a:rPr lang="pt-BR" dirty="0">
                <a:solidFill>
                  <a:schemeClr val="tx1"/>
                </a:solidFill>
              </a:rPr>
              <a:t> (Componentes Funcionais Básicos). Use a planilha de estimativa onde você registrou os requisitos:</a:t>
            </a: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484" name="Imagem 3">
            <a:extLst>
              <a:ext uri="{FF2B5EF4-FFF2-40B4-BE49-F238E27FC236}">
                <a16:creationId xmlns:a16="http://schemas.microsoft.com/office/drawing/2014/main" id="{A5CE44EB-6442-4235-A114-1B57DD106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813" y="620713"/>
            <a:ext cx="10541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69A008E-0676-41EB-B910-A29A5EAA73A4}"/>
              </a:ext>
            </a:extLst>
          </p:cNvPr>
          <p:cNvGraphicFramePr>
            <a:graphicFrameLocks noGrp="1"/>
          </p:cNvGraphicFramePr>
          <p:nvPr/>
        </p:nvGraphicFramePr>
        <p:xfrm>
          <a:off x="227691" y="2348880"/>
          <a:ext cx="8677592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1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Item</a:t>
                      </a:r>
                      <a:r>
                        <a:rPr lang="pt-BR" baseline="0" dirty="0">
                          <a:solidFill>
                            <a:sysClr val="windowText" lastClr="000000"/>
                          </a:solidFill>
                        </a:rPr>
                        <a:t> a desenvolver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Depende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ysClr val="windowText" lastClr="000000"/>
                          </a:solidFill>
                        </a:rPr>
                        <a:t>Seq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Complexidade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Base de dados  de produtos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 de Objetos/Registros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Base de dados de produtos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Consulta de Objetos/Registros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 de Objetos/Registros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Atualização de dados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 de Objetos/Registros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Extração de dados cadastrais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 de Objetos/Registros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Arquivo de dados extraídos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Extração de dados cadastrais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8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23233" y="643335"/>
            <a:ext cx="7401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</a:rPr>
              <a:t>Vamos agora Classificar os itens de desenvolvimento em ALI, AIE, CE, SE ou EE</a:t>
            </a:r>
          </a:p>
        </p:txBody>
      </p:sp>
      <p:sp>
        <p:nvSpPr>
          <p:cNvPr id="6" name="Seta para a direita 5"/>
          <p:cNvSpPr/>
          <p:nvPr/>
        </p:nvSpPr>
        <p:spPr>
          <a:xfrm rot="529088">
            <a:off x="2131591" y="1462947"/>
            <a:ext cx="3384376" cy="288032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469917"/>
              </p:ext>
            </p:extLst>
          </p:nvPr>
        </p:nvGraphicFramePr>
        <p:xfrm>
          <a:off x="227691" y="2132856"/>
          <a:ext cx="8677592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1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Item</a:t>
                      </a:r>
                      <a:r>
                        <a:rPr lang="pt-BR" baseline="0" dirty="0">
                          <a:solidFill>
                            <a:sysClr val="windowText" lastClr="000000"/>
                          </a:solidFill>
                        </a:rPr>
                        <a:t> a desenvolver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Depende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ysClr val="windowText" lastClr="000000"/>
                          </a:solidFill>
                        </a:rPr>
                        <a:t>Seq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Complexidade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Base de dados  de produtos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 de Objetos/Registros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Base de dados de produtos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Consulta de Objetos/Registros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 de Objetos/Registros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Atualização de dados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 de Objetos/Registros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Extração de dados cadastrais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 de Objetos/Registros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Arquivo de dados extraídos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Extração de dados cadastrais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tângulo de cantos arredondados 7"/>
          <p:cNvSpPr/>
          <p:nvPr/>
        </p:nvSpPr>
        <p:spPr>
          <a:xfrm>
            <a:off x="5624690" y="1886507"/>
            <a:ext cx="1035542" cy="456682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45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23231" y="774352"/>
            <a:ext cx="7401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</a:rPr>
              <a:t>Classificação final dos </a:t>
            </a:r>
            <a:r>
              <a:rPr lang="pt-BR" sz="2200" dirty="0" err="1">
                <a:solidFill>
                  <a:schemeClr val="bg1"/>
                </a:solidFill>
              </a:rPr>
              <a:t>CFBs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 rot="529088">
            <a:off x="2131591" y="1462947"/>
            <a:ext cx="3384376" cy="288032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639145"/>
              </p:ext>
            </p:extLst>
          </p:nvPr>
        </p:nvGraphicFramePr>
        <p:xfrm>
          <a:off x="227691" y="2132856"/>
          <a:ext cx="8677592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1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Item</a:t>
                      </a:r>
                      <a:r>
                        <a:rPr lang="pt-BR" baseline="0" dirty="0">
                          <a:solidFill>
                            <a:sysClr val="windowText" lastClr="000000"/>
                          </a:solidFill>
                        </a:rPr>
                        <a:t> a desenvolver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Depende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ysClr val="windowText" lastClr="000000"/>
                          </a:solidFill>
                        </a:rPr>
                        <a:t>Seq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ysClr val="windowText" lastClr="000000"/>
                          </a:solidFill>
                        </a:rPr>
                        <a:t>Complexidade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Base de dados  de produtos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 de Objetos/Registros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Base de dados de produtos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Consulta de Objetos/Registros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 de Objetos/Registros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Atualização de dados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 de Objetos/Registros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Extração de dados cadastrais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Criação de Objetos/Registros 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Arquivo de dados extraídos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Função de Extração de dados cadastrais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AIE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tângulo de cantos arredondados 7"/>
          <p:cNvSpPr/>
          <p:nvPr/>
        </p:nvSpPr>
        <p:spPr>
          <a:xfrm>
            <a:off x="5624690" y="1886507"/>
            <a:ext cx="1035542" cy="456682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03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E3C690D-481D-4EFA-B5C6-33B3D4B67023}"/>
              </a:ext>
            </a:extLst>
          </p:cNvPr>
          <p:cNvSpPr txBox="1"/>
          <p:nvPr/>
        </p:nvSpPr>
        <p:spPr>
          <a:xfrm>
            <a:off x="822325" y="908050"/>
            <a:ext cx="2916238" cy="369888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ESTUDO DE CASO SIMULADO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878B30B-EAD0-4E2C-A094-F99D8E53718D}"/>
              </a:ext>
            </a:extLst>
          </p:cNvPr>
          <p:cNvSpPr/>
          <p:nvPr/>
        </p:nvSpPr>
        <p:spPr>
          <a:xfrm>
            <a:off x="107950" y="1484313"/>
            <a:ext cx="8856663" cy="5040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Agora, a tarefa é associar quais dados são acessados em cada uma das transações e arquivos mapeados como </a:t>
            </a:r>
            <a:r>
              <a:rPr lang="pt-BR" dirty="0" err="1">
                <a:solidFill>
                  <a:schemeClr val="tx1"/>
                </a:solidFill>
              </a:rPr>
              <a:t>CFBs</a:t>
            </a:r>
            <a:r>
              <a:rPr lang="pt-BR" dirty="0">
                <a:solidFill>
                  <a:schemeClr val="tx1"/>
                </a:solidFill>
              </a:rPr>
              <a:t>! No caso das Saídas Externas, você deve separar dados de entrada e dados de saída! Liste os dados e quantifique-os usando a planilha!</a:t>
            </a: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484" name="Imagem 3">
            <a:extLst>
              <a:ext uri="{FF2B5EF4-FFF2-40B4-BE49-F238E27FC236}">
                <a16:creationId xmlns:a16="http://schemas.microsoft.com/office/drawing/2014/main" id="{A5CE44EB-6442-4235-A114-1B57DD106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813" y="620713"/>
            <a:ext cx="10541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9D639E9-B75D-4CA9-AD72-52D3A4DDD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96" y="2420888"/>
            <a:ext cx="7161807" cy="405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719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3958</Words>
  <Application>Microsoft Office PowerPoint</Application>
  <PresentationFormat>Apresentação na tela (4:3)</PresentationFormat>
  <Paragraphs>963</Paragraphs>
  <Slides>51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5" baseType="lpstr">
      <vt:lpstr>Arial</vt:lpstr>
      <vt:lpstr>Calibri</vt:lpstr>
      <vt:lpstr>Square721 BT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Renato Jardim Parducci</cp:lastModifiedBy>
  <cp:revision>331</cp:revision>
  <cp:lastPrinted>2014-02-05T13:48:47Z</cp:lastPrinted>
  <dcterms:created xsi:type="dcterms:W3CDTF">2013-08-12T12:40:06Z</dcterms:created>
  <dcterms:modified xsi:type="dcterms:W3CDTF">2022-12-13T12:00:22Z</dcterms:modified>
</cp:coreProperties>
</file>