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 자명" initials="남자" lastIdx="2" clrIdx="0">
    <p:extLst>
      <p:ext uri="{19B8F6BF-5375-455C-9EA6-DF929625EA0E}">
        <p15:presenceInfo xmlns:p15="http://schemas.microsoft.com/office/powerpoint/2012/main" userId="d21a01a6b7a44b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83" autoAdjust="0"/>
  </p:normalViewPr>
  <p:slideViewPr>
    <p:cSldViewPr>
      <p:cViewPr varScale="1">
        <p:scale>
          <a:sx n="88" d="100"/>
          <a:sy n="88" d="100"/>
        </p:scale>
        <p:origin x="1416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자명" userId="d21a01a6b7a44be3" providerId="LiveId" clId="{15230B53-8669-425B-92A8-AE584F9B5A38}"/>
    <pc:docChg chg="modSld">
      <pc:chgData name="남 자명" userId="d21a01a6b7a44be3" providerId="LiveId" clId="{15230B53-8669-425B-92A8-AE584F9B5A38}" dt="2021-12-13T07:05:43.400" v="0" actId="20577"/>
      <pc:docMkLst>
        <pc:docMk/>
      </pc:docMkLst>
      <pc:sldChg chg="modNotesTx">
        <pc:chgData name="남 자명" userId="d21a01a6b7a44be3" providerId="LiveId" clId="{15230B53-8669-425B-92A8-AE584F9B5A38}" dt="2021-12-13T07:05:43.400" v="0" actId="20577"/>
        <pc:sldMkLst>
          <pc:docMk/>
          <pc:sldMk cId="1920111014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AD98FB-488D-4280-9187-36B2BC171D30}" type="datetime1">
              <a:rPr lang="ko-KR" altLang="en-US" smtClean="0">
                <a:latin typeface="+mn-ea"/>
              </a:rPr>
              <a:t>2021-12-13</a:t>
            </a:fld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ko-KR" smtClean="0">
                <a:latin typeface="+mn-ea"/>
              </a:rPr>
              <a:t>‹#›</a:t>
            </a:fld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397745C1-A948-4857-A6FE-C71E07FE2CC6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01F2A70B-78F2-4DCF-B53B-C990D2FAFB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AI10</a:t>
            </a:r>
            <a:r>
              <a:rPr lang="ko-KR" altLang="en-US" dirty="0"/>
              <a:t>기 </a:t>
            </a:r>
            <a:r>
              <a:rPr lang="ko-KR" altLang="en-US" dirty="0" err="1"/>
              <a:t>남자명입니다</a:t>
            </a:r>
            <a:endParaRPr lang="en-US" altLang="ko-KR" dirty="0"/>
          </a:p>
          <a:p>
            <a:r>
              <a:rPr lang="ko-KR" altLang="en-US" dirty="0"/>
              <a:t>주어진 데이터셋을 이용하여 다음 분기에는 어떤 게임 설계를 </a:t>
            </a:r>
            <a:r>
              <a:rPr lang="ko-KR" altLang="en-US" dirty="0" err="1"/>
              <a:t>해야할</a:t>
            </a:r>
            <a:r>
              <a:rPr lang="ko-KR" altLang="en-US" dirty="0"/>
              <a:t> 지 알아보겠습니다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1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판매량이 높은 회사들의 장르별 판매량에 대해서도 </a:t>
            </a:r>
            <a:r>
              <a:rPr lang="ko-KR" altLang="en-US" dirty="0" err="1"/>
              <a:t>히트맵을</a:t>
            </a:r>
            <a:r>
              <a:rPr lang="ko-KR" altLang="en-US" dirty="0"/>
              <a:t> 그려보았습니다</a:t>
            </a:r>
            <a:endParaRPr lang="en-US" altLang="ko-KR" dirty="0"/>
          </a:p>
          <a:p>
            <a:r>
              <a:rPr lang="ko-KR" altLang="en-US" dirty="0"/>
              <a:t>대부분 액션게임을 제작하는 것을 알 수 있고</a:t>
            </a:r>
            <a:r>
              <a:rPr lang="en-US" altLang="ko-KR" dirty="0"/>
              <a:t>, </a:t>
            </a:r>
            <a:r>
              <a:rPr lang="ko-KR" altLang="en-US" dirty="0" err="1"/>
              <a:t>액티비전의</a:t>
            </a:r>
            <a:r>
              <a:rPr lang="ko-KR" altLang="en-US" dirty="0"/>
              <a:t> </a:t>
            </a:r>
            <a:r>
              <a:rPr lang="en-US" altLang="ko-KR" dirty="0"/>
              <a:t>FPS, EA</a:t>
            </a:r>
            <a:r>
              <a:rPr lang="ko-KR" altLang="en-US" dirty="0"/>
              <a:t>의 </a:t>
            </a:r>
            <a:r>
              <a:rPr lang="en-US" altLang="ko-KR" dirty="0"/>
              <a:t>Sports,</a:t>
            </a:r>
          </a:p>
          <a:p>
            <a:r>
              <a:rPr lang="ko-KR" altLang="en-US" dirty="0"/>
              <a:t>닌텐도의 </a:t>
            </a:r>
            <a:r>
              <a:rPr lang="en-US" altLang="ko-KR" dirty="0"/>
              <a:t>Platform </a:t>
            </a:r>
            <a:r>
              <a:rPr lang="ko-KR" altLang="en-US" dirty="0"/>
              <a:t>장르가 비교적 많이 팔린다는 것도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8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플랫폼과 장르와의 관계에 대해서도 알아보겠습니다</a:t>
            </a:r>
            <a:endParaRPr lang="en-US" altLang="ko-KR" dirty="0"/>
          </a:p>
          <a:p>
            <a:r>
              <a:rPr lang="ko-KR" altLang="en-US" dirty="0"/>
              <a:t>먼저 장르의 연관성을 알아보기 위해 </a:t>
            </a:r>
            <a:r>
              <a:rPr lang="ko-KR" altLang="en-US" dirty="0" err="1"/>
              <a:t>카이제곱</a:t>
            </a:r>
            <a:r>
              <a:rPr lang="ko-KR" altLang="en-US" dirty="0"/>
              <a:t> 테스트를 실행해보겠습니다</a:t>
            </a:r>
            <a:endParaRPr lang="en-US" altLang="ko-KR" dirty="0"/>
          </a:p>
          <a:p>
            <a:r>
              <a:rPr lang="ko-KR" altLang="en-US" dirty="0" err="1"/>
              <a:t>카이제곱</a:t>
            </a:r>
            <a:r>
              <a:rPr lang="ko-KR" altLang="en-US" dirty="0"/>
              <a:t> 테스트는 관찰된 빈도가 기대되는 빈도와 </a:t>
            </a:r>
            <a:r>
              <a:rPr lang="ko-KR" altLang="en-US" dirty="0" err="1"/>
              <a:t>다른지</a:t>
            </a:r>
            <a:r>
              <a:rPr lang="ko-KR" altLang="en-US" dirty="0"/>
              <a:t> 확인해보는 테스트입니다</a:t>
            </a:r>
            <a:endParaRPr lang="en-US" altLang="ko-KR" dirty="0"/>
          </a:p>
          <a:p>
            <a:r>
              <a:rPr lang="ko-KR" altLang="en-US" dirty="0"/>
              <a:t>저희는 플랫폼과 장르와의 연관성을 알기 위해 테스트를 해보려고 합니다</a:t>
            </a:r>
            <a:endParaRPr lang="en-US" altLang="ko-KR" dirty="0"/>
          </a:p>
          <a:p>
            <a:r>
              <a:rPr lang="ko-KR" altLang="en-US" dirty="0"/>
              <a:t>테스트 했을 때 나오는 값이 </a:t>
            </a:r>
            <a:r>
              <a:rPr lang="en-US" altLang="ko-KR" dirty="0"/>
              <a:t>0.05</a:t>
            </a:r>
            <a:r>
              <a:rPr lang="ko-KR" altLang="en-US" dirty="0"/>
              <a:t>보다 큰 경우 플랫폼과 장르와의 연관성이 없고</a:t>
            </a:r>
            <a:endParaRPr lang="en-US" altLang="ko-KR" dirty="0"/>
          </a:p>
          <a:p>
            <a:r>
              <a:rPr lang="en-US" altLang="ko-KR" dirty="0"/>
              <a:t>0.05</a:t>
            </a:r>
            <a:r>
              <a:rPr lang="ko-KR" altLang="en-US" dirty="0"/>
              <a:t>보다 작은 경우 서로 연관성이 있다고 이해해 주시면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06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장르와 </a:t>
            </a:r>
            <a:r>
              <a:rPr lang="ko-KR" altLang="en-US" dirty="0" err="1"/>
              <a:t>플랫폼간의</a:t>
            </a:r>
            <a:r>
              <a:rPr lang="ko-KR" altLang="en-US" dirty="0"/>
              <a:t> 빈도수를 측정하여 </a:t>
            </a:r>
            <a:r>
              <a:rPr lang="ko-KR" altLang="en-US" dirty="0" err="1"/>
              <a:t>카이제곱</a:t>
            </a:r>
            <a:r>
              <a:rPr lang="ko-KR" altLang="en-US" dirty="0"/>
              <a:t> 테스트를 해본 결과 테스트 값은 </a:t>
            </a:r>
            <a:r>
              <a:rPr lang="en-US" altLang="ko-KR" dirty="0"/>
              <a:t>0.0</a:t>
            </a:r>
            <a:r>
              <a:rPr lang="ko-KR" altLang="en-US" dirty="0"/>
              <a:t>이 나왔습니다</a:t>
            </a:r>
            <a:endParaRPr lang="en-US" altLang="ko-KR" dirty="0"/>
          </a:p>
          <a:p>
            <a:r>
              <a:rPr lang="ko-KR" altLang="en-US" dirty="0"/>
              <a:t>플랫폼과 </a:t>
            </a:r>
            <a:r>
              <a:rPr lang="ko-KR" altLang="en-US" dirty="0" err="1"/>
              <a:t>장르간에는</a:t>
            </a:r>
            <a:r>
              <a:rPr lang="ko-KR" altLang="en-US" dirty="0"/>
              <a:t> 서로 관련성이 있다는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6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플랫폼과 장르와의 관계에 대해 더 알아보겠습니다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플랫폼별 장르 </a:t>
            </a:r>
            <a:r>
              <a:rPr lang="ko-KR" altLang="en-US" dirty="0" err="1"/>
              <a:t>출시량을</a:t>
            </a:r>
            <a:r>
              <a:rPr lang="ko-KR" altLang="en-US" dirty="0"/>
              <a:t> 보면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많이 팔린 플랫폼들은 액션과 스포츠 게임을 많이 출시하였습니다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FPS</a:t>
            </a:r>
            <a:r>
              <a:rPr lang="ko-KR" altLang="en-US" dirty="0"/>
              <a:t>가 판매량에 비해 </a:t>
            </a:r>
            <a:r>
              <a:rPr lang="ko-KR" altLang="en-US" dirty="0" err="1"/>
              <a:t>출시량이</a:t>
            </a:r>
            <a:r>
              <a:rPr lang="ko-KR" altLang="en-US" dirty="0"/>
              <a:t> 적다는 것도 확인 가능합니다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1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플랫폼별 장르 평균 판매액수를 보면 레이싱</a:t>
            </a:r>
            <a:r>
              <a:rPr lang="en-US" altLang="ko-KR" dirty="0"/>
              <a:t>, FPS </a:t>
            </a:r>
            <a:r>
              <a:rPr lang="ko-KR" altLang="en-US" dirty="0"/>
              <a:t>장르가 판매액이 높다는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출시량을</a:t>
            </a:r>
            <a:r>
              <a:rPr lang="ko-KR" altLang="en-US" dirty="0"/>
              <a:t> 확인했을 때는 액션과 스포츠 장르가 제일 많았지만 여기서는 다른 경향을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5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그래프들을 통해 일본이 다른 나라들과 다르다는 것을 확인 할 수 있었고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출시량은</a:t>
            </a:r>
            <a:r>
              <a:rPr lang="ko-KR" altLang="en-US" dirty="0"/>
              <a:t> 곧 판매량과 비슷하다는 것을 알 수 있듯이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 이후의 </a:t>
            </a:r>
            <a:r>
              <a:rPr lang="ko-KR" altLang="en-US" dirty="0" err="1"/>
              <a:t>출시량이</a:t>
            </a:r>
            <a:r>
              <a:rPr lang="ko-KR" altLang="en-US" dirty="0"/>
              <a:t> 적어서 판매량도 작게 나왔다는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플랫폼은 최신 플랫폼에 대해서만 고려하면 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판매량을 많이 가져간 회사들이 대부분 액션장르를 출시했다는 것도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출시량에</a:t>
            </a:r>
            <a:r>
              <a:rPr lang="ko-KR" altLang="en-US" dirty="0"/>
              <a:t> 비해 판매량이 높게 나온 레이싱이나 </a:t>
            </a:r>
            <a:r>
              <a:rPr lang="en-US" altLang="ko-KR" dirty="0"/>
              <a:t>FPS </a:t>
            </a:r>
            <a:r>
              <a:rPr lang="ko-KR" altLang="en-US" dirty="0"/>
              <a:t>장르에 대해서도 </a:t>
            </a:r>
            <a:r>
              <a:rPr lang="ko-KR" altLang="en-US" dirty="0" err="1"/>
              <a:t>주목해야겠습니다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84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저희는 일본을 제외한 다른 나라에 판매를 하는 것이 좋다는 것을 알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데이터가 너무 적은 </a:t>
            </a:r>
            <a:r>
              <a:rPr lang="en-US" altLang="ko-KR" dirty="0"/>
              <a:t>2015</a:t>
            </a:r>
            <a:r>
              <a:rPr lang="ko-KR" altLang="en-US" dirty="0"/>
              <a:t>년 이후는 판단이 불가능하므로</a:t>
            </a: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 기준으로 안정적인 시장 진입을 위해서는 많은 게임회사들이 출시하는 장르인</a:t>
            </a:r>
            <a:endParaRPr lang="en-US" altLang="ko-KR" dirty="0"/>
          </a:p>
          <a:p>
            <a:r>
              <a:rPr lang="ko-KR" altLang="en-US" dirty="0"/>
              <a:t>액션장르의 게임을 만들어 보는 것이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많은 판매량을 얻기 위해서는 닌텐도의 레이싱 장르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플레이스테이션이나 </a:t>
            </a:r>
            <a:r>
              <a:rPr lang="en-US" altLang="ko-KR" dirty="0"/>
              <a:t>XBOX</a:t>
            </a:r>
            <a:r>
              <a:rPr lang="ko-KR" altLang="en-US" dirty="0"/>
              <a:t>를 이용한 </a:t>
            </a:r>
            <a:r>
              <a:rPr lang="en-US" altLang="ko-KR" dirty="0"/>
              <a:t>FPS </a:t>
            </a:r>
            <a:r>
              <a:rPr lang="ko-KR" altLang="en-US" dirty="0"/>
              <a:t>게임장르 제작을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1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순서로 진행을 할지 미리 말씀드리겠습니다</a:t>
            </a:r>
            <a:endParaRPr lang="en-US" altLang="ko-KR" dirty="0"/>
          </a:p>
          <a:p>
            <a:r>
              <a:rPr lang="ko-KR" altLang="en-US" dirty="0"/>
              <a:t>지역에 따라서 선호하는 게임장르</a:t>
            </a:r>
            <a:r>
              <a:rPr lang="en-US" altLang="ko-KR" dirty="0"/>
              <a:t>, </a:t>
            </a:r>
            <a:r>
              <a:rPr lang="ko-KR" altLang="en-US" dirty="0"/>
              <a:t>연도별 게임 트랜드</a:t>
            </a:r>
            <a:r>
              <a:rPr lang="en-US" altLang="ko-KR" dirty="0"/>
              <a:t>, </a:t>
            </a:r>
            <a:r>
              <a:rPr lang="ko-KR" altLang="en-US" dirty="0"/>
              <a:t>출고량이 높은 게임에 대한 분석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판매량이 많은 회사에 대한 분석</a:t>
            </a:r>
            <a:r>
              <a:rPr lang="en-US" altLang="ko-KR" dirty="0"/>
              <a:t>, </a:t>
            </a:r>
            <a:r>
              <a:rPr lang="ko-KR" altLang="en-US" dirty="0"/>
              <a:t>플랫폼과 장르와의 관계에 대한 데이터 분석을 해보고</a:t>
            </a:r>
            <a:endParaRPr lang="en-US" altLang="ko-KR" dirty="0"/>
          </a:p>
          <a:p>
            <a:r>
              <a:rPr lang="ko-KR" altLang="en-US" dirty="0"/>
              <a:t>그 이후에 이 데이터들을 바탕으로 데이터 해석과 결론을 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지역에 따라서 선호하는 게임장르를 보겠습니다</a:t>
            </a:r>
            <a:endParaRPr lang="en-US" altLang="ko-KR" dirty="0"/>
          </a:p>
          <a:p>
            <a:r>
              <a:rPr lang="ko-KR" altLang="en-US" dirty="0"/>
              <a:t>그래프를 보면 알 수 있듯이 일본을 제외한 나머지 지역은 비슷한 장르 선호도를 보입니다</a:t>
            </a:r>
            <a:endParaRPr lang="en-US" altLang="ko-KR" dirty="0"/>
          </a:p>
          <a:p>
            <a:r>
              <a:rPr lang="ko-KR" altLang="en-US" dirty="0"/>
              <a:t>일본은 롤플레잉 게임을 많이 선호하는 것을 알 수 있습니다</a:t>
            </a:r>
            <a:endParaRPr lang="en-US" altLang="ko-KR" dirty="0"/>
          </a:p>
          <a:p>
            <a:r>
              <a:rPr lang="ko-KR" altLang="en-US" dirty="0"/>
              <a:t>나머지 지역들은 액션 스포츠 </a:t>
            </a:r>
            <a:r>
              <a:rPr lang="en-US" altLang="ko-KR" dirty="0"/>
              <a:t>FPS</a:t>
            </a:r>
            <a:r>
              <a:rPr lang="ko-KR" altLang="en-US" dirty="0"/>
              <a:t>를 많이 선호하는 것을 볼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91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연도별 게임 트랜드를 확인해 보겠습니다</a:t>
            </a:r>
            <a:endParaRPr lang="en-US" altLang="ko-KR" dirty="0"/>
          </a:p>
          <a:p>
            <a:r>
              <a:rPr lang="ko-KR" altLang="en-US" dirty="0"/>
              <a:t>연도별 게임 </a:t>
            </a:r>
            <a:r>
              <a:rPr lang="ko-KR" altLang="en-US" dirty="0" err="1"/>
              <a:t>출시량과</a:t>
            </a:r>
            <a:r>
              <a:rPr lang="ko-KR" altLang="en-US" dirty="0"/>
              <a:t> 판매량은 비슷한 형태를 보입니다</a:t>
            </a:r>
            <a:endParaRPr lang="en-US" altLang="ko-KR" dirty="0"/>
          </a:p>
          <a:p>
            <a:r>
              <a:rPr lang="ko-KR" altLang="en-US" dirty="0"/>
              <a:t>출시되는 게임이 많을수록 판매량이 증가한다는 것을 알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72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연도별 장르 트랜드도 확인해보겠습니다</a:t>
            </a:r>
            <a:endParaRPr lang="en-US" altLang="ko-KR" dirty="0"/>
          </a:p>
          <a:p>
            <a:r>
              <a:rPr lang="ko-KR" altLang="en-US" dirty="0"/>
              <a:t>판매량이 많아지는 시기를 보면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FPS </a:t>
            </a:r>
            <a:r>
              <a:rPr lang="ko-KR" altLang="en-US" dirty="0"/>
              <a:t>장르가 많은 판매량을 보인다는 것을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73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연도별 가장 많은 판매량을 기록한 플랫폼의 판매량에 대해서도 확인해보겠습니다</a:t>
            </a:r>
            <a:endParaRPr lang="en-US" altLang="ko-KR" dirty="0"/>
          </a:p>
          <a:p>
            <a:r>
              <a:rPr lang="ko-KR" altLang="en-US" dirty="0"/>
              <a:t>연도별로 유행하듯 플랫폼이 바뀌었습니다</a:t>
            </a:r>
            <a:endParaRPr lang="en-US" altLang="ko-KR" dirty="0"/>
          </a:p>
          <a:p>
            <a:r>
              <a:rPr lang="ko-KR" altLang="en-US" dirty="0"/>
              <a:t>대부분의 많은 판매량을 가진 플랫폼은 닌텐도</a:t>
            </a:r>
            <a:r>
              <a:rPr lang="en-US" altLang="ko-KR" dirty="0"/>
              <a:t>, </a:t>
            </a:r>
            <a:r>
              <a:rPr lang="ko-KR" altLang="en-US" dirty="0"/>
              <a:t>플레이스테이션</a:t>
            </a:r>
            <a:r>
              <a:rPr lang="en-US" altLang="ko-KR" dirty="0"/>
              <a:t>, XBOX </a:t>
            </a:r>
            <a:r>
              <a:rPr lang="ko-KR" altLang="en-US" dirty="0"/>
              <a:t>계열이고</a:t>
            </a:r>
            <a:endParaRPr lang="en-US" altLang="ko-KR" dirty="0"/>
          </a:p>
          <a:p>
            <a:r>
              <a:rPr lang="ko-KR" altLang="en-US" dirty="0"/>
              <a:t> 과거의 플랫폼은 이미 단종된 상태이기 때문에 게임 출시하는데 있어서는 고려하지 않아도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92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출고량이 높은 게임에 대해서도 알아보겠습니다</a:t>
            </a:r>
            <a:endParaRPr lang="en-US" altLang="ko-KR" dirty="0"/>
          </a:p>
          <a:p>
            <a:r>
              <a:rPr lang="ko-KR" altLang="en-US" dirty="0"/>
              <a:t>이전과 동일하게 대부분이 닌텐도</a:t>
            </a:r>
            <a:r>
              <a:rPr lang="en-US" altLang="ko-KR" dirty="0"/>
              <a:t>, </a:t>
            </a:r>
            <a:r>
              <a:rPr lang="ko-KR" altLang="en-US" dirty="0"/>
              <a:t>플레이스테이션</a:t>
            </a:r>
            <a:r>
              <a:rPr lang="en-US" altLang="ko-KR" dirty="0"/>
              <a:t>, XBOX </a:t>
            </a:r>
            <a:r>
              <a:rPr lang="ko-KR" altLang="en-US" dirty="0"/>
              <a:t>계열이</a:t>
            </a:r>
            <a:endParaRPr lang="en-US" altLang="ko-KR" dirty="0"/>
          </a:p>
          <a:p>
            <a:r>
              <a:rPr lang="ko-KR" altLang="en-US" dirty="0"/>
              <a:t>대부분의 점유율을 가지고 있는 것을 확인 할 수 있었습니다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0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출고량이 </a:t>
            </a:r>
            <a:r>
              <a:rPr lang="en-US" altLang="ko-KR" dirty="0"/>
              <a:t>100</a:t>
            </a:r>
            <a:r>
              <a:rPr lang="ko-KR" altLang="en-US" dirty="0"/>
              <a:t>위 안에 드는 게임들의 장르에 대해서도 살펴보겠습니다</a:t>
            </a:r>
            <a:endParaRPr lang="en-US" altLang="ko-KR" dirty="0"/>
          </a:p>
          <a:p>
            <a:r>
              <a:rPr lang="ko-KR" altLang="en-US" dirty="0"/>
              <a:t>앞에서 확인할 때는 액션게임이 가장 높은 점유율을 가지고 있는 것 같았지만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위 안에 드는 게임에서는 다른 패턴을 확인 할 수 있습니다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위 안쪽의 </a:t>
            </a:r>
            <a:r>
              <a:rPr lang="ko-KR" altLang="en-US" dirty="0" err="1"/>
              <a:t>게임중엔</a:t>
            </a:r>
            <a:r>
              <a:rPr lang="ko-KR" altLang="en-US" dirty="0"/>
              <a:t> </a:t>
            </a:r>
            <a:r>
              <a:rPr lang="en-US" altLang="ko-KR" dirty="0"/>
              <a:t>FPS </a:t>
            </a:r>
            <a:r>
              <a:rPr lang="ko-KR" altLang="en-US" dirty="0"/>
              <a:t>게임이 많이 팔렸다는 것을 확인할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0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판매량이 많은 회사에 대한 분석도 </a:t>
            </a:r>
            <a:r>
              <a:rPr lang="ko-KR" altLang="en-US" dirty="0" err="1"/>
              <a:t>이어가보겠습니다</a:t>
            </a:r>
            <a:endParaRPr lang="en-US" altLang="ko-KR" dirty="0"/>
          </a:p>
          <a:p>
            <a:r>
              <a:rPr lang="ko-KR" altLang="en-US" dirty="0"/>
              <a:t>일본을 제외하고는 대부분 비슷한 회사에 대한 선호도를 보이고 있습니다</a:t>
            </a:r>
            <a:endParaRPr lang="en-US" altLang="ko-KR" dirty="0"/>
          </a:p>
          <a:p>
            <a:r>
              <a:rPr lang="ko-KR" altLang="en-US" dirty="0"/>
              <a:t>일본은 자국회사의 게임을 많이 산다는 것도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90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6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8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59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0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1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2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3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4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5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6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7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8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69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0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1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2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3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4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5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6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7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8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79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0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1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2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3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4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5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6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7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8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89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0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1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2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3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4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5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6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7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8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299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0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1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2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3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4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5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6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7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8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09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0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1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2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3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4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5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6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7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8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9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0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1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2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3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4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5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6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7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8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9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0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1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2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3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4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5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6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7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8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9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0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1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2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3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4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5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6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7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8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9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0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1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2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3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4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5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6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7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8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9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0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1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2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3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4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5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6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7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8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9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0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1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2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3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4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5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6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7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8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9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자유형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C25414-962D-4126-95A3-600CB1D50962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7" name="선" descr="선 그래픽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1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2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3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4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5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6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7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  <p:sp>
          <p:nvSpPr>
            <p:cNvPr id="8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n>
                  <a:noFill/>
                </a:ln>
              </a:endParaRPr>
            </a:p>
          </p:txBody>
        </p:sp>
      </p:grp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AAAF4-B023-4F11-8BC4-40E184001277}" type="datetime1">
              <a:rPr lang="ko-KR" altLang="en-US" noProof="0" smtClean="0"/>
              <a:t>2021-12-13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>
                <a:latin typeface="+mn-ea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7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69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0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1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2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3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4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5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6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7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8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79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0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1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2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3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4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5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6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7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8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89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0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1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2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3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4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5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6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7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8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199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0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1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2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3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4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5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6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7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8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09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0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1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2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3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4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5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6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7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8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19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0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1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2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3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4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5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6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7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8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29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0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1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2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3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4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5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6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7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8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39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0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  <p:sp>
          <p:nvSpPr>
            <p:cNvPr id="241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  <a:latin typeface="+mn-ea"/>
                <a:ea typeface="+mn-ea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  <a:lvl2pPr marL="548640">
              <a:defRPr>
                <a:latin typeface="+mn-ea"/>
                <a:ea typeface="+mn-ea"/>
              </a:defRPr>
            </a:lvl2pPr>
            <a:lvl3pPr marL="777240">
              <a:defRPr>
                <a:latin typeface="+mn-ea"/>
                <a:ea typeface="+mn-ea"/>
              </a:defRPr>
            </a:lvl3pPr>
            <a:lvl4pPr marL="1005840">
              <a:defRPr>
                <a:latin typeface="+mn-ea"/>
                <a:ea typeface="+mn-ea"/>
              </a:defRPr>
            </a:lvl4pPr>
            <a:lvl5pPr marL="1234440">
              <a:defRPr>
                <a:latin typeface="+mn-ea"/>
                <a:ea typeface="+mn-ea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E260582E-7A65-437C-8D28-2CCA48D478B1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255" name="선" descr="선 그래픽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자유형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7" name="자유형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8" name="자유형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59" name="자유형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0" name="자유형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1" name="자유형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2" name="자유형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3" name="자유형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4" name="자유형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5" name="자유형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6" name="자유형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7" name="자유형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8" name="자유형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69" name="자유형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0" name="자유형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1" name="자유형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2" name="자유형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3" name="자유형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4" name="자유형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5" name="자유형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6" name="자유형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7" name="자유형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8" name="자유형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79" name="자유형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0" name="자유형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1" name="자유형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2" name="자유형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3" name="자유형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4" name="자유형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5" name="자유형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6" name="자유형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7" name="자유형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8" name="자유형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89" name="자유형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0" name="자유형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1" name="자유형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2" name="자유형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3" name="자유형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4" name="자유형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5" name="자유형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6" name="자유형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7" name="자유형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8" name="자유형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299" name="자유형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0" name="자유형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1" name="자유형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2" name="자유형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3" name="자유형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4" name="자유형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5" name="자유형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6" name="자유형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7" name="자유형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8" name="자유형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09" name="자유형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0" name="자유형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1" name="자유형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2" name="자유형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3" name="자유형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4" name="자유형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5" name="자유형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6" name="자유형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7" name="자유형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8" name="자유형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19" name="자유형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0" name="자유형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1" name="자유형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2" name="자유형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3" name="자유형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4" name="자유형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5" name="자유형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6" name="자유형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7" name="자유형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8" name="자유형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29" name="자유형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0" name="자유형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1" name="자유형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2" name="자유형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3" name="자유형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4" name="자유형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5" name="자유형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6" name="자유형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7" name="자유형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8" name="자유형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39" name="자유형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0" name="자유형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1" name="자유형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2" name="자유형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3" name="자유형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4" name="자유형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5" name="자유형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6" name="자유형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7" name="자유형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8" name="자유형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49" name="자유형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0" name="자유형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1" name="자유형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2" name="자유형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3" name="자유형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4" name="자유형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5" name="자유형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6" name="자유형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7" name="자유형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8" name="자유형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59" name="자유형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0" name="자유형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1" name="자유형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2" name="자유형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3" name="자유형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4" name="자유형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5" name="자유형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6" name="자유형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7" name="자유형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8" name="자유형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69" name="자유형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0" name="자유형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1" name="자유형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2" name="자유형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3" name="자유형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4" name="자유형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5" name="자유형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6" name="자유형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7" name="자유형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  <p:sp>
          <p:nvSpPr>
            <p:cNvPr id="378" name="자유형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5352F-80AB-4FF1-AE87-04B0FB46C4A6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8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F1417D-47F7-4294-BC60-C922E66DDC5E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60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자유형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1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2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3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4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7608D-1C69-4016-8D0F-BF9CD95494C5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85" name="내용 개체 틀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156" name="선" descr="선 그래픽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자유형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8" name="자유형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59" name="자유형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0" name="자유형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1" name="자유형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2" name="자유형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3" name="자유형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4" name="자유형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5" name="자유형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6" name="자유형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7" name="자유형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8" name="자유형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69" name="자유형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0" name="자유형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1" name="자유형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2" name="자유형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3" name="자유형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4" name="자유형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5" name="자유형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6" name="자유형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7" name="자유형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8" name="자유형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79" name="자유형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0" name="자유형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1" name="자유형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2" name="자유형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3" name="자유형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4" name="자유형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5" name="자유형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6" name="자유형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7" name="자유형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8" name="자유형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89" name="자유형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0" name="자유형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1" name="자유형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2" name="자유형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3" name="자유형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4" name="자유형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5" name="자유형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6" name="자유형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7" name="자유형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8" name="자유형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199" name="자유형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0" name="자유형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1" name="자유형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2" name="자유형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3" name="자유형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4" name="자유형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5" name="자유형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6" name="자유형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7" name="자유형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8" name="자유형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09" name="자유형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0" name="자유형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1" name="자유형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2" name="자유형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3" name="자유형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4" name="자유형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5" name="자유형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6" name="자유형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7" name="자유형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8" name="자유형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19" name="자유형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0" name="자유형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1" name="자유형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2" name="자유형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3" name="자유형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4" name="자유형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5" name="자유형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6" name="자유형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7" name="자유형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8" name="자유형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29" name="자유형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230" name="자유형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D8DD6-5756-4386-AA2C-4FE3FAD46F08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703DB-376B-4877-9DFC-673EAE81E438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615" name="틀" descr="상자 그래픽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그룹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그룹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그룹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그룹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그룹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그룹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9038E-9B6B-453E-BFC0-BB741C130533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altLang="ko-KR" dirty="0"/>
          </a:p>
        </p:txBody>
      </p:sp>
      <p:grpSp>
        <p:nvGrpSpPr>
          <p:cNvPr id="614" name="틀" descr="상자 그래픽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그룹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그룹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자유형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자유형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자유형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그룹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자유형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자유형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자유형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그룹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그룹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자유형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자유형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자유형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자유형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자유형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자유형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자유형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자유형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자유형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자유형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자유형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자유형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자유형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자유형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자유형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자유형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자유형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자유형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자유형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자유형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자유형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자유형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자유형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자유형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자유형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자유형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자유형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자유형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자유형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자유형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자유형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자유형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자유형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자유형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자유형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자유형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자유형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자유형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자유형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자유형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자유형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자유형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자유형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자유형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자유형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자유형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자유형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자유형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자유형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자유형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자유형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자유형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자유형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자유형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자유형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자유형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자유형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자유형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자유형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자유형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자유형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자유형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자유형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자유형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자유형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자유형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자유형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자유형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자유형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자유형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자유형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자유형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자유형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자유형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그룹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자유형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자유형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자유형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자유형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자유형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자유형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자유형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자유형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자유형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자유형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자유형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자유형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자유형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자유형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자유형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자유형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자유형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자유형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자유형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자유형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자유형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자유형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자유형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자유형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자유형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자유형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자유형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자유형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자유형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자유형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자유형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자유형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자유형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자유형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자유형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자유형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자유형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자유형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자유형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자유형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자유형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자유형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자유형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자유형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자유형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자유형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자유형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자유형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자유형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자유형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자유형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자유형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자유형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자유형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자유형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자유형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자유형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자유형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자유형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자유형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자유형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자유형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자유형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자유형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자유형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자유형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자유형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자유형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자유형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자유형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자유형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자유형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자유형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자유형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ko-KR" altLang="en-US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66A3C-CD7B-41E4-AAC8-8FEE9D856C7D}" type="datetime1">
              <a:rPr lang="ko-KR" altLang="en-US" smtClean="0"/>
              <a:t>2021-12-13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B858D52-AA5F-4806-9C6F-D2E4C47ECC08}" type="datetime1">
              <a:rPr lang="ko-KR" altLang="en-US" noProof="0" smtClean="0"/>
              <a:t>2021-12-13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5BA54BD-C84D-46CE-8B72-31BFB26ABA4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76072" indent="-27432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04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33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2618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904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Game Analysis Project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어떤 게임을 설계해야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3AD6-640C-4268-924E-E2E3B83A3CF8}"/>
              </a:ext>
            </a:extLst>
          </p:cNvPr>
          <p:cNvSpPr txBox="1"/>
          <p:nvPr/>
        </p:nvSpPr>
        <p:spPr>
          <a:xfrm>
            <a:off x="10846940" y="6516368"/>
            <a:ext cx="158417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AI10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남자명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판매량이 많은 회사에 대한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762802"/>
            <a:ext cx="4971501" cy="33323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5252996"/>
            <a:ext cx="8351879" cy="61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판매량이 많은 회사들은 대부분 액션 게임을 제작함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618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플랫폼과 장르와의 관계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827688"/>
            <a:ext cx="4971501" cy="28930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4722196"/>
            <a:ext cx="8351879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독립성을 검증하기 위해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테스트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얻을 수 있는 </a:t>
            </a:r>
            <a:r>
              <a:rPr lang="en-US" altLang="ko-KR" sz="2000" dirty="0" err="1"/>
              <a:t>Pvalue</a:t>
            </a:r>
            <a:r>
              <a:rPr lang="ko-KR" altLang="en-US" sz="2000" dirty="0"/>
              <a:t>값이 </a:t>
            </a:r>
            <a:r>
              <a:rPr lang="en-US" altLang="ko-KR" sz="2000" dirty="0"/>
              <a:t>0.05</a:t>
            </a:r>
            <a:r>
              <a:rPr lang="ko-KR" altLang="en-US" sz="2000" dirty="0"/>
              <a:t>보다 크면 서로 독립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Pvalue</a:t>
            </a:r>
            <a:r>
              <a:rPr lang="ko-KR" altLang="en-US" sz="2000" dirty="0"/>
              <a:t>가 </a:t>
            </a:r>
            <a:r>
              <a:rPr lang="en-US" altLang="ko-KR" sz="2000" dirty="0"/>
              <a:t>0.05</a:t>
            </a:r>
            <a:r>
              <a:rPr lang="ko-KR" altLang="en-US" sz="2000" dirty="0"/>
              <a:t>보다 작으면 서로 연관성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547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플랫폼과 장르와의 관계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868178"/>
            <a:ext cx="8257366" cy="23762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4722196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장르와 </a:t>
            </a:r>
            <a:r>
              <a:rPr lang="ko-KR" altLang="en-US" sz="2000" dirty="0" err="1"/>
              <a:t>플랫폼간의</a:t>
            </a:r>
            <a:r>
              <a:rPr lang="ko-KR" altLang="en-US" sz="2000" dirty="0"/>
              <a:t> 빈도수를 측정하여 </a:t>
            </a:r>
            <a:r>
              <a:rPr lang="ko-KR" altLang="en-US" sz="2000" dirty="0" err="1"/>
              <a:t>카이제곱</a:t>
            </a:r>
            <a:r>
              <a:rPr lang="ko-KR" altLang="en-US" sz="2000" dirty="0"/>
              <a:t> 테스트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Pvalue</a:t>
            </a:r>
            <a:r>
              <a:rPr lang="en-US" altLang="ko-KR" sz="2000" dirty="0"/>
              <a:t> </a:t>
            </a:r>
            <a:r>
              <a:rPr lang="ko-KR" altLang="en-US" sz="2000" dirty="0"/>
              <a:t>값을 측정해본 결과 </a:t>
            </a:r>
            <a:r>
              <a:rPr lang="en-US" altLang="ko-KR" sz="2000" dirty="0"/>
              <a:t>0.05</a:t>
            </a:r>
            <a:r>
              <a:rPr lang="ko-KR" altLang="en-US" sz="2000" dirty="0"/>
              <a:t>보다 작으므로 두 변수간 연관성 확인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71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플랫폼과 장르와의 관계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3" y="1844824"/>
            <a:ext cx="9774603" cy="28083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5252996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많이 팔린 플랫폼들을 확인했을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액션과 스포츠 게임을 많이 출시함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FPS</a:t>
            </a:r>
            <a:r>
              <a:rPr lang="ko-KR" altLang="en-US" sz="2000" dirty="0"/>
              <a:t>가 판매량에 비해 </a:t>
            </a:r>
            <a:r>
              <a:rPr lang="ko-KR" altLang="en-US" sz="2000" dirty="0" err="1"/>
              <a:t>출시량이</a:t>
            </a:r>
            <a:r>
              <a:rPr lang="ko-KR" altLang="en-US" sz="2000" dirty="0"/>
              <a:t> 적은 것을 확인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99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플랫폼과 장르와의 관계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846957"/>
            <a:ext cx="7410591" cy="28083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5252996"/>
            <a:ext cx="8351879" cy="61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전반적으로 레이싱</a:t>
            </a:r>
            <a:r>
              <a:rPr lang="en-US" altLang="ko-KR" sz="2000" dirty="0"/>
              <a:t>, FPS </a:t>
            </a:r>
            <a:r>
              <a:rPr lang="ko-KR" altLang="en-US" sz="2000" dirty="0"/>
              <a:t>장르가 판매액이 높음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07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해석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522414" y="1844824"/>
            <a:ext cx="9900590" cy="4267200"/>
          </a:xfrm>
        </p:spPr>
        <p:txBody>
          <a:bodyPr rtlCol="0">
            <a:normAutofit fontScale="92500"/>
          </a:bodyPr>
          <a:lstStyle/>
          <a:p>
            <a:pPr rtl="0">
              <a:lnSpc>
                <a:spcPct val="200000"/>
              </a:lnSpc>
            </a:pPr>
            <a:r>
              <a:rPr lang="ko-KR" altLang="en-US" dirty="0"/>
              <a:t>일본시장만 패턴이 다름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en-US" altLang="ko-KR" dirty="0"/>
              <a:t>2015</a:t>
            </a:r>
            <a:r>
              <a:rPr lang="ko-KR" altLang="en-US" dirty="0"/>
              <a:t>년 이후의 데이터가 너무 작아 판단 불가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ko-KR" altLang="en-US" dirty="0"/>
              <a:t>플랫폼은 최신 플랫폼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ko-KR" altLang="en-US" dirty="0"/>
              <a:t>접근성이 쉬운 액션 장르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ko-KR" altLang="en-US" dirty="0" err="1"/>
              <a:t>출시량에</a:t>
            </a:r>
            <a:r>
              <a:rPr lang="ko-KR" altLang="en-US" dirty="0"/>
              <a:t> 비해 판매량이 높은 레이싱</a:t>
            </a:r>
            <a:r>
              <a:rPr lang="en-US" altLang="ko-KR" dirty="0"/>
              <a:t>, FPS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결론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522414" y="1844824"/>
            <a:ext cx="9900590" cy="4267200"/>
          </a:xfrm>
        </p:spPr>
        <p:txBody>
          <a:bodyPr rtlCol="0"/>
          <a:lstStyle/>
          <a:p>
            <a:pPr rtl="0">
              <a:lnSpc>
                <a:spcPct val="200000"/>
              </a:lnSpc>
            </a:pPr>
            <a:r>
              <a:rPr lang="ko-KR" altLang="en-US" dirty="0"/>
              <a:t>패턴이 다른 일본을 제외한 다른 나라에 판매를 추천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en-US" altLang="ko-KR" dirty="0"/>
              <a:t>2016</a:t>
            </a:r>
            <a:r>
              <a:rPr lang="ko-KR" altLang="en-US" dirty="0"/>
              <a:t>년 기준으로 안정적인 시장 진입을 위해서는 </a:t>
            </a:r>
            <a:r>
              <a:rPr lang="en-US" altLang="ko-KR" dirty="0"/>
              <a:t>PS, XBOX</a:t>
            </a:r>
            <a:r>
              <a:rPr lang="ko-KR" altLang="en-US" dirty="0"/>
              <a:t>를 이용한 액션 장르의 게임을 만드는 것을 추천</a:t>
            </a:r>
            <a:endParaRPr lang="en-US" altLang="ko-KR" dirty="0"/>
          </a:p>
          <a:p>
            <a:pPr rtl="0">
              <a:lnSpc>
                <a:spcPct val="200000"/>
              </a:lnSpc>
            </a:pPr>
            <a:r>
              <a:rPr lang="ko-KR" altLang="en-US" dirty="0"/>
              <a:t>대박 타이틀을 만들어 내기 위해서는 </a:t>
            </a:r>
            <a:r>
              <a:rPr lang="en-US" altLang="ko-KR" dirty="0"/>
              <a:t>Nintendo</a:t>
            </a:r>
            <a:r>
              <a:rPr lang="ko-KR" altLang="en-US" dirty="0"/>
              <a:t>의 레이싱 장르나 </a:t>
            </a:r>
            <a:r>
              <a:rPr lang="en-US" altLang="ko-KR" dirty="0"/>
              <a:t>PS, XBOX</a:t>
            </a:r>
            <a:r>
              <a:rPr lang="ko-KR" altLang="en-US" dirty="0"/>
              <a:t>의 </a:t>
            </a:r>
            <a:r>
              <a:rPr lang="en-US" altLang="ko-KR" dirty="0"/>
              <a:t>FPS </a:t>
            </a:r>
            <a:r>
              <a:rPr lang="ko-KR" altLang="en-US" dirty="0"/>
              <a:t>게임 제작을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데이터 분석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지역에 따라서 선호하는 게임 장르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연도별 게임 트랜드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출고량이 높은 게임에 대한 분석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판매량이 많은 회사에 대한 분석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플랫폼과 장르와의 관계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데이터 해석 및 결론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지역에 따라서 선호하는 게임 장르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833340"/>
            <a:ext cx="8459381" cy="31913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629916" y="5301208"/>
            <a:ext cx="8351879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일본을 제외한 나머지 지역은 비슷한 장르 선호도를 보임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액션</a:t>
            </a:r>
            <a:r>
              <a:rPr lang="en-US" altLang="ko-KR" sz="2000" dirty="0"/>
              <a:t>  </a:t>
            </a:r>
            <a:r>
              <a:rPr lang="ko-KR" altLang="en-US" sz="2000" dirty="0"/>
              <a:t>스포츠 </a:t>
            </a:r>
            <a:r>
              <a:rPr lang="en-US" altLang="ko-KR" sz="2000" dirty="0"/>
              <a:t> FPS</a:t>
            </a:r>
            <a:r>
              <a:rPr lang="ko-KR" altLang="en-US" sz="2000" dirty="0"/>
              <a:t> 순서의 선호도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연도별 게임 트랜드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629916" y="4365104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연도별 게임 </a:t>
            </a:r>
            <a:r>
              <a:rPr lang="ko-KR" altLang="en-US" sz="2000" dirty="0" err="1"/>
              <a:t>출시량과</a:t>
            </a:r>
            <a:r>
              <a:rPr lang="ko-KR" altLang="en-US" sz="2000" dirty="0"/>
              <a:t> 판매량은 비슷한 형태를 보임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출시되는 게임이 많을수록 판매량이 증가한다는 것을 알 수 있음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FF5FEA-1E41-4763-8D16-D79F7EC80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00808"/>
            <a:ext cx="4473926" cy="2448271"/>
          </a:xfrm>
        </p:spPr>
      </p:pic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93358FDB-6FA9-4731-80EB-3F39A8A9B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7508" y="1700808"/>
            <a:ext cx="4396747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연도별 게임 트랜드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916" y="1833340"/>
            <a:ext cx="5984567" cy="31913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629916" y="5301208"/>
            <a:ext cx="8351879" cy="61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최근 액션</a:t>
            </a:r>
            <a:r>
              <a:rPr lang="en-US" altLang="ko-KR" sz="2000" dirty="0"/>
              <a:t>, </a:t>
            </a:r>
            <a:r>
              <a:rPr lang="ko-KR" altLang="en-US" sz="2000" dirty="0"/>
              <a:t>스포츠</a:t>
            </a:r>
            <a:r>
              <a:rPr lang="en-US" altLang="ko-KR" sz="2000" dirty="0"/>
              <a:t>, FPS</a:t>
            </a:r>
            <a:r>
              <a:rPr lang="ko-KR" altLang="en-US" sz="2000" dirty="0"/>
              <a:t>가 높은 판매량을 보임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61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연도별 게임 트랜드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916" y="1833340"/>
            <a:ext cx="7768431" cy="31913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629916" y="5229200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연도별로 플랫폼의 유행 경향이 나타남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과거의 플랫폼에 대해선 고려하지 않아도 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042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출고량이 높은 게임에 대한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4" y="1844824"/>
            <a:ext cx="3707902" cy="37863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5733256"/>
            <a:ext cx="8351879" cy="61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Nintendo, PS</a:t>
            </a:r>
            <a:r>
              <a:rPr lang="ko-KR" altLang="en-US" sz="2000" dirty="0"/>
              <a:t> </a:t>
            </a:r>
            <a:r>
              <a:rPr lang="en-US" altLang="ko-KR" sz="2000" dirty="0"/>
              <a:t>, XBOX </a:t>
            </a:r>
            <a:r>
              <a:rPr lang="ko-KR" altLang="en-US" sz="2000" dirty="0"/>
              <a:t>계열이 대부분을 차지함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670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출고량이 높은 게임에 대한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345" y="1762802"/>
            <a:ext cx="6012158" cy="33323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2414" y="5252996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출고량이 높은 게임들은 전체 판매량과는 다른 패턴을 보임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FPS, Platform, Role-Playing </a:t>
            </a:r>
            <a:r>
              <a:rPr lang="ko-KR" altLang="en-US" sz="2000" dirty="0"/>
              <a:t>순서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20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 </a:t>
            </a:r>
            <a:r>
              <a:rPr lang="en-US" altLang="ko-KR" dirty="0"/>
              <a:t>: </a:t>
            </a:r>
            <a:r>
              <a:rPr lang="ko-KR" altLang="en-US" dirty="0"/>
              <a:t>판매량이 많은 회사에 대한 분석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8BFAC64-9EA1-4C17-891F-C16B40F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4494" y="1762802"/>
            <a:ext cx="6578149" cy="37434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12345-6226-4ADB-9B16-DB1BE5EA368A}"/>
              </a:ext>
            </a:extLst>
          </p:cNvPr>
          <p:cNvSpPr txBox="1"/>
          <p:nvPr/>
        </p:nvSpPr>
        <p:spPr>
          <a:xfrm>
            <a:off x="1523600" y="5457377"/>
            <a:ext cx="83518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일본을 제외하고는 비슷한 </a:t>
            </a:r>
            <a:r>
              <a:rPr lang="en-US" altLang="ko-KR" sz="2000" dirty="0"/>
              <a:t>Publisher </a:t>
            </a:r>
            <a:r>
              <a:rPr lang="ko-KR" altLang="en-US" sz="2000" dirty="0"/>
              <a:t>선호도를 보임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일본은 자국 </a:t>
            </a:r>
            <a:r>
              <a:rPr lang="en-US" altLang="ko-KR" sz="2000" dirty="0"/>
              <a:t>Publisher</a:t>
            </a:r>
            <a:r>
              <a:rPr lang="ko-KR" altLang="en-US" sz="2000" dirty="0"/>
              <a:t>를 선호함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133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칠판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0_TF02804846_TF02804846.potx" id="{5D58C5C8-DCD8-4683-8F80-2727C2154D0F}" vid="{5606BD10-093D-48AD-B740-AC65385F8422}"/>
    </a:ext>
  </a:extLst>
</a:theme>
</file>

<file path=ppt/theme/theme2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194</TotalTime>
  <Words>935</Words>
  <Application>Microsoft Office PowerPoint</Application>
  <PresentationFormat>사용자 지정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돋움체</vt:lpstr>
      <vt:lpstr>맑은 고딕</vt:lpstr>
      <vt:lpstr>Arial</vt:lpstr>
      <vt:lpstr>Consolas</vt:lpstr>
      <vt:lpstr>Corbel</vt:lpstr>
      <vt:lpstr>Wingdings</vt:lpstr>
      <vt:lpstr>칠판 16x9</vt:lpstr>
      <vt:lpstr>Game Analysis Project</vt:lpstr>
      <vt:lpstr>목차</vt:lpstr>
      <vt:lpstr>데이터 분석 : 지역에 따라서 선호하는 게임 장르</vt:lpstr>
      <vt:lpstr>데이터 분석 : 연도별 게임 트랜드</vt:lpstr>
      <vt:lpstr>데이터 분석 : 연도별 게임 트랜드</vt:lpstr>
      <vt:lpstr>데이터 분석 : 연도별 게임 트랜드</vt:lpstr>
      <vt:lpstr>데이터 분석 : 출고량이 높은 게임에 대한 분석</vt:lpstr>
      <vt:lpstr>데이터 분석 : 출고량이 높은 게임에 대한 분석</vt:lpstr>
      <vt:lpstr>데이터 분석 : 판매량이 많은 회사에 대한 분석</vt:lpstr>
      <vt:lpstr>데이터 분석 : 판매량이 많은 회사에 대한 분석</vt:lpstr>
      <vt:lpstr>데이터 분석 : 플랫폼과 장르와의 관계</vt:lpstr>
      <vt:lpstr>데이터 분석 : 플랫폼과 장르와의 관계</vt:lpstr>
      <vt:lpstr>데이터 분석 : 플랫폼과 장르와의 관계</vt:lpstr>
      <vt:lpstr>데이터 분석 : 플랫폼과 장르와의 관계</vt:lpstr>
      <vt:lpstr>데이터 해석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Analisys Project</dc:title>
  <dc:creator>남 자명</dc:creator>
  <cp:lastModifiedBy>남 자명</cp:lastModifiedBy>
  <cp:revision>12</cp:revision>
  <dcterms:created xsi:type="dcterms:W3CDTF">2021-12-13T03:48:49Z</dcterms:created>
  <dcterms:modified xsi:type="dcterms:W3CDTF">2021-12-13T07:05:51Z</dcterms:modified>
</cp:coreProperties>
</file>