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65" r:id="rId3"/>
    <p:sldId id="266" r:id="rId4"/>
    <p:sldId id="261" r:id="rId5"/>
    <p:sldId id="257" r:id="rId6"/>
    <p:sldId id="262" r:id="rId7"/>
    <p:sldId id="259" r:id="rId8"/>
    <p:sldId id="263" r:id="rId9"/>
    <p:sldId id="260" r:id="rId10"/>
    <p:sldId id="264"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hu-HU" smtClean="0"/>
              <a:t>Mintacím szerkesztése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EE7ADE-F184-4D8C-8CA1-E4E7E0B0C954}" type="datetimeFigureOut">
              <a:rPr lang="hu-HU" smtClean="0"/>
              <a:t>2023. 01. 26.</a:t>
            </a:fld>
            <a:endParaRPr lang="hu-HU"/>
          </a:p>
        </p:txBody>
      </p:sp>
      <p:sp>
        <p:nvSpPr>
          <p:cNvPr id="5" name="Footer Placeholder 4"/>
          <p:cNvSpPr>
            <a:spLocks noGrp="1"/>
          </p:cNvSpPr>
          <p:nvPr>
            <p:ph type="ftr" sz="quarter" idx="11"/>
          </p:nvPr>
        </p:nvSpPr>
        <p:spPr>
          <a:xfrm>
            <a:off x="1371600" y="4323845"/>
            <a:ext cx="6400800" cy="365125"/>
          </a:xfrm>
        </p:spPr>
        <p:txBody>
          <a:bodyPr/>
          <a:lstStyle/>
          <a:p>
            <a:endParaRPr lang="hu-HU"/>
          </a:p>
        </p:txBody>
      </p:sp>
      <p:sp>
        <p:nvSpPr>
          <p:cNvPr id="6" name="Slide Number Placeholder 5"/>
          <p:cNvSpPr>
            <a:spLocks noGrp="1"/>
          </p:cNvSpPr>
          <p:nvPr>
            <p:ph type="sldNum" sz="quarter" idx="12"/>
          </p:nvPr>
        </p:nvSpPr>
        <p:spPr>
          <a:xfrm>
            <a:off x="8077200" y="1430866"/>
            <a:ext cx="2743200" cy="365125"/>
          </a:xfrm>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316687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33308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ím és képaláírás">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hu-HU" smtClean="0"/>
              <a:t>Mintacím szerkesztése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a:xfrm>
            <a:off x="685800" y="379941"/>
            <a:ext cx="6991492" cy="365125"/>
          </a:xfrm>
        </p:spPr>
        <p:txBody>
          <a:bodyPr/>
          <a:lstStyle/>
          <a:p>
            <a:endParaRPr lang="hu-HU"/>
          </a:p>
        </p:txBody>
      </p:sp>
      <p:sp>
        <p:nvSpPr>
          <p:cNvPr id="7" name="Slide Number Placeholder 6"/>
          <p:cNvSpPr>
            <a:spLocks noGrp="1"/>
          </p:cNvSpPr>
          <p:nvPr>
            <p:ph type="sldNum" sz="quarter" idx="12"/>
          </p:nvPr>
        </p:nvSpPr>
        <p:spPr>
          <a:xfrm>
            <a:off x="10862452" y="381000"/>
            <a:ext cx="643748" cy="365125"/>
          </a:xfrm>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404705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Idézet képaláírással">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hu-HU" smtClean="0"/>
              <a:t>Mintacím szerkesztése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a:xfrm>
            <a:off x="685800" y="379941"/>
            <a:ext cx="6991492" cy="365125"/>
          </a:xfrm>
        </p:spPr>
        <p:txBody>
          <a:bodyPr/>
          <a:lstStyle/>
          <a:p>
            <a:endParaRPr lang="hu-HU"/>
          </a:p>
        </p:txBody>
      </p:sp>
      <p:sp>
        <p:nvSpPr>
          <p:cNvPr id="7" name="Slide Number Placeholder 6"/>
          <p:cNvSpPr>
            <a:spLocks noGrp="1"/>
          </p:cNvSpPr>
          <p:nvPr>
            <p:ph type="sldNum" sz="quarter" idx="12"/>
          </p:nvPr>
        </p:nvSpPr>
        <p:spPr>
          <a:xfrm>
            <a:off x="10862452" y="381000"/>
            <a:ext cx="643748" cy="365125"/>
          </a:xfrm>
        </p:spPr>
        <p:txBody>
          <a:bodyPr/>
          <a:lstStyle/>
          <a:p>
            <a:fld id="{A5CDE618-E9DC-4AFA-B41A-8F811866A3EF}" type="slidenum">
              <a:rPr lang="hu-HU" smtClean="0"/>
              <a:t>‹#›</a:t>
            </a:fld>
            <a:endParaRPr lang="hu-H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3029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évkártya">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hu-HU" smtClean="0"/>
              <a:t>Mintacím szerkesztése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a:xfrm>
            <a:off x="685800" y="378883"/>
            <a:ext cx="6991492" cy="365125"/>
          </a:xfrm>
        </p:spPr>
        <p:txBody>
          <a:bodyPr/>
          <a:lstStyle/>
          <a:p>
            <a:endParaRPr lang="hu-HU"/>
          </a:p>
        </p:txBody>
      </p:sp>
      <p:sp>
        <p:nvSpPr>
          <p:cNvPr id="7" name="Slide Number Placeholder 6"/>
          <p:cNvSpPr>
            <a:spLocks noGrp="1"/>
          </p:cNvSpPr>
          <p:nvPr>
            <p:ph type="sldNum" sz="quarter" idx="12"/>
          </p:nvPr>
        </p:nvSpPr>
        <p:spPr>
          <a:xfrm>
            <a:off x="10862452" y="381000"/>
            <a:ext cx="643748" cy="365125"/>
          </a:xfrm>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1336494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hu-HU" smtClean="0"/>
              <a:t>Mintacím szerkesztése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3" name="Date Placeholder 2"/>
          <p:cNvSpPr>
            <a:spLocks noGrp="1"/>
          </p:cNvSpPr>
          <p:nvPr>
            <p:ph type="dt" sz="half" idx="10"/>
          </p:nvPr>
        </p:nvSpPr>
        <p:spPr/>
        <p:txBody>
          <a:bodyPr/>
          <a:lstStyle/>
          <a:p>
            <a:fld id="{B8EE7ADE-F184-4D8C-8CA1-E4E7E0B0C954}" type="datetimeFigureOut">
              <a:rPr lang="hu-HU" smtClean="0"/>
              <a:t>2023. 01. 26.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262637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hu-HU" smtClean="0"/>
              <a:t>Mintacím szerkesztése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3" name="Date Placeholder 2"/>
          <p:cNvSpPr>
            <a:spLocks noGrp="1"/>
          </p:cNvSpPr>
          <p:nvPr>
            <p:ph type="dt" sz="half" idx="10"/>
          </p:nvPr>
        </p:nvSpPr>
        <p:spPr/>
        <p:txBody>
          <a:bodyPr/>
          <a:lstStyle/>
          <a:p>
            <a:fld id="{B8EE7ADE-F184-4D8C-8CA1-E4E7E0B0C954}" type="datetimeFigureOut">
              <a:rPr lang="hu-HU" smtClean="0"/>
              <a:t>2023. 01. 26.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33515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B8EE7ADE-F184-4D8C-8CA1-E4E7E0B0C954}" type="datetimeFigureOut">
              <a:rPr lang="hu-HU" smtClean="0"/>
              <a:t>2023. 01. 26.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3034092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hu-HU" smtClean="0"/>
              <a:t>Mintacím szerkesztése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EE7ADE-F184-4D8C-8CA1-E4E7E0B0C954}" type="datetimeFigureOut">
              <a:rPr lang="hu-HU" smtClean="0"/>
              <a:t>2023. 01. 26.</a:t>
            </a:fld>
            <a:endParaRPr lang="hu-HU"/>
          </a:p>
        </p:txBody>
      </p:sp>
      <p:sp>
        <p:nvSpPr>
          <p:cNvPr id="5" name="Footer Placeholder 4"/>
          <p:cNvSpPr>
            <a:spLocks noGrp="1"/>
          </p:cNvSpPr>
          <p:nvPr>
            <p:ph type="ftr" sz="quarter" idx="11"/>
          </p:nvPr>
        </p:nvSpPr>
        <p:spPr>
          <a:xfrm>
            <a:off x="685800" y="381000"/>
            <a:ext cx="6991492" cy="365125"/>
          </a:xfrm>
        </p:spPr>
        <p:txBody>
          <a:bodyPr/>
          <a:lstStyle/>
          <a:p>
            <a:endParaRPr lang="hu-HU"/>
          </a:p>
        </p:txBody>
      </p:sp>
      <p:sp>
        <p:nvSpPr>
          <p:cNvPr id="6" name="Slide Number Placeholder 5"/>
          <p:cNvSpPr>
            <a:spLocks noGrp="1"/>
          </p:cNvSpPr>
          <p:nvPr>
            <p:ph type="sldNum" sz="quarter" idx="12"/>
          </p:nvPr>
        </p:nvSpPr>
        <p:spPr>
          <a:xfrm>
            <a:off x="10862452" y="381000"/>
            <a:ext cx="643748" cy="365125"/>
          </a:xfrm>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331242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B8EE7ADE-F184-4D8C-8CA1-E4E7E0B0C954}" type="datetimeFigureOut">
              <a:rPr lang="hu-HU" smtClean="0"/>
              <a:t>2023. 01. 26.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68570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hu-HU" smtClean="0"/>
              <a:t>Mintacím szerkesztése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EE7ADE-F184-4D8C-8CA1-E4E7E0B0C954}" type="datetimeFigureOut">
              <a:rPr lang="hu-HU" smtClean="0"/>
              <a:t>2023. 01. 26.</a:t>
            </a:fld>
            <a:endParaRPr lang="hu-HU"/>
          </a:p>
        </p:txBody>
      </p:sp>
      <p:sp>
        <p:nvSpPr>
          <p:cNvPr id="5" name="Footer Placeholder 4"/>
          <p:cNvSpPr>
            <a:spLocks noGrp="1"/>
          </p:cNvSpPr>
          <p:nvPr>
            <p:ph type="ftr" sz="quarter" idx="11"/>
          </p:nvPr>
        </p:nvSpPr>
        <p:spPr>
          <a:xfrm>
            <a:off x="685800" y="381001"/>
            <a:ext cx="6991492" cy="364065"/>
          </a:xfrm>
        </p:spPr>
        <p:txBody>
          <a:bodyPr/>
          <a:lstStyle/>
          <a:p>
            <a:endParaRPr lang="hu-HU"/>
          </a:p>
        </p:txBody>
      </p:sp>
      <p:sp>
        <p:nvSpPr>
          <p:cNvPr id="6" name="Slide Number Placeholder 5"/>
          <p:cNvSpPr>
            <a:spLocks noGrp="1"/>
          </p:cNvSpPr>
          <p:nvPr>
            <p:ph type="sldNum" sz="quarter" idx="12"/>
          </p:nvPr>
        </p:nvSpPr>
        <p:spPr>
          <a:xfrm>
            <a:off x="10862452" y="381000"/>
            <a:ext cx="643748" cy="365125"/>
          </a:xfrm>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281260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235218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hu-HU" smtClean="0"/>
              <a:t>Mintacím szerkesztése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85800" y="3132666"/>
            <a:ext cx="5311775" cy="3086019"/>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172200" y="3132666"/>
            <a:ext cx="5334000" cy="3086019"/>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B8EE7ADE-F184-4D8C-8CA1-E4E7E0B0C954}" type="datetimeFigureOut">
              <a:rPr lang="hu-HU" smtClean="0"/>
              <a:t>2023. 01. 26.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112146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B8EE7ADE-F184-4D8C-8CA1-E4E7E0B0C954}" type="datetimeFigureOut">
              <a:rPr lang="hu-HU" smtClean="0"/>
              <a:t>2023. 01. 26.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349467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E7ADE-F184-4D8C-8CA1-E4E7E0B0C954}" type="datetimeFigureOut">
              <a:rPr lang="hu-HU" smtClean="0"/>
              <a:t>2023. 01. 26.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27265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hu-HU" smtClean="0"/>
              <a:t>Mintacím szerkesztése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118560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B8EE7ADE-F184-4D8C-8CA1-E4E7E0B0C954}" type="datetimeFigureOut">
              <a:rPr lang="hu-HU" smtClean="0"/>
              <a:t>2023. 01. 26.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5CDE618-E9DC-4AFA-B41A-8F811866A3EF}" type="slidenum">
              <a:rPr lang="hu-HU" smtClean="0"/>
              <a:t>‹#›</a:t>
            </a:fld>
            <a:endParaRPr lang="hu-HU"/>
          </a:p>
        </p:txBody>
      </p:sp>
    </p:spTree>
    <p:extLst>
      <p:ext uri="{BB962C8B-B14F-4D97-AF65-F5344CB8AC3E}">
        <p14:creationId xmlns:p14="http://schemas.microsoft.com/office/powerpoint/2010/main" val="413750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EE7ADE-F184-4D8C-8CA1-E4E7E0B0C954}" type="datetimeFigureOut">
              <a:rPr lang="hu-HU" smtClean="0"/>
              <a:t>2023. 01. 26.</a:t>
            </a:fld>
            <a:endParaRPr lang="hu-H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CDE618-E9DC-4AFA-B41A-8F811866A3EF}" type="slidenum">
              <a:rPr lang="hu-HU" smtClean="0"/>
              <a:t>‹#›</a:t>
            </a:fld>
            <a:endParaRPr lang="hu-HU"/>
          </a:p>
        </p:txBody>
      </p:sp>
    </p:spTree>
    <p:extLst>
      <p:ext uri="{BB962C8B-B14F-4D97-AF65-F5344CB8AC3E}">
        <p14:creationId xmlns:p14="http://schemas.microsoft.com/office/powerpoint/2010/main" val="126194257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dirty="0" smtClean="0"/>
              <a:t>ADATBÁZIS tervezési szempontok</a:t>
            </a:r>
            <a:endParaRPr lang="hu-HU" dirty="0"/>
          </a:p>
        </p:txBody>
      </p:sp>
      <p:sp>
        <p:nvSpPr>
          <p:cNvPr id="3" name="Alcím 2"/>
          <p:cNvSpPr>
            <a:spLocks noGrp="1"/>
          </p:cNvSpPr>
          <p:nvPr>
            <p:ph type="subTitle" idx="1"/>
          </p:nvPr>
        </p:nvSpPr>
        <p:spPr/>
        <p:txBody>
          <a:bodyPr/>
          <a:lstStyle/>
          <a:p>
            <a:r>
              <a:rPr lang="hu-HU" dirty="0" smtClean="0"/>
              <a:t>TÓTH VIKTOR</a:t>
            </a:r>
            <a:endParaRPr lang="hu-HU" dirty="0"/>
          </a:p>
        </p:txBody>
      </p:sp>
    </p:spTree>
    <p:extLst>
      <p:ext uri="{BB962C8B-B14F-4D97-AF65-F5344CB8AC3E}">
        <p14:creationId xmlns:p14="http://schemas.microsoft.com/office/powerpoint/2010/main" val="3493565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SORREND</a:t>
            </a:r>
            <a:endParaRPr lang="hu-HU" dirty="0"/>
          </a:p>
        </p:txBody>
      </p:sp>
      <p:sp>
        <p:nvSpPr>
          <p:cNvPr id="3" name="Tartalom helye 2"/>
          <p:cNvSpPr>
            <a:spLocks noGrp="1"/>
          </p:cNvSpPr>
          <p:nvPr>
            <p:ph idx="1"/>
          </p:nvPr>
        </p:nvSpPr>
        <p:spPr/>
        <p:txBody>
          <a:bodyPr>
            <a:normAutofit fontScale="92500"/>
          </a:bodyPr>
          <a:lstStyle/>
          <a:p>
            <a:pPr marL="457200" indent="-457200">
              <a:buFont typeface="+mj-lt"/>
              <a:buAutoNum type="arabicPeriod"/>
            </a:pPr>
            <a:r>
              <a:rPr lang="hu-HU" dirty="0"/>
              <a:t>ER modell</a:t>
            </a:r>
          </a:p>
          <a:p>
            <a:pPr marL="457200" indent="-457200">
              <a:buFont typeface="+mj-lt"/>
              <a:buAutoNum type="arabicPeriod"/>
            </a:pPr>
            <a:r>
              <a:rPr lang="hu-HU" dirty="0"/>
              <a:t>Normalizálás</a:t>
            </a:r>
          </a:p>
          <a:p>
            <a:pPr marL="457200" indent="-457200">
              <a:buFont typeface="+mj-lt"/>
              <a:buAutoNum type="arabicPeriod"/>
            </a:pPr>
            <a:r>
              <a:rPr lang="hu-HU" dirty="0"/>
              <a:t>Dekompenzáció</a:t>
            </a:r>
          </a:p>
          <a:p>
            <a:pPr marL="457200" indent="-457200">
              <a:buFont typeface="+mj-lt"/>
              <a:buAutoNum type="arabicPeriod"/>
            </a:pPr>
            <a:r>
              <a:rPr lang="hu-HU" dirty="0"/>
              <a:t>Funkcionális függőség</a:t>
            </a:r>
          </a:p>
          <a:p>
            <a:pPr marL="457200" indent="-457200">
              <a:buFont typeface="+mj-lt"/>
              <a:buAutoNum type="arabicPeriod"/>
            </a:pPr>
            <a:r>
              <a:rPr lang="hu-HU" dirty="0"/>
              <a:t>Redundancia</a:t>
            </a:r>
          </a:p>
          <a:p>
            <a:pPr marL="457200" indent="-457200">
              <a:buFont typeface="+mj-lt"/>
              <a:buAutoNum type="arabicPeriod"/>
            </a:pPr>
            <a:r>
              <a:rPr lang="hu-HU" dirty="0"/>
              <a:t>Anomáliák (beszúrási, törlési, módosítási)</a:t>
            </a:r>
          </a:p>
          <a:p>
            <a:r>
              <a:rPr lang="hu-HU" dirty="0"/>
              <a:t>Az ER modell az alapja az adatbázis tervezésnek, amely meghatározza a logikai szerkezetet. A normalizálás és </a:t>
            </a:r>
            <a:r>
              <a:rPr lang="hu-HU" dirty="0" err="1"/>
              <a:t>dekompozíció</a:t>
            </a:r>
            <a:r>
              <a:rPr lang="hu-HU" dirty="0"/>
              <a:t> segítségével csökkenthetjük az adatok redundanciáját és javíthatjuk az adatok integritását. A funkcionális függőség segít meghatározni, hogy mely mezők függenek egymástól. A redundancia és anomáliák a normalizálás és </a:t>
            </a:r>
            <a:r>
              <a:rPr lang="hu-HU" dirty="0" err="1"/>
              <a:t>dekompozíció</a:t>
            </a:r>
            <a:r>
              <a:rPr lang="hu-HU" dirty="0"/>
              <a:t> céljainak ellenőrzését jelentik.</a:t>
            </a:r>
          </a:p>
          <a:p>
            <a:endParaRPr lang="hu-HU" dirty="0"/>
          </a:p>
        </p:txBody>
      </p:sp>
    </p:spTree>
    <p:extLst>
      <p:ext uri="{BB962C8B-B14F-4D97-AF65-F5344CB8AC3E}">
        <p14:creationId xmlns:p14="http://schemas.microsoft.com/office/powerpoint/2010/main" val="2954756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Adatbázis</a:t>
            </a:r>
            <a:endParaRPr lang="hu-HU" dirty="0"/>
          </a:p>
        </p:txBody>
      </p:sp>
      <p:sp>
        <p:nvSpPr>
          <p:cNvPr id="3" name="Tartalom helye 2"/>
          <p:cNvSpPr>
            <a:spLocks noGrp="1"/>
          </p:cNvSpPr>
          <p:nvPr>
            <p:ph idx="1"/>
          </p:nvPr>
        </p:nvSpPr>
        <p:spPr/>
        <p:txBody>
          <a:bodyPr/>
          <a:lstStyle/>
          <a:p>
            <a:r>
              <a:rPr lang="hu-HU" dirty="0"/>
              <a:t>Az adatbázis egy olyan szoftverrendszer, amely segítségével tárolhatunk, kezelhetünk és lekérdezhetünk adatokat. Az adatbázisok segítségével az adatokat rendszerezetten és könnyen hozzáférhető módon tárolhatjuk, és könnyen kereshetünk, módosíthatunk és törölhetünk adatokat.</a:t>
            </a:r>
            <a:endParaRPr lang="hu-HU" dirty="0"/>
          </a:p>
        </p:txBody>
      </p:sp>
    </p:spTree>
    <p:extLst>
      <p:ext uri="{BB962C8B-B14F-4D97-AF65-F5344CB8AC3E}">
        <p14:creationId xmlns:p14="http://schemas.microsoft.com/office/powerpoint/2010/main" val="2613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marL="571500" indent="-571500">
              <a:buFont typeface="Arial" panose="020B0604020202020204" pitchFamily="34" charset="0"/>
              <a:buChar char="•"/>
            </a:pPr>
            <a:r>
              <a:rPr lang="hu-HU" dirty="0" smtClean="0"/>
              <a:t>Relációs adatbázis</a:t>
            </a:r>
            <a:endParaRPr lang="hu-HU" dirty="0"/>
          </a:p>
        </p:txBody>
      </p:sp>
      <p:sp>
        <p:nvSpPr>
          <p:cNvPr id="3" name="Tartalom helye 2"/>
          <p:cNvSpPr>
            <a:spLocks noGrp="1"/>
          </p:cNvSpPr>
          <p:nvPr>
            <p:ph idx="1"/>
          </p:nvPr>
        </p:nvSpPr>
        <p:spPr/>
        <p:txBody>
          <a:bodyPr>
            <a:normAutofit/>
          </a:bodyPr>
          <a:lstStyle/>
          <a:p>
            <a:r>
              <a:rPr lang="hu-HU" dirty="0"/>
              <a:t>A relációs adatbázis egy olyan adatbázis, amely a relációs modell alapján működik. A relációs modell az adatokat táblákban (relációkban) tárolja, és a táblák közötti kapcsolatokat meghatározó kulcsok segítségével összekapcsolja őket</a:t>
            </a:r>
            <a:r>
              <a:rPr lang="hu-HU" dirty="0" smtClean="0"/>
              <a:t>.</a:t>
            </a:r>
          </a:p>
          <a:p>
            <a:r>
              <a:rPr lang="hu-HU" dirty="0"/>
              <a:t>Az adatok a táblákban sorokban (rekordokban) és oszlopokban (</a:t>
            </a:r>
            <a:r>
              <a:rPr lang="hu-HU" dirty="0" err="1"/>
              <a:t>mezőkben</a:t>
            </a:r>
            <a:r>
              <a:rPr lang="hu-HU" dirty="0"/>
              <a:t>) tárolódnak. </a:t>
            </a:r>
            <a:endParaRPr lang="hu-HU" dirty="0" smtClean="0"/>
          </a:p>
          <a:p>
            <a:r>
              <a:rPr lang="hu-HU" dirty="0" smtClean="0"/>
              <a:t>A </a:t>
            </a:r>
            <a:r>
              <a:rPr lang="hu-HU" dirty="0"/>
              <a:t>táblák közötti kapcsolatokat a kulcsok segítségével jelöljük, amelyek a táblákban található </a:t>
            </a:r>
            <a:r>
              <a:rPr lang="hu-HU" dirty="0" err="1"/>
              <a:t>mezőkre</a:t>
            </a:r>
            <a:r>
              <a:rPr lang="hu-HU" dirty="0"/>
              <a:t> hivatkoznak. </a:t>
            </a:r>
            <a:endParaRPr lang="hu-HU" dirty="0" smtClean="0"/>
          </a:p>
        </p:txBody>
      </p:sp>
    </p:spTree>
    <p:extLst>
      <p:ext uri="{BB962C8B-B14F-4D97-AF65-F5344CB8AC3E}">
        <p14:creationId xmlns:p14="http://schemas.microsoft.com/office/powerpoint/2010/main" val="141340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marL="457200" indent="-457200">
              <a:buFont typeface="Arial" panose="020B0604020202020204" pitchFamily="34" charset="0"/>
              <a:buChar char="•"/>
            </a:pPr>
            <a:r>
              <a:rPr lang="hu-HU" sz="3000" dirty="0" smtClean="0"/>
              <a:t>ER modell</a:t>
            </a:r>
            <a:endParaRPr lang="hu-HU" sz="3000" dirty="0"/>
          </a:p>
        </p:txBody>
      </p:sp>
      <p:sp>
        <p:nvSpPr>
          <p:cNvPr id="3" name="Tartalom helye 2"/>
          <p:cNvSpPr>
            <a:spLocks noGrp="1"/>
          </p:cNvSpPr>
          <p:nvPr>
            <p:ph idx="1"/>
          </p:nvPr>
        </p:nvSpPr>
        <p:spPr/>
        <p:txBody>
          <a:bodyPr>
            <a:normAutofit/>
          </a:bodyPr>
          <a:lstStyle/>
          <a:p>
            <a:r>
              <a:rPr lang="hu-HU" dirty="0"/>
              <a:t>Az Entitás-Reláció (ER) modell egy adatmodell, amely az adatbázisok tervezésének alapja</a:t>
            </a:r>
            <a:r>
              <a:rPr lang="hu-HU" dirty="0" smtClean="0"/>
              <a:t>.</a:t>
            </a:r>
          </a:p>
          <a:p>
            <a:r>
              <a:rPr lang="hu-HU" dirty="0"/>
              <a:t>ER modell segítségével le lehet írni az adatbázisban lévő entitásokat, azok kapcsolatait és azok mezőit</a:t>
            </a:r>
            <a:r>
              <a:rPr lang="hu-HU" dirty="0" smtClean="0"/>
              <a:t>.</a:t>
            </a:r>
          </a:p>
          <a:p>
            <a:r>
              <a:rPr lang="hu-HU" dirty="0"/>
              <a:t>Az ER modell segítségével le lehet írni az adatbázis logikai struktúráját, és az adatbázis fizikai implementálására is használható. Az ER modell segítségével lehet meghatározni az adatbázisban szereplő táblákat, mezőket és kapcsolatokat, amelyek alapján az adatbázis fizikailag is létrehozható.</a:t>
            </a:r>
            <a:endParaRPr lang="hu-HU" dirty="0" smtClean="0"/>
          </a:p>
          <a:p>
            <a:endParaRPr lang="hu-HU" dirty="0"/>
          </a:p>
        </p:txBody>
      </p:sp>
      <p:pic>
        <p:nvPicPr>
          <p:cNvPr id="1026" name="Picture 2" descr="https://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253" y="5722183"/>
            <a:ext cx="26955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9/90/Erd-entity-with-attribute.svg/220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625" y="5781474"/>
            <a:ext cx="20955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9/9b/Erd-relationship-with-attribute.svg/220px-Erd-relationship-with-attribut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290" y="5674558"/>
            <a:ext cx="20955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c/cb/Erd-id-as-primary-key.svg/55px-Erd-id-as-primary-key.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922" y="5826957"/>
            <a:ext cx="523875"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69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marL="571500" indent="-571500">
              <a:buFont typeface="Arial" panose="020B0604020202020204" pitchFamily="34" charset="0"/>
              <a:buChar char="•"/>
            </a:pPr>
            <a:r>
              <a:rPr lang="hu-HU" sz="3000" dirty="0" smtClean="0"/>
              <a:t>Normalizálás</a:t>
            </a:r>
            <a:endParaRPr lang="hu-HU" sz="3000" dirty="0"/>
          </a:p>
        </p:txBody>
      </p:sp>
      <p:sp>
        <p:nvSpPr>
          <p:cNvPr id="3" name="Tartalom helye 2"/>
          <p:cNvSpPr>
            <a:spLocks noGrp="1"/>
          </p:cNvSpPr>
          <p:nvPr>
            <p:ph idx="1"/>
          </p:nvPr>
        </p:nvSpPr>
        <p:spPr/>
        <p:txBody>
          <a:bodyPr/>
          <a:lstStyle/>
          <a:p>
            <a:r>
              <a:rPr lang="hu-HU" dirty="0"/>
              <a:t>Az adatbázis normalizálás olyan folyamat, amely az adatokat olyan táblákba rendezi, amelyek között kapcsolatok vannak, hogy csökkentse az adatok redundanciáját és javítsa az adatok integritását. </a:t>
            </a:r>
            <a:endParaRPr lang="hu-HU" dirty="0" smtClean="0"/>
          </a:p>
          <a:p>
            <a:r>
              <a:rPr lang="hu-HU" dirty="0" smtClean="0"/>
              <a:t>A </a:t>
            </a:r>
            <a:r>
              <a:rPr lang="hu-HU" dirty="0" err="1"/>
              <a:t>normalizáció</a:t>
            </a:r>
            <a:r>
              <a:rPr lang="hu-HU" dirty="0"/>
              <a:t> többféle formában történhet, de az általában használt öt forma a 1NF, 2NF, 3NF, BCNF és 4NF.</a:t>
            </a:r>
            <a:endParaRPr lang="hu-HU" dirty="0"/>
          </a:p>
        </p:txBody>
      </p:sp>
    </p:spTree>
    <p:extLst>
      <p:ext uri="{BB962C8B-B14F-4D97-AF65-F5344CB8AC3E}">
        <p14:creationId xmlns:p14="http://schemas.microsoft.com/office/powerpoint/2010/main" val="3945581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marL="457200" indent="-457200">
              <a:buFont typeface="Arial" panose="020B0604020202020204" pitchFamily="34" charset="0"/>
              <a:buChar char="•"/>
            </a:pPr>
            <a:r>
              <a:rPr lang="hu-HU" sz="3000" dirty="0" smtClean="0"/>
              <a:t>Dekompenzáció</a:t>
            </a:r>
            <a:endParaRPr lang="hu-HU" sz="3000" dirty="0"/>
          </a:p>
        </p:txBody>
      </p:sp>
      <p:sp>
        <p:nvSpPr>
          <p:cNvPr id="3" name="Tartalom helye 2"/>
          <p:cNvSpPr>
            <a:spLocks noGrp="1"/>
          </p:cNvSpPr>
          <p:nvPr>
            <p:ph idx="1"/>
          </p:nvPr>
        </p:nvSpPr>
        <p:spPr/>
        <p:txBody>
          <a:bodyPr>
            <a:normAutofit lnSpcReduction="10000"/>
          </a:bodyPr>
          <a:lstStyle/>
          <a:p>
            <a:r>
              <a:rPr lang="hu-HU" dirty="0"/>
              <a:t>A </a:t>
            </a:r>
            <a:r>
              <a:rPr lang="hu-HU" dirty="0" err="1"/>
              <a:t>dekompozíció</a:t>
            </a:r>
            <a:r>
              <a:rPr lang="hu-HU" dirty="0"/>
              <a:t> (vagy dekomponálás) az adatbázisokban a fizikai tárolás és a logikai szerkezet elkülönítését jelenti. A </a:t>
            </a:r>
            <a:r>
              <a:rPr lang="hu-HU" dirty="0" err="1"/>
              <a:t>dekompozíció</a:t>
            </a:r>
            <a:r>
              <a:rPr lang="hu-HU" dirty="0"/>
              <a:t> célja, hogy csökkentse az adatbázis redundanciáját és javítsa az adatok integritását</a:t>
            </a:r>
            <a:r>
              <a:rPr lang="hu-HU" dirty="0" smtClean="0"/>
              <a:t>.</a:t>
            </a:r>
          </a:p>
          <a:p>
            <a:r>
              <a:rPr lang="hu-HU" dirty="0"/>
              <a:t>A </a:t>
            </a:r>
            <a:r>
              <a:rPr lang="hu-HU" dirty="0" err="1"/>
              <a:t>dekompozíció</a:t>
            </a:r>
            <a:r>
              <a:rPr lang="hu-HU" dirty="0"/>
              <a:t> egyik módja a relációk </a:t>
            </a:r>
            <a:r>
              <a:rPr lang="hu-HU" dirty="0" err="1"/>
              <a:t>dekompozíciója</a:t>
            </a:r>
            <a:r>
              <a:rPr lang="hu-HU" dirty="0"/>
              <a:t>. A reláció </a:t>
            </a:r>
            <a:r>
              <a:rPr lang="hu-HU" dirty="0" err="1"/>
              <a:t>dekompozíciójával</a:t>
            </a:r>
            <a:r>
              <a:rPr lang="hu-HU" dirty="0"/>
              <a:t> egy relációt több kisebb relációra osztunk fel. Például egy "Rendelések" relációt "Ügyfelek" és "Rendelések" relációkra oszthatunk fel.</a:t>
            </a:r>
          </a:p>
          <a:p>
            <a:r>
              <a:rPr lang="hu-HU" dirty="0"/>
              <a:t>A </a:t>
            </a:r>
            <a:r>
              <a:rPr lang="hu-HU" dirty="0" err="1"/>
              <a:t>dekompozíció</a:t>
            </a:r>
            <a:r>
              <a:rPr lang="hu-HU" dirty="0"/>
              <a:t> másik módja az adatbázis normalizálása. </a:t>
            </a:r>
            <a:r>
              <a:rPr lang="hu-HU" dirty="0" smtClean="0"/>
              <a:t>Az </a:t>
            </a:r>
            <a:r>
              <a:rPr lang="hu-HU" dirty="0"/>
              <a:t>adatbázis normalizálása az ER modell segítségével </a:t>
            </a:r>
            <a:r>
              <a:rPr lang="hu-HU" dirty="0" smtClean="0"/>
              <a:t>történik.</a:t>
            </a:r>
            <a:endParaRPr lang="hu-HU" dirty="0"/>
          </a:p>
          <a:p>
            <a:r>
              <a:rPr lang="hu-HU" dirty="0"/>
              <a:t>A </a:t>
            </a:r>
            <a:r>
              <a:rPr lang="hu-HU" dirty="0" err="1"/>
              <a:t>dekompozíció</a:t>
            </a:r>
            <a:r>
              <a:rPr lang="hu-HU" dirty="0"/>
              <a:t> segítségével az adatbázis fenntarthatóbbá válik, és könnyebben kezelhető, mert a relációk kisebbek és az adatok integritása javul.</a:t>
            </a:r>
          </a:p>
          <a:p>
            <a:endParaRPr lang="hu-HU" dirty="0"/>
          </a:p>
        </p:txBody>
      </p:sp>
    </p:spTree>
    <p:extLst>
      <p:ext uri="{BB962C8B-B14F-4D97-AF65-F5344CB8AC3E}">
        <p14:creationId xmlns:p14="http://schemas.microsoft.com/office/powerpoint/2010/main" val="2119021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marL="571500" indent="-571500">
              <a:buFont typeface="Arial" panose="020B0604020202020204" pitchFamily="34" charset="0"/>
              <a:buChar char="•"/>
            </a:pPr>
            <a:r>
              <a:rPr lang="hu-HU" sz="3000" dirty="0"/>
              <a:t>Funkcionális függőség</a:t>
            </a:r>
          </a:p>
        </p:txBody>
      </p:sp>
      <p:sp>
        <p:nvSpPr>
          <p:cNvPr id="3" name="Tartalom helye 2"/>
          <p:cNvSpPr>
            <a:spLocks noGrp="1"/>
          </p:cNvSpPr>
          <p:nvPr>
            <p:ph idx="1"/>
          </p:nvPr>
        </p:nvSpPr>
        <p:spPr/>
        <p:txBody>
          <a:bodyPr>
            <a:normAutofit lnSpcReduction="10000"/>
          </a:bodyPr>
          <a:lstStyle/>
          <a:p>
            <a:r>
              <a:rPr lang="hu-HU" dirty="0"/>
              <a:t>Az adatbázis funkcionális függőség egy olyan kapcsolat, amely azt jelenti, hogy egy adatbázis egy adatmezője (vagy mezők csoportja) függ egy másik mezőtől (vagy mezők csoportjától) a táblában.</a:t>
            </a:r>
          </a:p>
          <a:p>
            <a:r>
              <a:rPr lang="hu-HU" dirty="0"/>
              <a:t>A funkcionális függőség a következő alakban írható le: A-&gt;B, amely azt jelenti, hogy B mező függ A mezőtől.</a:t>
            </a:r>
          </a:p>
          <a:p>
            <a:r>
              <a:rPr lang="hu-HU" dirty="0"/>
              <a:t>Egy példa a funkcionális függőségre: Az "Ár" mező függ az "Árucikk azonosító" mezőtől. Mivel az ár attól függ, hogy melyik termékről van szó, ezért az ár mező függ az árucikk azonosító mezőtől.</a:t>
            </a:r>
          </a:p>
          <a:p>
            <a:r>
              <a:rPr lang="hu-HU" dirty="0"/>
              <a:t>A funkcionális függőség használatával normalizáljuk az adatbázist, és csökkentjük az adatok redundanciáját. Ha a funkcionális függőség megléte van, az adatbázisban, akkor az adatokat csak egy helyen kell tárolni és módosítani.</a:t>
            </a:r>
          </a:p>
          <a:p>
            <a:endParaRPr lang="hu-HU" dirty="0"/>
          </a:p>
        </p:txBody>
      </p:sp>
    </p:spTree>
    <p:extLst>
      <p:ext uri="{BB962C8B-B14F-4D97-AF65-F5344CB8AC3E}">
        <p14:creationId xmlns:p14="http://schemas.microsoft.com/office/powerpoint/2010/main" val="1611256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marL="571500" indent="-571500">
              <a:buFont typeface="Arial" panose="020B0604020202020204" pitchFamily="34" charset="0"/>
              <a:buChar char="•"/>
            </a:pPr>
            <a:r>
              <a:rPr lang="hu-HU" sz="3000" dirty="0" smtClean="0"/>
              <a:t>Redundancia</a:t>
            </a:r>
            <a:endParaRPr lang="hu-HU" sz="3000" dirty="0"/>
          </a:p>
        </p:txBody>
      </p:sp>
      <p:sp>
        <p:nvSpPr>
          <p:cNvPr id="3" name="Tartalom helye 2"/>
          <p:cNvSpPr>
            <a:spLocks noGrp="1"/>
          </p:cNvSpPr>
          <p:nvPr>
            <p:ph idx="1"/>
          </p:nvPr>
        </p:nvSpPr>
        <p:spPr/>
        <p:txBody>
          <a:bodyPr>
            <a:normAutofit/>
          </a:bodyPr>
          <a:lstStyle/>
          <a:p>
            <a:r>
              <a:rPr lang="hu-HU" dirty="0"/>
              <a:t>Az adatbázis redundancia azt jelenti, hogy az adatok többszörösen jelen vannak az adatbázisban, és nincs megfelelő kapcsolat a táblák között. </a:t>
            </a:r>
            <a:endParaRPr lang="hu-HU" dirty="0" smtClean="0"/>
          </a:p>
          <a:p>
            <a:r>
              <a:rPr lang="hu-HU" dirty="0" smtClean="0"/>
              <a:t>Például </a:t>
            </a:r>
            <a:r>
              <a:rPr lang="hu-HU" dirty="0"/>
              <a:t>ha egy termék neve és ára többször szerepel az adatbázisban, akkor az adatok redundánsak. </a:t>
            </a:r>
            <a:endParaRPr lang="hu-HU" dirty="0" smtClean="0"/>
          </a:p>
          <a:p>
            <a:r>
              <a:rPr lang="hu-HU" dirty="0" smtClean="0"/>
              <a:t>A </a:t>
            </a:r>
            <a:r>
              <a:rPr lang="hu-HU" dirty="0"/>
              <a:t>redundancia problémája az adatbázis teljesítményét rontja, mert a rendszernek több adatot kell kezelnie, valamint az adatok integritásának veszélyezteti, mert ha egy adatot módosítunk, akkor azt több helyen is módosítani kell. </a:t>
            </a:r>
            <a:endParaRPr lang="hu-HU" dirty="0" smtClean="0"/>
          </a:p>
          <a:p>
            <a:r>
              <a:rPr lang="hu-HU" dirty="0" smtClean="0"/>
              <a:t>A </a:t>
            </a:r>
            <a:r>
              <a:rPr lang="hu-HU" dirty="0"/>
              <a:t>redundancia elkerülésére az adatbázis normalizálásával lehet javítani.</a:t>
            </a:r>
            <a:endParaRPr lang="hu-HU" dirty="0"/>
          </a:p>
        </p:txBody>
      </p:sp>
    </p:spTree>
    <p:extLst>
      <p:ext uri="{BB962C8B-B14F-4D97-AF65-F5344CB8AC3E}">
        <p14:creationId xmlns:p14="http://schemas.microsoft.com/office/powerpoint/2010/main" val="2087067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82542"/>
            <a:ext cx="10515600" cy="1325563"/>
          </a:xfrm>
        </p:spPr>
        <p:txBody>
          <a:bodyPr>
            <a:normAutofit/>
          </a:bodyPr>
          <a:lstStyle/>
          <a:p>
            <a:pPr marL="571500" indent="-571500">
              <a:buFont typeface="Arial" panose="020B0604020202020204" pitchFamily="34" charset="0"/>
              <a:buChar char="•"/>
            </a:pPr>
            <a:r>
              <a:rPr lang="hu-HU" sz="3000" dirty="0" smtClean="0"/>
              <a:t>Anomáliák (beszúrási, törlési, módosítási)</a:t>
            </a:r>
            <a:endParaRPr lang="hu-HU" sz="3000" dirty="0"/>
          </a:p>
        </p:txBody>
      </p:sp>
      <p:sp>
        <p:nvSpPr>
          <p:cNvPr id="3" name="Tartalom helye 2"/>
          <p:cNvSpPr>
            <a:spLocks noGrp="1"/>
          </p:cNvSpPr>
          <p:nvPr>
            <p:ph idx="1"/>
          </p:nvPr>
        </p:nvSpPr>
        <p:spPr/>
        <p:txBody>
          <a:bodyPr>
            <a:normAutofit fontScale="85000" lnSpcReduction="20000"/>
          </a:bodyPr>
          <a:lstStyle/>
          <a:p>
            <a:r>
              <a:rPr lang="hu-HU" dirty="0"/>
              <a:t>Az adatbázis anomáliák olyan problémák, amelyek adatbázisban történő műveletek során jelentkeznek.</a:t>
            </a:r>
          </a:p>
          <a:p>
            <a:r>
              <a:rPr lang="hu-HU" dirty="0"/>
              <a:t>A </a:t>
            </a:r>
            <a:r>
              <a:rPr lang="hu-HU" b="1" dirty="0"/>
              <a:t>beszúrási</a:t>
            </a:r>
            <a:r>
              <a:rPr lang="hu-HU" dirty="0"/>
              <a:t> anomália azt jelenti, hogy az adatbázisban való új adatok beszúrása során az adatok integritása sérül. Például ha egy új ügyfélnek nincs adatbázisban szereplő címe, akkor az ügyfélnek nem lehet rendelést leadni.</a:t>
            </a:r>
          </a:p>
          <a:p>
            <a:r>
              <a:rPr lang="hu-HU" dirty="0"/>
              <a:t>A </a:t>
            </a:r>
            <a:r>
              <a:rPr lang="hu-HU" b="1" dirty="0"/>
              <a:t>törlési</a:t>
            </a:r>
            <a:r>
              <a:rPr lang="hu-HU" dirty="0"/>
              <a:t> anomália azt jelenti, hogy az adatbázisban való adatok törlése során az adatok integritása sérül. Például ha egy </a:t>
            </a:r>
            <a:r>
              <a:rPr lang="hu-HU" dirty="0" err="1"/>
              <a:t>ügyféltörlünk</a:t>
            </a:r>
            <a:r>
              <a:rPr lang="hu-HU" dirty="0"/>
              <a:t> az adatbázisból, a rendelései is törlődnek, ami azt jelenti hogy az adatok elvesznek.</a:t>
            </a:r>
          </a:p>
          <a:p>
            <a:r>
              <a:rPr lang="hu-HU" dirty="0"/>
              <a:t>A </a:t>
            </a:r>
            <a:r>
              <a:rPr lang="hu-HU" b="1" dirty="0"/>
              <a:t>módosítási</a:t>
            </a:r>
            <a:r>
              <a:rPr lang="hu-HU" dirty="0"/>
              <a:t> anomália azt jelenti, hogy az adatbázisban való adatok módosítása során az adatok integritása sérül. Például ha az ügyfél címét módosítjuk az adatbázisban, akkor a rendelések címe is módosul, ami azt jelenti hogy a rendelések helytelen címre kerülnek.</a:t>
            </a:r>
          </a:p>
          <a:p>
            <a:r>
              <a:rPr lang="hu-HU" dirty="0"/>
              <a:t>Az anomáliák elkerülésére az adatbázis normalizálása használatos. Az adatbázis normalizálása segít csökkenteni az adatok redundanciáját és javítani az adatok integritását, ami csökkenti az anomáliák esélyét.</a:t>
            </a:r>
          </a:p>
          <a:p>
            <a:endParaRPr lang="hu-HU" dirty="0"/>
          </a:p>
        </p:txBody>
      </p:sp>
    </p:spTree>
    <p:extLst>
      <p:ext uri="{BB962C8B-B14F-4D97-AF65-F5344CB8AC3E}">
        <p14:creationId xmlns:p14="http://schemas.microsoft.com/office/powerpoint/2010/main" val="895358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denzcsík">
  <a:themeElements>
    <a:clrScheme name="Kondenzcsík">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Kondenzcsík">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denzcsík">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TM04033937[[fn=Kondenzcsík]]</Template>
  <TotalTime>35</TotalTime>
  <Words>810</Words>
  <Application>Microsoft Office PowerPoint</Application>
  <PresentationFormat>Szélesvásznú</PresentationFormat>
  <Paragraphs>44</Paragraphs>
  <Slides>10</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10</vt:i4>
      </vt:variant>
    </vt:vector>
  </HeadingPairs>
  <TitlesOfParts>
    <vt:vector size="13" baseType="lpstr">
      <vt:lpstr>Arial</vt:lpstr>
      <vt:lpstr>Century Gothic</vt:lpstr>
      <vt:lpstr>Kondenzcsík</vt:lpstr>
      <vt:lpstr>ADATBÁZIS tervezési szempontok</vt:lpstr>
      <vt:lpstr>Adatbázis</vt:lpstr>
      <vt:lpstr>Relációs adatbázis</vt:lpstr>
      <vt:lpstr>ER modell</vt:lpstr>
      <vt:lpstr>Normalizálás</vt:lpstr>
      <vt:lpstr>Dekompenzáció</vt:lpstr>
      <vt:lpstr>Funkcionális függőség</vt:lpstr>
      <vt:lpstr>Redundancia</vt:lpstr>
      <vt:lpstr>Anomáliák (beszúrási, törlési, módosítási)</vt:lpstr>
      <vt:lpstr>SORREND</vt:lpstr>
    </vt:vector>
  </TitlesOfParts>
  <Company>MSZC Kandó Kálmán Informatikai Technikum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ADATBÁZIS. I</dc:title>
  <dc:creator>Tanulo</dc:creator>
  <cp:lastModifiedBy>Tanulo</cp:lastModifiedBy>
  <cp:revision>5</cp:revision>
  <dcterms:created xsi:type="dcterms:W3CDTF">2023-01-26T11:44:13Z</dcterms:created>
  <dcterms:modified xsi:type="dcterms:W3CDTF">2023-01-26T12:19:19Z</dcterms:modified>
</cp:coreProperties>
</file>