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 id="2147483691" r:id="rId3"/>
    <p:sldMasterId id="2147483703" r:id="rId4"/>
    <p:sldMasterId id="2147483721" r:id="rId5"/>
    <p:sldMasterId id="2147483751" r:id="rId6"/>
  </p:sldMasterIdLst>
  <p:notesMasterIdLst>
    <p:notesMasterId r:id="rId35"/>
  </p:notesMasterIdLst>
  <p:sldIdLst>
    <p:sldId id="1393" r:id="rId7"/>
    <p:sldId id="1667" r:id="rId8"/>
    <p:sldId id="1666" r:id="rId9"/>
    <p:sldId id="272" r:id="rId10"/>
    <p:sldId id="280" r:id="rId11"/>
    <p:sldId id="281" r:id="rId12"/>
    <p:sldId id="282" r:id="rId13"/>
    <p:sldId id="284" r:id="rId14"/>
    <p:sldId id="293" r:id="rId15"/>
    <p:sldId id="288" r:id="rId16"/>
    <p:sldId id="309" r:id="rId17"/>
    <p:sldId id="285" r:id="rId18"/>
    <p:sldId id="295" r:id="rId19"/>
    <p:sldId id="296" r:id="rId20"/>
    <p:sldId id="297" r:id="rId21"/>
    <p:sldId id="298" r:id="rId22"/>
    <p:sldId id="299" r:id="rId23"/>
    <p:sldId id="300" r:id="rId24"/>
    <p:sldId id="301" r:id="rId25"/>
    <p:sldId id="363" r:id="rId26"/>
    <p:sldId id="304" r:id="rId27"/>
    <p:sldId id="306" r:id="rId28"/>
    <p:sldId id="308" r:id="rId29"/>
    <p:sldId id="287" r:id="rId30"/>
    <p:sldId id="256" r:id="rId31"/>
    <p:sldId id="257" r:id="rId32"/>
    <p:sldId id="258" r:id="rId33"/>
    <p:sldId id="270"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D43"/>
    <a:srgbClr val="0C2F50"/>
    <a:srgbClr val="0F2E50"/>
    <a:srgbClr val="0E2830"/>
    <a:srgbClr val="5E7974"/>
    <a:srgbClr val="F9F5CF"/>
    <a:srgbClr val="395056"/>
    <a:srgbClr val="6F8A7F"/>
    <a:srgbClr val="72877C"/>
    <a:srgbClr val="DAD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07394-1A2A-4304-BE67-AFFF65C3702C}" v="143" dt="2018-04-13T14:16:51.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31" autoAdjust="0"/>
    <p:restoredTop sz="93840" autoAdjust="0"/>
  </p:normalViewPr>
  <p:slideViewPr>
    <p:cSldViewPr>
      <p:cViewPr varScale="1">
        <p:scale>
          <a:sx n="94" d="100"/>
          <a:sy n="94" d="100"/>
        </p:scale>
        <p:origin x="316" y="68"/>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74CDA-DB06-4602-A2D8-718C6C523B2E}" type="datetimeFigureOut">
              <a:rPr lang="ru-RU" smtClean="0"/>
              <a:t>13.04.2018</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3B81B-5ED3-456C-A837-EAC50E46F647}" type="slidenum">
              <a:rPr lang="ru-RU" smtClean="0"/>
              <a:t>‹#›</a:t>
            </a:fld>
            <a:endParaRPr lang="ru-RU"/>
          </a:p>
        </p:txBody>
      </p:sp>
    </p:spTree>
    <p:extLst>
      <p:ext uri="{BB962C8B-B14F-4D97-AF65-F5344CB8AC3E}">
        <p14:creationId xmlns:p14="http://schemas.microsoft.com/office/powerpoint/2010/main" val="184049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4/13/2018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1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10</a:t>
            </a:fld>
            <a:endParaRPr lang="ru-RU"/>
          </a:p>
        </p:txBody>
      </p:sp>
    </p:spTree>
    <p:extLst>
      <p:ext uri="{BB962C8B-B14F-4D97-AF65-F5344CB8AC3E}">
        <p14:creationId xmlns:p14="http://schemas.microsoft.com/office/powerpoint/2010/main" val="141758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11</a:t>
            </a:fld>
            <a:endParaRPr lang="ru-RU"/>
          </a:p>
        </p:txBody>
      </p:sp>
    </p:spTree>
    <p:extLst>
      <p:ext uri="{BB962C8B-B14F-4D97-AF65-F5344CB8AC3E}">
        <p14:creationId xmlns:p14="http://schemas.microsoft.com/office/powerpoint/2010/main" val="2698678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627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95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61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15</a:t>
            </a:fld>
            <a:endParaRPr lang="ru-RU"/>
          </a:p>
        </p:txBody>
      </p:sp>
    </p:spTree>
    <p:extLst>
      <p:ext uri="{BB962C8B-B14F-4D97-AF65-F5344CB8AC3E}">
        <p14:creationId xmlns:p14="http://schemas.microsoft.com/office/powerpoint/2010/main" val="1019811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668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239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18</a:t>
            </a:fld>
            <a:endParaRPr lang="ru-RU"/>
          </a:p>
        </p:txBody>
      </p:sp>
    </p:spTree>
    <p:extLst>
      <p:ext uri="{BB962C8B-B14F-4D97-AF65-F5344CB8AC3E}">
        <p14:creationId xmlns:p14="http://schemas.microsoft.com/office/powerpoint/2010/main" val="3462717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06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a:t>
            </a:fld>
            <a:endParaRPr lang="ru-RU"/>
          </a:p>
        </p:txBody>
      </p:sp>
    </p:spTree>
    <p:extLst>
      <p:ext uri="{BB962C8B-B14F-4D97-AF65-F5344CB8AC3E}">
        <p14:creationId xmlns:p14="http://schemas.microsoft.com/office/powerpoint/2010/main" val="2090417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635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21</a:t>
            </a:fld>
            <a:endParaRPr lang="ru-RU"/>
          </a:p>
        </p:txBody>
      </p:sp>
    </p:spTree>
    <p:extLst>
      <p:ext uri="{BB962C8B-B14F-4D97-AF65-F5344CB8AC3E}">
        <p14:creationId xmlns:p14="http://schemas.microsoft.com/office/powerpoint/2010/main" val="715289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22</a:t>
            </a:fld>
            <a:endParaRPr lang="ru-RU"/>
          </a:p>
        </p:txBody>
      </p:sp>
    </p:spTree>
    <p:extLst>
      <p:ext uri="{BB962C8B-B14F-4D97-AF65-F5344CB8AC3E}">
        <p14:creationId xmlns:p14="http://schemas.microsoft.com/office/powerpoint/2010/main" val="2034461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23</a:t>
            </a:fld>
            <a:endParaRPr lang="ru-RU"/>
          </a:p>
        </p:txBody>
      </p:sp>
    </p:spTree>
    <p:extLst>
      <p:ext uri="{BB962C8B-B14F-4D97-AF65-F5344CB8AC3E}">
        <p14:creationId xmlns:p14="http://schemas.microsoft.com/office/powerpoint/2010/main" val="4137503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24</a:t>
            </a:fld>
            <a:endParaRPr lang="ru-RU"/>
          </a:p>
        </p:txBody>
      </p:sp>
    </p:spTree>
    <p:extLst>
      <p:ext uri="{BB962C8B-B14F-4D97-AF65-F5344CB8AC3E}">
        <p14:creationId xmlns:p14="http://schemas.microsoft.com/office/powerpoint/2010/main" val="937036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DCAB18-BFCC-459A-8651-61E88C9D1F56}"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815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6ADCAB18-BFCC-459A-8651-61E88C9D1F56}" type="slidenum">
              <a:rPr lang="ru-RU" smtClean="0"/>
              <a:t>26</a:t>
            </a:fld>
            <a:endParaRPr lang="ru-RU"/>
          </a:p>
        </p:txBody>
      </p:sp>
    </p:spTree>
    <p:extLst>
      <p:ext uri="{BB962C8B-B14F-4D97-AF65-F5344CB8AC3E}">
        <p14:creationId xmlns:p14="http://schemas.microsoft.com/office/powerpoint/2010/main" val="217925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6ADCAB18-BFCC-459A-8651-61E88C9D1F56}" type="slidenum">
              <a:rPr lang="ru-RU" smtClean="0"/>
              <a:t>27</a:t>
            </a:fld>
            <a:endParaRPr lang="ru-RU"/>
          </a:p>
        </p:txBody>
      </p:sp>
    </p:spTree>
    <p:extLst>
      <p:ext uri="{BB962C8B-B14F-4D97-AF65-F5344CB8AC3E}">
        <p14:creationId xmlns:p14="http://schemas.microsoft.com/office/powerpoint/2010/main" val="3676966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28</a:t>
            </a:fld>
            <a:endParaRPr lang="ru-RU"/>
          </a:p>
        </p:txBody>
      </p:sp>
    </p:spTree>
    <p:extLst>
      <p:ext uri="{BB962C8B-B14F-4D97-AF65-F5344CB8AC3E}">
        <p14:creationId xmlns:p14="http://schemas.microsoft.com/office/powerpoint/2010/main" val="220220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4/13/2018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6868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4</a:t>
            </a:fld>
            <a:endParaRPr lang="ru-RU"/>
          </a:p>
        </p:txBody>
      </p:sp>
    </p:spTree>
    <p:extLst>
      <p:ext uri="{BB962C8B-B14F-4D97-AF65-F5344CB8AC3E}">
        <p14:creationId xmlns:p14="http://schemas.microsoft.com/office/powerpoint/2010/main" val="610784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1AE8CF-25C5-47D8-B770-9703DC946C25}"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4/13/2018 5:06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177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4/13/2018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9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275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8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3B81B-5ED3-456C-A837-EAC50E46F647}" type="slidenum">
              <a:rPr lang="ru-RU" smtClean="0"/>
              <a:t>9</a:t>
            </a:fld>
            <a:endParaRPr lang="ru-RU"/>
          </a:p>
        </p:txBody>
      </p:sp>
    </p:spTree>
    <p:extLst>
      <p:ext uri="{BB962C8B-B14F-4D97-AF65-F5344CB8AC3E}">
        <p14:creationId xmlns:p14="http://schemas.microsoft.com/office/powerpoint/2010/main" val="2281347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5.xml"/><Relationship Id="rId5" Type="http://schemas.openxmlformats.org/officeDocument/2006/relationships/image" Target="../media/image21.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5999" y="549000"/>
            <a:ext cx="1957355" cy="720000"/>
          </a:xfrm>
          <a:prstGeom prst="rect">
            <a:avLst/>
          </a:prstGeom>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147795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ources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p:cNvSpPr txBox="1"/>
          <p:nvPr userDrawn="1"/>
        </p:nvSpPr>
        <p:spPr>
          <a:xfrm>
            <a:off x="1020521" y="726772"/>
            <a:ext cx="1832233" cy="369332"/>
          </a:xfrm>
          <a:prstGeom prst="rect">
            <a:avLst/>
          </a:prstGeom>
          <a:noFill/>
        </p:spPr>
        <p:txBody>
          <a:bodyPr wrap="none" lIns="0" rIns="0" rtlCol="0">
            <a:spAutoFit/>
          </a:bodyPr>
          <a:lstStyle/>
          <a:p>
            <a:pPr algn="l"/>
            <a:r>
              <a:rPr lang="ru-RU" i="1" dirty="0">
                <a:solidFill>
                  <a:schemeClr val="bg1"/>
                </a:solidFill>
                <a:latin typeface="+mj-lt"/>
              </a:rPr>
              <a:t>Полезные ресурсы</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ext Placeholder 6"/>
          <p:cNvSpPr>
            <a:spLocks noGrp="1"/>
          </p:cNvSpPr>
          <p:nvPr>
            <p:ph type="body" sz="quarter" idx="10"/>
          </p:nvPr>
        </p:nvSpPr>
        <p:spPr>
          <a:xfrm>
            <a:off x="695324" y="1268413"/>
            <a:ext cx="10800675" cy="4679950"/>
          </a:xfrm>
          <a:prstGeom prst="rect">
            <a:avLst/>
          </a:prstGeom>
        </p:spPr>
        <p:txBody>
          <a:bodyPr lIns="0" rIns="0"/>
          <a:lstStyle>
            <a:lvl1pPr marL="0" indent="0">
              <a:buNone/>
              <a:defRPr lang="en-US" sz="4000" kern="1200" dirty="0" smtClean="0">
                <a:solidFill>
                  <a:schemeClr val="tx2"/>
                </a:solidFill>
                <a:latin typeface="+mj-lt"/>
                <a:ea typeface="+mn-ea"/>
                <a:cs typeface="+mn-cs"/>
              </a:defRPr>
            </a:lvl1pPr>
            <a:lvl2pPr marL="0" indent="0">
              <a:buNone/>
              <a:defRPr lang="en-US" sz="2000" kern="1200" dirty="0" smtClean="0">
                <a:solidFill>
                  <a:schemeClr val="bg1"/>
                </a:solidFill>
                <a:latin typeface="+mn-lt"/>
                <a:ea typeface="+mn-ea"/>
                <a:cs typeface="+mn-cs"/>
              </a:defRPr>
            </a:lvl2pPr>
            <a:lvl3pPr marL="358775" indent="-179388">
              <a:buFont typeface="Segoe UI" panose="020B0502040204020203" pitchFamily="34" charset="0"/>
              <a:buChar char="◦"/>
              <a:defRPr sz="1800">
                <a:solidFill>
                  <a:schemeClr val="bg1"/>
                </a:solidFill>
              </a:defRPr>
            </a:lvl3pPr>
          </a:lstStyle>
          <a:p>
            <a:pPr lvl="0"/>
            <a:r>
              <a:rPr lang="en-US" dirty="0"/>
              <a:t>Edit Master text styles</a:t>
            </a:r>
          </a:p>
          <a:p>
            <a:pPr lvl="1"/>
            <a:r>
              <a:rPr lang="en-US" dirty="0"/>
              <a:t>Second level</a:t>
            </a:r>
          </a:p>
          <a:p>
            <a:pPr lvl="2"/>
            <a:r>
              <a:rPr lang="en-US" dirty="0"/>
              <a:t>Third level</a:t>
            </a:r>
            <a:endParaRPr lang="ru-RU" dirty="0"/>
          </a:p>
        </p:txBody>
      </p:sp>
      <p:pic>
        <p:nvPicPr>
          <p:cNvPr id="5" name="Picture 4"/>
          <p:cNvPicPr>
            <a:picLocks noChangeAspect="1"/>
          </p:cNvPicPr>
          <p:nvPr userDrawn="1"/>
        </p:nvPicPr>
        <p:blipFill>
          <a:blip r:embed="rId3"/>
          <a:stretch>
            <a:fillRect/>
          </a:stretch>
        </p:blipFill>
        <p:spPr>
          <a:xfrm>
            <a:off x="9876000" y="5949000"/>
            <a:ext cx="1881811" cy="611005"/>
          </a:xfrm>
          <a:prstGeom prst="rect">
            <a:avLst/>
          </a:prstGeom>
        </p:spPr>
      </p:pic>
      <p:sp>
        <p:nvSpPr>
          <p:cNvPr id="8" name="Rectangle 7"/>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119273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QA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&amp; Contacts</a:t>
            </a:r>
            <a:endParaRPr lang="ru-RU" dirty="0"/>
          </a:p>
        </p:txBody>
      </p:sp>
      <p:sp>
        <p:nvSpPr>
          <p:cNvPr id="6" name="TextBox 5"/>
          <p:cNvSpPr txBox="1"/>
          <p:nvPr userDrawn="1"/>
        </p:nvSpPr>
        <p:spPr>
          <a:xfrm>
            <a:off x="1020521" y="726772"/>
            <a:ext cx="476092" cy="369332"/>
          </a:xfrm>
          <a:prstGeom prst="rect">
            <a:avLst/>
          </a:prstGeom>
          <a:noFill/>
        </p:spPr>
        <p:txBody>
          <a:bodyPr wrap="none" lIns="0" rIns="0" rtlCol="0">
            <a:spAutoFit/>
          </a:bodyPr>
          <a:lstStyle/>
          <a:p>
            <a:pPr algn="l"/>
            <a:r>
              <a:rPr lang="en-US" i="1" dirty="0">
                <a:solidFill>
                  <a:schemeClr val="bg1"/>
                </a:solidFill>
                <a:latin typeface="+mj-lt"/>
              </a:rPr>
              <a:t>Q&amp;A</a:t>
            </a:r>
            <a:endParaRPr lang="ru-RU" i="1" dirty="0">
              <a:solidFill>
                <a:schemeClr val="bg1"/>
              </a:solidFill>
              <a:latin typeface="+mj-lt"/>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pic>
        <p:nvPicPr>
          <p:cNvPr id="7" name="Picture 6"/>
          <p:cNvPicPr>
            <a:picLocks noChangeAspect="1"/>
          </p:cNvPicPr>
          <p:nvPr userDrawn="1"/>
        </p:nvPicPr>
        <p:blipFill>
          <a:blip r:embed="rId3"/>
          <a:stretch>
            <a:fillRect/>
          </a:stretch>
        </p:blipFill>
        <p:spPr>
          <a:xfrm>
            <a:off x="9876000" y="5949000"/>
            <a:ext cx="1881811" cy="611005"/>
          </a:xfrm>
          <a:prstGeom prst="rect">
            <a:avLst/>
          </a:prstGeom>
        </p:spPr>
      </p:pic>
      <p:sp>
        <p:nvSpPr>
          <p:cNvPr id="8" name="Rectangle 7"/>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508479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p:cNvSpPr txBox="1"/>
          <p:nvPr userDrawn="1"/>
        </p:nvSpPr>
        <p:spPr>
          <a:xfrm>
            <a:off x="1020521" y="726772"/>
            <a:ext cx="1278235" cy="369332"/>
          </a:xfrm>
          <a:prstGeom prst="rect">
            <a:avLst/>
          </a:prstGeom>
          <a:noFill/>
        </p:spPr>
        <p:txBody>
          <a:bodyPr wrap="none" lIns="0" rIns="0" rtlCol="0">
            <a:spAutoFit/>
          </a:bodyPr>
          <a:lstStyle/>
          <a:p>
            <a:pPr algn="l"/>
            <a:r>
              <a:rPr lang="ru-RU" i="1" dirty="0">
                <a:solidFill>
                  <a:schemeClr val="bg1"/>
                </a:solidFill>
                <a:latin typeface="+mj-lt"/>
              </a:rPr>
              <a:t>Что дальше</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itle 1"/>
          <p:cNvSpPr>
            <a:spLocks noGrp="1"/>
          </p:cNvSpPr>
          <p:nvPr>
            <p:ph type="title" hasCustomPrompt="1"/>
          </p:nvPr>
        </p:nvSpPr>
        <p:spPr>
          <a:xfrm>
            <a:off x="576942" y="2053966"/>
            <a:ext cx="3600000" cy="1325563"/>
          </a:xfrm>
          <a:prstGeom prst="rect">
            <a:avLst/>
          </a:prstGeom>
        </p:spPr>
        <p:txBody>
          <a:bodyPr anchor="b"/>
          <a:lstStyle>
            <a:lvl1pPr algn="ctr">
              <a:defRPr sz="4000">
                <a:solidFill>
                  <a:schemeClr val="bg1"/>
                </a:solidFill>
                <a:latin typeface="+mj-lt"/>
              </a:defRPr>
            </a:lvl1pPr>
          </a:lstStyle>
          <a:p>
            <a:r>
              <a:rPr lang="en-US" dirty="0"/>
              <a:t>Action 1</a:t>
            </a:r>
            <a:endParaRPr lang="ru-RU" dirty="0"/>
          </a:p>
        </p:txBody>
      </p:sp>
      <p:sp>
        <p:nvSpPr>
          <p:cNvPr id="9"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Action 2</a:t>
            </a:r>
            <a:endParaRPr lang="ru-RU" dirty="0"/>
          </a:p>
        </p:txBody>
      </p:sp>
      <p:sp>
        <p:nvSpPr>
          <p:cNvPr id="10"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Action 3</a:t>
            </a:r>
            <a:endParaRPr lang="ru-RU" dirty="0"/>
          </a:p>
        </p:txBody>
      </p:sp>
      <p:sp>
        <p:nvSpPr>
          <p:cNvPr id="13" name="Text Placeholder 6"/>
          <p:cNvSpPr>
            <a:spLocks noGrp="1"/>
          </p:cNvSpPr>
          <p:nvPr>
            <p:ph type="body" sz="quarter" idx="12" hasCustomPrompt="1"/>
          </p:nvPr>
        </p:nvSpPr>
        <p:spPr>
          <a:xfrm>
            <a:off x="4273550" y="371545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2</a:t>
            </a:r>
            <a:endParaRPr lang="ru-RU" dirty="0"/>
          </a:p>
        </p:txBody>
      </p:sp>
      <p:sp>
        <p:nvSpPr>
          <p:cNvPr id="14" name="Text Placeholder 6"/>
          <p:cNvSpPr>
            <a:spLocks noGrp="1"/>
          </p:cNvSpPr>
          <p:nvPr>
            <p:ph type="body" sz="quarter" idx="13" hasCustomPrompt="1"/>
          </p:nvPr>
        </p:nvSpPr>
        <p:spPr>
          <a:xfrm>
            <a:off x="7970158"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3</a:t>
            </a:r>
            <a:endParaRPr lang="ru-RU" dirty="0"/>
          </a:p>
        </p:txBody>
      </p:sp>
      <p:sp>
        <p:nvSpPr>
          <p:cNvPr id="15" name="Text Placeholder 6"/>
          <p:cNvSpPr>
            <a:spLocks noGrp="1"/>
          </p:cNvSpPr>
          <p:nvPr>
            <p:ph type="body" sz="quarter" idx="14" hasCustomPrompt="1"/>
          </p:nvPr>
        </p:nvSpPr>
        <p:spPr>
          <a:xfrm>
            <a:off x="576942"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1</a:t>
            </a:r>
            <a:endParaRPr lang="ru-RU" dirty="0"/>
          </a:p>
        </p:txBody>
      </p:sp>
      <p:cxnSp>
        <p:nvCxnSpPr>
          <p:cNvPr id="16" name="Straight Connector 15"/>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3"/>
          <a:stretch>
            <a:fillRect/>
          </a:stretch>
        </p:blipFill>
        <p:spPr>
          <a:xfrm>
            <a:off x="9876000" y="5949000"/>
            <a:ext cx="1881811" cy="611005"/>
          </a:xfrm>
          <a:prstGeom prst="rect">
            <a:avLst/>
          </a:prstGeom>
        </p:spPr>
      </p:pic>
      <p:sp>
        <p:nvSpPr>
          <p:cNvPr id="20" name="Rectangle 19"/>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339582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Ligh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p>
            <a:r>
              <a:rPr lang="en-US" dirty="0"/>
              <a:t>Click to edit Master title style</a:t>
            </a:r>
            <a:endParaRPr lang="ru-RU" dirty="0"/>
          </a:p>
        </p:txBody>
      </p:sp>
    </p:spTree>
    <p:extLst>
      <p:ext uri="{BB962C8B-B14F-4D97-AF65-F5344CB8AC3E}">
        <p14:creationId xmlns:p14="http://schemas.microsoft.com/office/powerpoint/2010/main" val="2027441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 Dar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lvl1pPr>
              <a:defRPr>
                <a:solidFill>
                  <a:schemeClr val="bg1"/>
                </a:solidFill>
              </a:defRPr>
            </a:lvl1pPr>
          </a:lstStyle>
          <a:p>
            <a:r>
              <a:rPr lang="en-US" dirty="0"/>
              <a:t>Click to edit Master title style</a:t>
            </a:r>
            <a:endParaRPr lang="ru-RU" dirty="0"/>
          </a:p>
        </p:txBody>
      </p:sp>
    </p:spTree>
    <p:extLst>
      <p:ext uri="{BB962C8B-B14F-4D97-AF65-F5344CB8AC3E}">
        <p14:creationId xmlns:p14="http://schemas.microsoft.com/office/powerpoint/2010/main" val="1807129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90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05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eedBack Slide">
    <p:bg>
      <p:bgPr>
        <a:solidFill>
          <a:srgbClr val="BB0D43"/>
        </a:solidFill>
        <a:effectLst/>
      </p:bgPr>
    </p:bg>
    <p:spTree>
      <p:nvGrpSpPr>
        <p:cNvPr id="1" name=""/>
        <p:cNvGrpSpPr/>
        <p:nvPr/>
      </p:nvGrpSpPr>
      <p:grpSpPr>
        <a:xfrm>
          <a:off x="0" y="0"/>
          <a:ext cx="0" cy="0"/>
          <a:chOff x="0" y="0"/>
          <a:chExt cx="0" cy="0"/>
        </a:xfrm>
      </p:grpSpPr>
      <p:sp>
        <p:nvSpPr>
          <p:cNvPr id="6" name="TextBox 5"/>
          <p:cNvSpPr txBox="1"/>
          <p:nvPr userDrawn="1"/>
        </p:nvSpPr>
        <p:spPr>
          <a:xfrm>
            <a:off x="1020521" y="726772"/>
            <a:ext cx="873637" cy="369332"/>
          </a:xfrm>
          <a:prstGeom prst="rect">
            <a:avLst/>
          </a:prstGeom>
          <a:noFill/>
        </p:spPr>
        <p:txBody>
          <a:bodyPr wrap="none" lIns="0" rIns="0" rtlCol="0">
            <a:spAutoFit/>
          </a:bodyPr>
          <a:lstStyle/>
          <a:p>
            <a:pPr algn="l"/>
            <a:r>
              <a:rPr lang="ru-RU" i="1" dirty="0">
                <a:solidFill>
                  <a:schemeClr val="bg1"/>
                </a:solidFill>
                <a:latin typeface="+mj-lt"/>
              </a:rPr>
              <a:t>Отзывы</a:t>
            </a:r>
          </a:p>
        </p:txBody>
      </p:sp>
      <p:sp>
        <p:nvSpPr>
          <p:cNvPr id="7" name="Text Placeholder 6"/>
          <p:cNvSpPr>
            <a:spLocks noGrp="1"/>
          </p:cNvSpPr>
          <p:nvPr>
            <p:ph type="body" sz="quarter" idx="10"/>
          </p:nvPr>
        </p:nvSpPr>
        <p:spPr>
          <a:xfrm>
            <a:off x="695324" y="1268413"/>
            <a:ext cx="10800675" cy="4679950"/>
          </a:xfrm>
          <a:prstGeom prst="rect">
            <a:avLst/>
          </a:prstGeom>
        </p:spPr>
        <p:txBody>
          <a:bodyPr lIns="0" rIns="0"/>
          <a:lstStyle>
            <a:lvl1pPr marL="0" indent="0">
              <a:buNone/>
              <a:defRPr lang="en-US" sz="4000" kern="1200" dirty="0" smtClean="0">
                <a:solidFill>
                  <a:schemeClr val="bg1"/>
                </a:solidFill>
                <a:latin typeface="+mj-lt"/>
                <a:ea typeface="+mn-ea"/>
                <a:cs typeface="+mn-cs"/>
              </a:defRPr>
            </a:lvl1pPr>
            <a:lvl2pPr marL="0" indent="0">
              <a:buNone/>
              <a:defRPr lang="en-US" sz="2000" kern="1200" dirty="0" smtClean="0">
                <a:solidFill>
                  <a:schemeClr val="bg1"/>
                </a:solidFill>
                <a:latin typeface="+mn-lt"/>
                <a:ea typeface="+mn-ea"/>
                <a:cs typeface="+mn-cs"/>
              </a:defRPr>
            </a:lvl2pPr>
            <a:lvl3pPr marL="358775" indent="-179388">
              <a:buFont typeface="Segoe UI" panose="020B0502040204020203" pitchFamily="34" charset="0"/>
              <a:buChar char="◦"/>
              <a:defRPr sz="1800">
                <a:solidFill>
                  <a:schemeClr val="bg1"/>
                </a:solidFill>
              </a:defRPr>
            </a:lvl3pPr>
          </a:lstStyle>
          <a:p>
            <a:pPr lvl="0"/>
            <a:r>
              <a:rPr lang="en-US" dirty="0"/>
              <a:t>Edit Master text styles</a:t>
            </a:r>
          </a:p>
          <a:p>
            <a:pPr lvl="1"/>
            <a:r>
              <a:rPr lang="en-US" dirty="0"/>
              <a:t>Second level</a:t>
            </a:r>
          </a:p>
          <a:p>
            <a:pPr lvl="2"/>
            <a:r>
              <a:rPr lang="en-US" dirty="0"/>
              <a:t>Third level</a:t>
            </a:r>
            <a:endParaRPr lang="ru-RU" dirty="0"/>
          </a:p>
        </p:txBody>
      </p:sp>
      <p:pic>
        <p:nvPicPr>
          <p:cNvPr id="5" name="Picture 4"/>
          <p:cNvPicPr>
            <a:picLocks noChangeAspect="1"/>
          </p:cNvPicPr>
          <p:nvPr userDrawn="1"/>
        </p:nvPicPr>
        <p:blipFill>
          <a:blip r:embed="rId2"/>
          <a:stretch>
            <a:fillRect/>
          </a:stretch>
        </p:blipFill>
        <p:spPr>
          <a:xfrm>
            <a:off x="9876000" y="5949000"/>
            <a:ext cx="1881811" cy="611005"/>
          </a:xfrm>
          <a:prstGeom prst="rect">
            <a:avLst/>
          </a:prstGeom>
        </p:spPr>
      </p:pic>
      <p:sp>
        <p:nvSpPr>
          <p:cNvPr id="2" name="TextBox 1"/>
          <p:cNvSpPr txBox="1"/>
          <p:nvPr userDrawn="1"/>
        </p:nvSpPr>
        <p:spPr>
          <a:xfrm>
            <a:off x="646405" y="726772"/>
            <a:ext cx="45719" cy="369332"/>
          </a:xfrm>
          <a:prstGeom prst="rect">
            <a:avLst/>
          </a:prstGeom>
          <a:noFill/>
        </p:spPr>
        <p:txBody>
          <a:bodyPr wrap="square" rtlCol="0">
            <a:spAutoFit/>
          </a:bodyPr>
          <a:lstStyle/>
          <a:p>
            <a:r>
              <a:rPr lang="en-US" dirty="0">
                <a:solidFill>
                  <a:schemeClr val="bg1"/>
                </a:solidFill>
                <a:latin typeface="Segoe UI Emoji" panose="020B0502040204020203" pitchFamily="34" charset="0"/>
                <a:ea typeface="Segoe UI Emoji" panose="020B0502040204020203" pitchFamily="34" charset="0"/>
              </a:rPr>
              <a:t>💖</a:t>
            </a:r>
            <a:endParaRPr lang="ru-RU" dirty="0">
              <a:solidFill>
                <a:schemeClr val="bg1"/>
              </a:solidFill>
            </a:endParaRPr>
          </a:p>
        </p:txBody>
      </p:sp>
    </p:spTree>
    <p:extLst>
      <p:ext uri="{BB962C8B-B14F-4D97-AF65-F5344CB8AC3E}">
        <p14:creationId xmlns:p14="http://schemas.microsoft.com/office/powerpoint/2010/main" val="2537797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rights Slid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6000" y="561636"/>
            <a:ext cx="1743491" cy="641332"/>
          </a:xfrm>
          <a:prstGeom prst="rect">
            <a:avLst/>
          </a:prstGeom>
        </p:spPr>
      </p:pic>
      <p:sp>
        <p:nvSpPr>
          <p:cNvPr id="2" name="Text Box 3"/>
          <p:cNvSpPr txBox="1">
            <a:spLocks noChangeArrowheads="1"/>
          </p:cNvSpPr>
          <p:nvPr userDrawn="1"/>
        </p:nvSpPr>
        <p:spPr bwMode="blackWhite">
          <a:xfrm>
            <a:off x="516000" y="5949000"/>
            <a:ext cx="11645837"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2016 Microsoft Corporation. All rights reserved. </a:t>
            </a:r>
          </a:p>
        </p:txBody>
      </p:sp>
    </p:spTree>
    <p:extLst>
      <p:ext uri="{BB962C8B-B14F-4D97-AF65-F5344CB8AC3E}">
        <p14:creationId xmlns:p14="http://schemas.microsoft.com/office/powerpoint/2010/main" val="3606554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8057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esentation Title - Windows Track">
    <p:bg>
      <p:bgPr>
        <a:solidFill>
          <a:srgbClr val="0C2F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Subtitle 2"/>
          <p:cNvSpPr>
            <a:spLocks noGrp="1"/>
          </p:cNvSpPr>
          <p:nvPr>
            <p:ph type="subTitle" idx="1" hasCustomPrompt="1"/>
          </p:nvPr>
        </p:nvSpPr>
        <p:spPr>
          <a:xfrm>
            <a:off x="631187" y="5229000"/>
            <a:ext cx="9720000" cy="129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endParaRPr lang="ru-RU" dirty="0"/>
          </a:p>
        </p:txBody>
      </p:sp>
      <p:sp>
        <p:nvSpPr>
          <p:cNvPr id="2" name="Title 1"/>
          <p:cNvSpPr>
            <a:spLocks noGrp="1"/>
          </p:cNvSpPr>
          <p:nvPr>
            <p:ph type="ctrTitle" hasCustomPrompt="1"/>
          </p:nvPr>
        </p:nvSpPr>
        <p:spPr>
          <a:xfrm>
            <a:off x="631187" y="2709000"/>
            <a:ext cx="9720000" cy="2340000"/>
          </a:xfrm>
          <a:prstGeom prst="rect">
            <a:avLst/>
          </a:prstGeom>
        </p:spPr>
        <p:txBody>
          <a:bodyPr lIns="0" rIns="0" anchor="b"/>
          <a:lstStyle>
            <a:lvl1pPr algn="l">
              <a:defRPr sz="5400">
                <a:solidFill>
                  <a:schemeClr val="bg1"/>
                </a:solidFill>
                <a:latin typeface="+mj-lt"/>
              </a:defRPr>
            </a:lvl1pPr>
          </a:lstStyle>
          <a:p>
            <a:r>
              <a:rPr lang="en-US" dirty="0"/>
              <a:t>Presentation Title</a:t>
            </a:r>
            <a:endParaRPr lang="ru-RU" dirty="0"/>
          </a:p>
        </p:txBody>
      </p:sp>
    </p:spTree>
    <p:extLst>
      <p:ext uri="{BB962C8B-B14F-4D97-AF65-F5344CB8AC3E}">
        <p14:creationId xmlns:p14="http://schemas.microsoft.com/office/powerpoint/2010/main" val="3961269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205471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5" name="Picture 4"/>
          <p:cNvPicPr>
            <a:picLocks noChangeAspect="1"/>
          </p:cNvPicPr>
          <p:nvPr userDrawn="1"/>
        </p:nvPicPr>
        <p:blipFill>
          <a:blip r:embed="rId3"/>
          <a:stretch>
            <a:fillRect/>
          </a:stretch>
        </p:blipFill>
        <p:spPr>
          <a:xfrm>
            <a:off x="193271" y="130777"/>
            <a:ext cx="2171700" cy="533400"/>
          </a:xfrm>
          <a:prstGeom prst="rect">
            <a:avLst/>
          </a:prstGeom>
        </p:spPr>
      </p:pic>
    </p:spTree>
    <p:extLst>
      <p:ext uri="{BB962C8B-B14F-4D97-AF65-F5344CB8AC3E}">
        <p14:creationId xmlns:p14="http://schemas.microsoft.com/office/powerpoint/2010/main" val="3160135011"/>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615415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2171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141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868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84646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09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43122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263444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TextBox 5"/>
          <p:cNvSpPr txBox="1"/>
          <p:nvPr userDrawn="1"/>
        </p:nvSpPr>
        <p:spPr>
          <a:xfrm>
            <a:off x="1020521" y="726772"/>
            <a:ext cx="506549" cy="369332"/>
          </a:xfrm>
          <a:prstGeom prst="rect">
            <a:avLst/>
          </a:prstGeom>
          <a:noFill/>
        </p:spPr>
        <p:txBody>
          <a:bodyPr wrap="none" lIns="0" rIns="0" rtlCol="0">
            <a:spAutoFit/>
          </a:bodyPr>
          <a:lstStyle/>
          <a:p>
            <a:pPr algn="l"/>
            <a:r>
              <a:rPr lang="ru-RU" i="1" dirty="0">
                <a:solidFill>
                  <a:schemeClr val="bg1"/>
                </a:solidFill>
                <a:latin typeface="+mj-lt"/>
              </a:rPr>
              <a:t>Цели</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sp>
        <p:nvSpPr>
          <p:cNvPr id="7" name="Title 1"/>
          <p:cNvSpPr>
            <a:spLocks noGrp="1"/>
          </p:cNvSpPr>
          <p:nvPr>
            <p:ph type="title" hasCustomPrompt="1"/>
          </p:nvPr>
        </p:nvSpPr>
        <p:spPr>
          <a:xfrm>
            <a:off x="576942" y="2053966"/>
            <a:ext cx="3600000" cy="1325563"/>
          </a:xfrm>
          <a:prstGeom prst="rect">
            <a:avLst/>
          </a:prstGeom>
        </p:spPr>
        <p:txBody>
          <a:bodyPr anchor="b"/>
          <a:lstStyle>
            <a:lvl1pPr algn="ctr">
              <a:defRPr sz="4000">
                <a:solidFill>
                  <a:schemeClr val="bg1"/>
                </a:solidFill>
                <a:latin typeface="+mj-lt"/>
              </a:defRPr>
            </a:lvl1pPr>
          </a:lstStyle>
          <a:p>
            <a:r>
              <a:rPr lang="en-US" dirty="0"/>
              <a:t>Goal 1</a:t>
            </a:r>
            <a:endParaRPr lang="ru-RU" dirty="0"/>
          </a:p>
        </p:txBody>
      </p:sp>
      <p:sp>
        <p:nvSpPr>
          <p:cNvPr id="9"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Goal 2</a:t>
            </a:r>
            <a:endParaRPr lang="ru-RU" dirty="0"/>
          </a:p>
        </p:txBody>
      </p:sp>
      <p:sp>
        <p:nvSpPr>
          <p:cNvPr id="10"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000" kern="1200" dirty="0" smtClean="0">
                <a:solidFill>
                  <a:schemeClr val="bg1"/>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Goal 3</a:t>
            </a:r>
            <a:endParaRPr lang="ru-RU" dirty="0"/>
          </a:p>
        </p:txBody>
      </p:sp>
      <p:sp>
        <p:nvSpPr>
          <p:cNvPr id="13" name="Text Placeholder 6"/>
          <p:cNvSpPr>
            <a:spLocks noGrp="1"/>
          </p:cNvSpPr>
          <p:nvPr>
            <p:ph type="body" sz="quarter" idx="12" hasCustomPrompt="1"/>
          </p:nvPr>
        </p:nvSpPr>
        <p:spPr>
          <a:xfrm>
            <a:off x="4273550" y="371545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2</a:t>
            </a:r>
            <a:endParaRPr lang="ru-RU" dirty="0"/>
          </a:p>
        </p:txBody>
      </p:sp>
      <p:sp>
        <p:nvSpPr>
          <p:cNvPr id="14" name="Text Placeholder 6"/>
          <p:cNvSpPr>
            <a:spLocks noGrp="1"/>
          </p:cNvSpPr>
          <p:nvPr>
            <p:ph type="body" sz="quarter" idx="13" hasCustomPrompt="1"/>
          </p:nvPr>
        </p:nvSpPr>
        <p:spPr>
          <a:xfrm>
            <a:off x="7970158"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3</a:t>
            </a:r>
            <a:endParaRPr lang="ru-RU" dirty="0"/>
          </a:p>
        </p:txBody>
      </p:sp>
      <p:sp>
        <p:nvSpPr>
          <p:cNvPr id="15" name="Text Placeholder 6"/>
          <p:cNvSpPr>
            <a:spLocks noGrp="1"/>
          </p:cNvSpPr>
          <p:nvPr>
            <p:ph type="body" sz="quarter" idx="14" hasCustomPrompt="1"/>
          </p:nvPr>
        </p:nvSpPr>
        <p:spPr>
          <a:xfrm>
            <a:off x="576942" y="3715196"/>
            <a:ext cx="3600000" cy="1325563"/>
          </a:xfrm>
          <a:prstGeom prst="rect">
            <a:avLst/>
          </a:prstGeom>
        </p:spPr>
        <p:txBody>
          <a:bodyPr anchor="t"/>
          <a:lstStyle>
            <a:lvl1pPr marL="0" indent="0" algn="ctr">
              <a:buNone/>
              <a:defRPr lang="en-US" sz="20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a:t>Description 1</a:t>
            </a:r>
            <a:endParaRPr lang="ru-RU" dirty="0"/>
          </a:p>
        </p:txBody>
      </p:sp>
      <p:cxnSp>
        <p:nvCxnSpPr>
          <p:cNvPr id="16" name="Straight Connector 15"/>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3"/>
          <a:stretch>
            <a:fillRect/>
          </a:stretch>
        </p:blipFill>
        <p:spPr>
          <a:xfrm>
            <a:off x="9876000" y="5949000"/>
            <a:ext cx="1881811" cy="611005"/>
          </a:xfrm>
          <a:prstGeom prst="rect">
            <a:avLst/>
          </a:prstGeom>
        </p:spPr>
      </p:pic>
      <p:sp>
        <p:nvSpPr>
          <p:cNvPr id="20" name="Rectangle 19"/>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4227966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Resources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377953" y="1402082"/>
            <a:ext cx="11151917" cy="1898981"/>
          </a:xfrm>
          <a:prstGeom prst="rect">
            <a:avLst/>
          </a:prstGeom>
        </p:spPr>
        <p:txBody>
          <a:bodyPr/>
          <a:lstStyle>
            <a:lvl1pPr marL="0" indent="0">
              <a:buNone/>
              <a:defRPr>
                <a:solidFill>
                  <a:schemeClr val="tx2"/>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1371600" indent="0">
              <a:buNone/>
              <a:defRPr>
                <a:solidFill>
                  <a:schemeClr val="tx1"/>
                </a:solidFill>
              </a:defRPr>
            </a:lvl4pPr>
            <a:lvl5pPr marL="1828800"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0"/>
            <a:endParaRPr lang="en-US" dirty="0"/>
          </a:p>
        </p:txBody>
      </p:sp>
    </p:spTree>
    <p:extLst>
      <p:ext uri="{BB962C8B-B14F-4D97-AF65-F5344CB8AC3E}">
        <p14:creationId xmlns:p14="http://schemas.microsoft.com/office/powerpoint/2010/main" val="2500443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pic>
        <p:nvPicPr>
          <p:cNvPr id="3" name="Picture 2"/>
          <p:cNvPicPr>
            <a:picLocks noChangeAspect="1"/>
          </p:cNvPicPr>
          <p:nvPr userDrawn="1"/>
        </p:nvPicPr>
        <p:blipFill>
          <a:blip r:embed="rId3"/>
          <a:stretch>
            <a:fillRect/>
          </a:stretch>
        </p:blipFill>
        <p:spPr>
          <a:xfrm>
            <a:off x="193271" y="130775"/>
            <a:ext cx="2171700" cy="533400"/>
          </a:xfrm>
          <a:prstGeom prst="rect">
            <a:avLst/>
          </a:prstGeom>
        </p:spPr>
      </p:pic>
    </p:spTree>
    <p:extLst>
      <p:ext uri="{BB962C8B-B14F-4D97-AF65-F5344CB8AC3E}">
        <p14:creationId xmlns:p14="http://schemas.microsoft.com/office/powerpoint/2010/main" val="9665053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6745190"/>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505807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73368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94122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99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96090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30128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88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657800" cy="903875"/>
          </a:xfrm>
          <a:prstGeom prst="rect">
            <a:avLst/>
          </a:prstGeom>
        </p:spPr>
        <p:txBody>
          <a:bodyPr lIns="0" anchor="b"/>
          <a:lstStyle/>
          <a:p>
            <a:r>
              <a:rPr lang="en-US" dirty="0"/>
              <a:t>Click to edit Master title style</a:t>
            </a:r>
            <a:endParaRPr lang="ru-RU" dirty="0"/>
          </a:p>
        </p:txBody>
      </p:sp>
      <p:sp>
        <p:nvSpPr>
          <p:cNvPr id="3" name="Content Placeholder 2"/>
          <p:cNvSpPr>
            <a:spLocks noGrp="1"/>
          </p:cNvSpPr>
          <p:nvPr>
            <p:ph idx="1"/>
          </p:nvPr>
        </p:nvSpPr>
        <p:spPr>
          <a:xfrm>
            <a:off x="696000" y="1449000"/>
            <a:ext cx="10515600" cy="4351338"/>
          </a:xfrm>
          <a:prstGeom prst="rect">
            <a:avLst/>
          </a:prstGeom>
        </p:spPr>
        <p:txBody>
          <a:bodyPr lIns="0"/>
          <a:lstStyle>
            <a:lvl1pPr marL="0" indent="0">
              <a:spcBef>
                <a:spcPts val="1800"/>
              </a:spcBef>
              <a:buNone/>
              <a:defRPr sz="4000">
                <a:solidFill>
                  <a:schemeClr val="accent1"/>
                </a:solidFill>
                <a:latin typeface="+mj-lt"/>
              </a:defRPr>
            </a:lvl1pPr>
            <a:lvl2pPr marL="0" indent="0">
              <a:buNone/>
              <a:defRPr sz="2000"/>
            </a:lvl2pPr>
            <a:lvl3pPr marL="358775" indent="-179388">
              <a:buFont typeface="Segoe UI" panose="020B0502040204020203" pitchFamily="34" charset="0"/>
              <a:buChar char="◦"/>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74137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4215713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a:prstGeom prst="rect">
            <a:avLst/>
          </a:prstGeo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5692034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843909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385298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17721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27867996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7631066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52503463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8537060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7364696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Slide -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Section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pic>
        <p:nvPicPr>
          <p:cNvPr id="4" name="Picture 3"/>
          <p:cNvPicPr>
            <a:picLocks noChangeAspect="1"/>
          </p:cNvPicPr>
          <p:nvPr userDrawn="1"/>
        </p:nvPicPr>
        <p:blipFill>
          <a:blip r:embed="rId2"/>
          <a:stretch>
            <a:fillRect/>
          </a:stretch>
        </p:blipFill>
        <p:spPr>
          <a:xfrm>
            <a:off x="9876000" y="5949000"/>
            <a:ext cx="1881811" cy="611005"/>
          </a:xfrm>
          <a:prstGeom prst="rect">
            <a:avLst/>
          </a:prstGeom>
        </p:spPr>
      </p:pic>
      <p:sp>
        <p:nvSpPr>
          <p:cNvPr id="5" name="Rectangle 4"/>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23595229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81999595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366146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16362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4018377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3466279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8997065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84474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332538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11205037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6"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69858" y="484299"/>
            <a:ext cx="7001078" cy="1297638"/>
          </a:xfrm>
          <a:prstGeom prst="rect">
            <a:avLst/>
          </a:prstGeom>
        </p:spPr>
      </p:pic>
    </p:spTree>
    <p:extLst>
      <p:ext uri="{BB962C8B-B14F-4D97-AF65-F5344CB8AC3E}">
        <p14:creationId xmlns:p14="http://schemas.microsoft.com/office/powerpoint/2010/main" val="946420210"/>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Slide - Dark">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Section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pic>
        <p:nvPicPr>
          <p:cNvPr id="4" name="Picture 3"/>
          <p:cNvPicPr>
            <a:picLocks noChangeAspect="1"/>
          </p:cNvPicPr>
          <p:nvPr userDrawn="1"/>
        </p:nvPicPr>
        <p:blipFill>
          <a:blip r:embed="rId2"/>
          <a:stretch>
            <a:fillRect/>
          </a:stretch>
        </p:blipFill>
        <p:spPr>
          <a:xfrm>
            <a:off x="9876000" y="5949000"/>
            <a:ext cx="1881811" cy="611005"/>
          </a:xfrm>
          <a:prstGeom prst="rect">
            <a:avLst/>
          </a:prstGeom>
        </p:spPr>
      </p:pic>
      <p:sp>
        <p:nvSpPr>
          <p:cNvPr id="5" name="Rectangle 4"/>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36290853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5"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2558314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281821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96991184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328058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pic>
        <p:nvPicPr>
          <p:cNvPr id="9" name="Picture 8"/>
          <p:cNvPicPr>
            <a:picLocks noChangeAspect="1"/>
          </p:cNvPicPr>
          <p:nvPr userDrawn="1"/>
        </p:nvPicPr>
        <p:blipFill>
          <a:blip r:embed="rId2"/>
          <a:stretch>
            <a:fillRect/>
          </a:stretch>
        </p:blipFill>
        <p:spPr>
          <a:xfrm>
            <a:off x="623" y="3343634"/>
            <a:ext cx="12191377" cy="3043622"/>
          </a:xfrm>
          <a:prstGeom prst="rect">
            <a:avLst/>
          </a:prstGeom>
        </p:spPr>
      </p:pic>
    </p:spTree>
    <p:extLst>
      <p:ext uri="{BB962C8B-B14F-4D97-AF65-F5344CB8AC3E}">
        <p14:creationId xmlns:p14="http://schemas.microsoft.com/office/powerpoint/2010/main" val="68772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427079772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8596798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505050">
                        <a:alpha val="50000"/>
                      </a:srgbClr>
                    </a:gs>
                    <a:gs pos="86000">
                      <a:srgbClr val="505050">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7451639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44103700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8192612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Slide">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Demonstration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6" name="TextBox 5"/>
          <p:cNvSpPr txBox="1"/>
          <p:nvPr userDrawn="1"/>
        </p:nvSpPr>
        <p:spPr>
          <a:xfrm>
            <a:off x="1020521" y="726772"/>
            <a:ext cx="1549911" cy="369332"/>
          </a:xfrm>
          <a:prstGeom prst="rect">
            <a:avLst/>
          </a:prstGeom>
          <a:noFill/>
        </p:spPr>
        <p:txBody>
          <a:bodyPr wrap="none" lIns="0" rIns="0" rtlCol="0">
            <a:spAutoFit/>
          </a:bodyPr>
          <a:lstStyle/>
          <a:p>
            <a:pPr algn="l"/>
            <a:r>
              <a:rPr lang="ru-RU" i="1" dirty="0">
                <a:solidFill>
                  <a:schemeClr val="bg1"/>
                </a:solidFill>
                <a:latin typeface="+mj-lt"/>
              </a:rPr>
              <a:t>Демонстрация</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pic>
        <p:nvPicPr>
          <p:cNvPr id="7" name="Picture 6"/>
          <p:cNvPicPr>
            <a:picLocks noChangeAspect="1"/>
          </p:cNvPicPr>
          <p:nvPr userDrawn="1"/>
        </p:nvPicPr>
        <p:blipFill>
          <a:blip r:embed="rId3"/>
          <a:stretch>
            <a:fillRect/>
          </a:stretch>
        </p:blipFill>
        <p:spPr>
          <a:xfrm>
            <a:off x="9876000" y="5949000"/>
            <a:ext cx="1881811" cy="611005"/>
          </a:xfrm>
          <a:prstGeom prst="rect">
            <a:avLst/>
          </a:prstGeom>
        </p:spPr>
      </p:pic>
      <p:sp>
        <p:nvSpPr>
          <p:cNvPr id="8" name="Rectangle 7"/>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35733035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38201075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49872396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1919672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429303911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94054875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428651693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03216271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153247650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0896688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3413903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6" name="Rectangle 5"/>
          <p:cNvSpPr/>
          <p:nvPr userDrawn="1"/>
        </p:nvSpPr>
        <p:spPr>
          <a:xfrm>
            <a:off x="0" y="-1"/>
            <a:ext cx="12192000" cy="135815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p:nvPr>
        </p:nvSpPr>
        <p:spPr>
          <a:xfrm>
            <a:off x="696000" y="365125"/>
            <a:ext cx="10657800" cy="903875"/>
          </a:xfrm>
          <a:prstGeom prst="rect">
            <a:avLst/>
          </a:prstGeom>
        </p:spPr>
        <p:txBody>
          <a:bodyPr lIns="0" anchor="b"/>
          <a:lstStyle>
            <a:lvl1pPr>
              <a:defRPr>
                <a:solidFill>
                  <a:schemeClr val="bg1"/>
                </a:solidFill>
              </a:defRPr>
            </a:lvl1pPr>
          </a:lstStyle>
          <a:p>
            <a:r>
              <a:rPr lang="en-US" dirty="0"/>
              <a:t>Click to edit Master title style</a:t>
            </a:r>
            <a:endParaRPr lang="ru-RU" dirty="0"/>
          </a:p>
        </p:txBody>
      </p:sp>
      <p:sp>
        <p:nvSpPr>
          <p:cNvPr id="5" name="Text Placeholder 4"/>
          <p:cNvSpPr>
            <a:spLocks noGrp="1"/>
          </p:cNvSpPr>
          <p:nvPr>
            <p:ph type="body" sz="quarter" idx="10"/>
          </p:nvPr>
        </p:nvSpPr>
        <p:spPr>
          <a:xfrm>
            <a:off x="695325" y="1449388"/>
            <a:ext cx="10658475" cy="5219700"/>
          </a:xfrm>
          <a:prstGeom prst="rect">
            <a:avLst/>
          </a:prstGeom>
        </p:spPr>
        <p:txBody>
          <a:bodyPr/>
          <a:lstStyle>
            <a:lvl1pPr marL="0" indent="0">
              <a:buNone/>
              <a:defRPr sz="2000">
                <a:latin typeface="Consolas" panose="020B0609020204030204" pitchFamily="49" charset="0"/>
              </a:defRPr>
            </a:lvl1pPr>
            <a:lvl2pPr marL="457200" indent="0">
              <a:buNone/>
              <a:defRPr sz="2000">
                <a:latin typeface="Consolas" panose="020B0609020204030204" pitchFamily="49" charset="0"/>
              </a:defRPr>
            </a:lvl2pPr>
            <a:lvl3pPr marL="914400" indent="0">
              <a:buNone/>
              <a:defRPr sz="2000">
                <a:latin typeface="Consolas" panose="020B0609020204030204" pitchFamily="49" charset="0"/>
              </a:defRPr>
            </a:lvl3pPr>
            <a:lvl4pPr marL="1371600" indent="0">
              <a:buNone/>
              <a:defRPr sz="2000">
                <a:latin typeface="Consolas" panose="020B0609020204030204" pitchFamily="49" charset="0"/>
              </a:defRPr>
            </a:lvl4pPr>
            <a:lvl5pPr marL="1828800" indent="0">
              <a:buNone/>
              <a:defRPr sz="2000">
                <a:latin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22313906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2438273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02459395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30114714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505050">
                        <a:alpha val="50000"/>
                      </a:srgbClr>
                    </a:gs>
                    <a:gs pos="86000">
                      <a:srgbClr val="505050">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3760559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644444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9810-BC45-4F47-AC01-D4C274AE8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4B23A4D3-31AD-40F4-B469-36C4BAC44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79B1DBB1-AD08-4239-A443-691EF96EDAC9}"/>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5" name="Footer Placeholder 4">
            <a:extLst>
              <a:ext uri="{FF2B5EF4-FFF2-40B4-BE49-F238E27FC236}">
                <a16:creationId xmlns:a16="http://schemas.microsoft.com/office/drawing/2014/main" id="{6D65FAB7-BC08-4859-93DE-4BA54FB6642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46AAA6-F2BF-488F-98C0-B22971D10486}"/>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37130790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DD05-7871-4C11-9499-2DB8B47CA8E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9DB7A629-DA83-4560-9B81-E07FAA5A8E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1E8134EE-5A70-4F1C-B824-983A997519DE}"/>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5" name="Footer Placeholder 4">
            <a:extLst>
              <a:ext uri="{FF2B5EF4-FFF2-40B4-BE49-F238E27FC236}">
                <a16:creationId xmlns:a16="http://schemas.microsoft.com/office/drawing/2014/main" id="{E2EC3BF4-F51F-4D57-9145-849C3E6230B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CAE8635-6B82-4B68-9CA3-3E234F7736EA}"/>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19316866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9631-14AB-45E8-874F-146433CB8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C948E963-1D8F-4E8A-A10B-3411565A3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8B54DC-59EB-4E30-AB73-7C7F22774BAA}"/>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5" name="Footer Placeholder 4">
            <a:extLst>
              <a:ext uri="{FF2B5EF4-FFF2-40B4-BE49-F238E27FC236}">
                <a16:creationId xmlns:a16="http://schemas.microsoft.com/office/drawing/2014/main" id="{6D1B7CBE-499A-4351-A651-2FD558B56D8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BB76259-AA87-4355-9B80-04F17A9FF35D}"/>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5977920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A9ED-36A9-43C3-B20D-3EE1FBE1F3C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77DD72C-7905-45B1-8559-CEB5B4B20D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D1627EC0-4060-474E-A197-1016DDFD55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6E7BC33E-99C7-41E1-BB91-B755602A9E9B}"/>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6" name="Footer Placeholder 5">
            <a:extLst>
              <a:ext uri="{FF2B5EF4-FFF2-40B4-BE49-F238E27FC236}">
                <a16:creationId xmlns:a16="http://schemas.microsoft.com/office/drawing/2014/main" id="{5C03DC68-4B74-4C92-9B75-3920AB5A9688}"/>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1A20E8A-BB2C-4F2E-A83B-18287E380D81}"/>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131292492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C701-7A53-4F25-A82C-7330F7748B0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066D5844-1B06-45D1-BED6-3495BA15D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2FD61B-FB78-4551-9436-18CE4CBD1C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B2BACD9-150B-484A-BDCC-639455418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5754C8-ACDE-4B53-BEB4-02BCFA4C49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5CC967B9-86FB-42A2-AB6C-08F570315DAD}"/>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8" name="Footer Placeholder 7">
            <a:extLst>
              <a:ext uri="{FF2B5EF4-FFF2-40B4-BE49-F238E27FC236}">
                <a16:creationId xmlns:a16="http://schemas.microsoft.com/office/drawing/2014/main" id="{22C1B5EE-7649-49E7-8C76-C8E0AB09D840}"/>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735F5F39-E706-453D-8513-9F65C747DD9F}"/>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230325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Practice Slide">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9587" y="1442144"/>
            <a:ext cx="9720000" cy="2340000"/>
          </a:xfrm>
          <a:prstGeom prst="rect">
            <a:avLst/>
          </a:prstGeom>
        </p:spPr>
        <p:txBody>
          <a:bodyPr lIns="0" rIns="0" anchor="b"/>
          <a:lstStyle>
            <a:lvl1pPr algn="l">
              <a:defRPr sz="5400">
                <a:solidFill>
                  <a:schemeClr val="bg1"/>
                </a:solidFill>
                <a:latin typeface="+mj-lt"/>
              </a:defRPr>
            </a:lvl1pPr>
          </a:lstStyle>
          <a:p>
            <a:r>
              <a:rPr lang="en-US" dirty="0"/>
              <a:t>Exercise Title</a:t>
            </a:r>
            <a:endParaRPr lang="ru-RU" dirty="0"/>
          </a:p>
        </p:txBody>
      </p:sp>
      <p:sp>
        <p:nvSpPr>
          <p:cNvPr id="3" name="Subtitle 2"/>
          <p:cNvSpPr>
            <a:spLocks noGrp="1"/>
          </p:cNvSpPr>
          <p:nvPr>
            <p:ph type="subTitle" idx="1" hasCustomPrompt="1"/>
          </p:nvPr>
        </p:nvSpPr>
        <p:spPr>
          <a:xfrm>
            <a:off x="669587" y="3947620"/>
            <a:ext cx="9720000" cy="1655762"/>
          </a:xfrm>
          <a:prstGeom prst="rect">
            <a:avLst/>
          </a:prstGeom>
        </p:spPr>
        <p:txBody>
          <a:bodyPr lIns="0" rIns="0"/>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ru-RU" dirty="0"/>
          </a:p>
        </p:txBody>
      </p:sp>
      <p:sp>
        <p:nvSpPr>
          <p:cNvPr id="6" name="TextBox 5"/>
          <p:cNvSpPr txBox="1"/>
          <p:nvPr userDrawn="1"/>
        </p:nvSpPr>
        <p:spPr>
          <a:xfrm>
            <a:off x="1020521" y="726772"/>
            <a:ext cx="1038554" cy="369332"/>
          </a:xfrm>
          <a:prstGeom prst="rect">
            <a:avLst/>
          </a:prstGeom>
          <a:noFill/>
        </p:spPr>
        <p:txBody>
          <a:bodyPr wrap="none" lIns="0" rIns="0" rtlCol="0">
            <a:spAutoFit/>
          </a:bodyPr>
          <a:lstStyle/>
          <a:p>
            <a:pPr algn="l"/>
            <a:r>
              <a:rPr lang="ru-RU" i="1" dirty="0">
                <a:solidFill>
                  <a:schemeClr val="bg1"/>
                </a:solidFill>
                <a:latin typeface="+mj-lt"/>
              </a:rPr>
              <a:t>Практика</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192" y="736316"/>
            <a:ext cx="319200" cy="319200"/>
          </a:xfrm>
          <a:prstGeom prst="rect">
            <a:avLst/>
          </a:prstGeom>
        </p:spPr>
      </p:pic>
      <p:pic>
        <p:nvPicPr>
          <p:cNvPr id="7" name="Picture 6"/>
          <p:cNvPicPr>
            <a:picLocks noChangeAspect="1"/>
          </p:cNvPicPr>
          <p:nvPr userDrawn="1"/>
        </p:nvPicPr>
        <p:blipFill>
          <a:blip r:embed="rId3"/>
          <a:stretch>
            <a:fillRect/>
          </a:stretch>
        </p:blipFill>
        <p:spPr>
          <a:xfrm>
            <a:off x="9876000" y="5949000"/>
            <a:ext cx="1881811" cy="611005"/>
          </a:xfrm>
          <a:prstGeom prst="rect">
            <a:avLst/>
          </a:prstGeom>
        </p:spPr>
      </p:pic>
      <p:sp>
        <p:nvSpPr>
          <p:cNvPr id="8" name="Rectangle 7"/>
          <p:cNvSpPr/>
          <p:nvPr userDrawn="1"/>
        </p:nvSpPr>
        <p:spPr>
          <a:xfrm>
            <a:off x="579500" y="6069836"/>
            <a:ext cx="1372492" cy="369332"/>
          </a:xfrm>
          <a:prstGeom prst="rect">
            <a:avLst/>
          </a:prstGeom>
        </p:spPr>
        <p:txBody>
          <a:bodyPr wrap="none">
            <a:spAutoFit/>
          </a:bodyPr>
          <a:lstStyle/>
          <a:p>
            <a:r>
              <a:rPr lang="en-US" sz="1800" dirty="0">
                <a:solidFill>
                  <a:schemeClr val="bg1"/>
                </a:solidFill>
                <a:effectLst/>
                <a:latin typeface="+mj-lt"/>
                <a:ea typeface="Calibri" panose="020F0502020204030204" pitchFamily="34" charset="0"/>
              </a:rPr>
              <a:t>#</a:t>
            </a:r>
            <a:r>
              <a:rPr lang="en-US" sz="1800" dirty="0" err="1">
                <a:solidFill>
                  <a:schemeClr val="bg1"/>
                </a:solidFill>
                <a:effectLst/>
                <a:latin typeface="+mj-lt"/>
                <a:ea typeface="Calibri" panose="020F0502020204030204" pitchFamily="34" charset="0"/>
              </a:rPr>
              <a:t>msdevcon</a:t>
            </a:r>
            <a:r>
              <a:rPr lang="en-US" sz="1800" dirty="0">
                <a:solidFill>
                  <a:schemeClr val="bg1"/>
                </a:solidFill>
                <a:effectLst/>
                <a:latin typeface="+mj-lt"/>
                <a:ea typeface="Calibri" panose="020F0502020204030204" pitchFamily="34" charset="0"/>
              </a:rPr>
              <a:t> </a:t>
            </a:r>
            <a:endParaRPr lang="ru-RU" dirty="0">
              <a:solidFill>
                <a:schemeClr val="bg1"/>
              </a:solidFill>
              <a:latin typeface="+mj-lt"/>
            </a:endParaRPr>
          </a:p>
        </p:txBody>
      </p:sp>
    </p:spTree>
    <p:extLst>
      <p:ext uri="{BB962C8B-B14F-4D97-AF65-F5344CB8AC3E}">
        <p14:creationId xmlns:p14="http://schemas.microsoft.com/office/powerpoint/2010/main" val="35445798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ABA0-A9E6-4B7D-AB8B-B8C37F12650B}"/>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02374381-47E2-4E15-8EBB-49E0EA348ECE}"/>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4" name="Footer Placeholder 3">
            <a:extLst>
              <a:ext uri="{FF2B5EF4-FFF2-40B4-BE49-F238E27FC236}">
                <a16:creationId xmlns:a16="http://schemas.microsoft.com/office/drawing/2014/main" id="{B8AECC8F-0015-4F46-BC52-FB92B858D878}"/>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17D6D1DC-456D-4486-A7C1-6EFF3D3C3C79}"/>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30262232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81A39-24C7-4529-AE57-002D2866E790}"/>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3" name="Footer Placeholder 2">
            <a:extLst>
              <a:ext uri="{FF2B5EF4-FFF2-40B4-BE49-F238E27FC236}">
                <a16:creationId xmlns:a16="http://schemas.microsoft.com/office/drawing/2014/main" id="{B14701B1-D868-4729-8B90-2844209D4042}"/>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AD563E29-7470-4BB3-B6D0-9FD1C8DD5E37}"/>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13427160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ED7E-A31D-45B6-87E9-36C323AE9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CAE9959D-038A-47EA-A365-80037F031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3C0DDFB7-4BF1-4897-BD56-777048AB6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A70C56-05A1-45F3-BDB1-4A9526AB2BE9}"/>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6" name="Footer Placeholder 5">
            <a:extLst>
              <a:ext uri="{FF2B5EF4-FFF2-40B4-BE49-F238E27FC236}">
                <a16:creationId xmlns:a16="http://schemas.microsoft.com/office/drawing/2014/main" id="{FCB0CBF5-D9BE-41B4-9884-1C924B2F421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1B1CB7D-84FD-42C9-813C-926CE80615B4}"/>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107151845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DDA1-5DC9-4F86-A773-1699ABA2D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384BB963-BD39-46E6-BA1C-7C828C0C4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85754C9D-E217-4A3E-A962-776F9E43F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6A3705-3313-4279-8832-A9ED3AD578F3}"/>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6" name="Footer Placeholder 5">
            <a:extLst>
              <a:ext uri="{FF2B5EF4-FFF2-40B4-BE49-F238E27FC236}">
                <a16:creationId xmlns:a16="http://schemas.microsoft.com/office/drawing/2014/main" id="{30CE73DA-B5FC-40D8-9B5A-692937309CA6}"/>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BE518B8-0D0C-43FA-85F3-B6328C6A9A34}"/>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253506225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A160-6C04-4E21-B4E8-23DEA5745A25}"/>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7D64F948-5E9D-4C17-8863-95DD256688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6DD68D8-49A0-4157-9E96-4D1E1F2C9C3E}"/>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5" name="Footer Placeholder 4">
            <a:extLst>
              <a:ext uri="{FF2B5EF4-FFF2-40B4-BE49-F238E27FC236}">
                <a16:creationId xmlns:a16="http://schemas.microsoft.com/office/drawing/2014/main" id="{C1D2C507-7083-4745-AF4A-8566CAA0D6F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E46DAC8-951E-421C-9D7E-2D5844740514}"/>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41546437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9FB86-F880-4244-A647-143D9BF7B0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6ED8279-288B-46C2-B3E7-8FAB2AD754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DE9A08F-55A3-4D6C-B9EE-BA13956C9FDE}"/>
              </a:ext>
            </a:extLst>
          </p:cNvPr>
          <p:cNvSpPr>
            <a:spLocks noGrp="1"/>
          </p:cNvSpPr>
          <p:nvPr>
            <p:ph type="dt" sz="half" idx="10"/>
          </p:nvPr>
        </p:nvSpPr>
        <p:spPr/>
        <p:txBody>
          <a:bodyPr/>
          <a:lstStyle/>
          <a:p>
            <a:fld id="{6E55041E-E464-43C8-AC21-65A0CF6B541E}" type="datetimeFigureOut">
              <a:rPr lang="ru-RU" smtClean="0"/>
              <a:t>13.04.2018</a:t>
            </a:fld>
            <a:endParaRPr lang="ru-RU"/>
          </a:p>
        </p:txBody>
      </p:sp>
      <p:sp>
        <p:nvSpPr>
          <p:cNvPr id="5" name="Footer Placeholder 4">
            <a:extLst>
              <a:ext uri="{FF2B5EF4-FFF2-40B4-BE49-F238E27FC236}">
                <a16:creationId xmlns:a16="http://schemas.microsoft.com/office/drawing/2014/main" id="{9CAA4190-DDE1-465B-8C18-28D0D45E591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594DA50-E8F7-48AA-9267-01870F173713}"/>
              </a:ext>
            </a:extLst>
          </p:cNvPr>
          <p:cNvSpPr>
            <a:spLocks noGrp="1"/>
          </p:cNvSpPr>
          <p:nvPr>
            <p:ph type="sldNum" sz="quarter" idx="12"/>
          </p:nvPr>
        </p:nvSpPr>
        <p:spPr/>
        <p:txBody>
          <a:bodyPr/>
          <a:lstStyle/>
          <a:p>
            <a:fld id="{8E3E5150-0D08-43D0-8E1C-E85F3A9EDF9F}" type="slidenum">
              <a:rPr lang="ru-RU" smtClean="0"/>
              <a:t>‹#›</a:t>
            </a:fld>
            <a:endParaRPr lang="ru-RU"/>
          </a:p>
        </p:txBody>
      </p:sp>
    </p:spTree>
    <p:extLst>
      <p:ext uri="{BB962C8B-B14F-4D97-AF65-F5344CB8AC3E}">
        <p14:creationId xmlns:p14="http://schemas.microsoft.com/office/powerpoint/2010/main" val="381465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3.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image" Target="../media/image16.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image" Target="../media/image16.png"/><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992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74" r:id="rId3"/>
    <p:sldLayoutId id="2147483650" r:id="rId4"/>
    <p:sldLayoutId id="2147483649" r:id="rId5"/>
    <p:sldLayoutId id="2147483662" r:id="rId6"/>
    <p:sldLayoutId id="2147483663" r:id="rId7"/>
    <p:sldLayoutId id="2147483670" r:id="rId8"/>
    <p:sldLayoutId id="2147483664" r:id="rId9"/>
    <p:sldLayoutId id="2147483671" r:id="rId10"/>
    <p:sldLayoutId id="2147483672" r:id="rId11"/>
    <p:sldLayoutId id="2147483675" r:id="rId12"/>
    <p:sldLayoutId id="2147483665" r:id="rId13"/>
    <p:sldLayoutId id="2147483666" r:id="rId14"/>
    <p:sldLayoutId id="2147483667" r:id="rId15"/>
    <p:sldLayoutId id="2147483668" r:id="rId16"/>
    <p:sldLayoutId id="2147483676" r:id="rId17"/>
    <p:sldLayoutId id="2147483673" r:id="rId18"/>
    <p:sldLayoutId id="2147483749" r:id="rId19"/>
    <p:sldLayoutId id="214748375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4665878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9" r:id="rId11"/>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275877650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2512649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8"/>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679188841"/>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B791D-6809-4DEB-8A23-E558EFDBCB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898F2460-AEA4-4ECB-B2AA-9A52F177F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071F671-E3FC-4C76-A084-1C0ADC8E1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5041E-E464-43C8-AC21-65A0CF6B541E}" type="datetimeFigureOut">
              <a:rPr lang="ru-RU" smtClean="0"/>
              <a:t>13.04.2018</a:t>
            </a:fld>
            <a:endParaRPr lang="ru-RU"/>
          </a:p>
        </p:txBody>
      </p:sp>
      <p:sp>
        <p:nvSpPr>
          <p:cNvPr id="5" name="Footer Placeholder 4">
            <a:extLst>
              <a:ext uri="{FF2B5EF4-FFF2-40B4-BE49-F238E27FC236}">
                <a16:creationId xmlns:a16="http://schemas.microsoft.com/office/drawing/2014/main" id="{3D3B8C81-F2F1-49E2-BE0E-CC99A77BE7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CE82EEF2-52CB-4113-B7A4-9562E6D3B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E5150-0D08-43D0-8E1C-E85F3A9EDF9F}" type="slidenum">
              <a:rPr lang="ru-RU" smtClean="0"/>
              <a:t>‹#›</a:t>
            </a:fld>
            <a:endParaRPr lang="ru-RU"/>
          </a:p>
        </p:txBody>
      </p:sp>
    </p:spTree>
    <p:extLst>
      <p:ext uri="{BB962C8B-B14F-4D97-AF65-F5344CB8AC3E}">
        <p14:creationId xmlns:p14="http://schemas.microsoft.com/office/powerpoint/2010/main" val="254255988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84.png"/></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88.png"/></Relationships>
</file>

<file path=ppt/slides/_rels/slide1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9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95.png"/></Relationships>
</file>

<file path=ppt/slides/_rels/slide2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zure/azure-quickstart-templates/tree/master/101-vm-simple-linux" TargetMode="External"/><Relationship Id="rId2" Type="http://schemas.openxmlformats.org/officeDocument/2006/relationships/notesSlide" Target="../notesSlides/notesSlide25.xml"/><Relationship Id="rId1" Type="http://schemas.openxmlformats.org/officeDocument/2006/relationships/slideLayout" Target="../slideLayouts/slideLayout8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png"/><Relationship Id="rId26" Type="http://schemas.openxmlformats.org/officeDocument/2006/relationships/image" Target="../media/image49.png"/><Relationship Id="rId39" Type="http://schemas.openxmlformats.org/officeDocument/2006/relationships/image" Target="../media/image62.png"/><Relationship Id="rId3" Type="http://schemas.openxmlformats.org/officeDocument/2006/relationships/image" Target="../media/image26.png"/><Relationship Id="rId21" Type="http://schemas.openxmlformats.org/officeDocument/2006/relationships/image" Target="../media/image44.png"/><Relationship Id="rId34" Type="http://schemas.openxmlformats.org/officeDocument/2006/relationships/image" Target="../media/image57.png"/><Relationship Id="rId42" Type="http://schemas.openxmlformats.org/officeDocument/2006/relationships/image" Target="../media/image65.png"/><Relationship Id="rId47" Type="http://schemas.openxmlformats.org/officeDocument/2006/relationships/image" Target="../media/image70.png"/><Relationship Id="rId50" Type="http://schemas.openxmlformats.org/officeDocument/2006/relationships/image" Target="../media/image73.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33" Type="http://schemas.openxmlformats.org/officeDocument/2006/relationships/image" Target="../media/image56.png"/><Relationship Id="rId38" Type="http://schemas.openxmlformats.org/officeDocument/2006/relationships/image" Target="../media/image61.png"/><Relationship Id="rId46" Type="http://schemas.openxmlformats.org/officeDocument/2006/relationships/image" Target="../media/image69.png"/><Relationship Id="rId2" Type="http://schemas.openxmlformats.org/officeDocument/2006/relationships/notesSlide" Target="../notesSlides/notesSlide3.xml"/><Relationship Id="rId16" Type="http://schemas.openxmlformats.org/officeDocument/2006/relationships/image" Target="../media/image39.png"/><Relationship Id="rId20" Type="http://schemas.openxmlformats.org/officeDocument/2006/relationships/image" Target="../media/image43.png"/><Relationship Id="rId29" Type="http://schemas.openxmlformats.org/officeDocument/2006/relationships/image" Target="../media/image52.png"/><Relationship Id="rId41" Type="http://schemas.openxmlformats.org/officeDocument/2006/relationships/image" Target="../media/image64.png"/><Relationship Id="rId54" Type="http://schemas.openxmlformats.org/officeDocument/2006/relationships/image" Target="../media/image77.png"/><Relationship Id="rId1" Type="http://schemas.openxmlformats.org/officeDocument/2006/relationships/slideLayout" Target="../slideLayouts/slideLayout2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32" Type="http://schemas.openxmlformats.org/officeDocument/2006/relationships/image" Target="../media/image55.png"/><Relationship Id="rId37" Type="http://schemas.openxmlformats.org/officeDocument/2006/relationships/image" Target="../media/image60.png"/><Relationship Id="rId40" Type="http://schemas.openxmlformats.org/officeDocument/2006/relationships/image" Target="../media/image63.png"/><Relationship Id="rId45" Type="http://schemas.openxmlformats.org/officeDocument/2006/relationships/image" Target="../media/image68.png"/><Relationship Id="rId53" Type="http://schemas.openxmlformats.org/officeDocument/2006/relationships/image" Target="../media/image76.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28" Type="http://schemas.openxmlformats.org/officeDocument/2006/relationships/image" Target="../media/image51.png"/><Relationship Id="rId36" Type="http://schemas.openxmlformats.org/officeDocument/2006/relationships/image" Target="../media/image59.png"/><Relationship Id="rId49" Type="http://schemas.openxmlformats.org/officeDocument/2006/relationships/image" Target="../media/image72.png"/><Relationship Id="rId10" Type="http://schemas.openxmlformats.org/officeDocument/2006/relationships/image" Target="../media/image33.png"/><Relationship Id="rId19" Type="http://schemas.openxmlformats.org/officeDocument/2006/relationships/image" Target="../media/image42.png"/><Relationship Id="rId31" Type="http://schemas.openxmlformats.org/officeDocument/2006/relationships/image" Target="../media/image54.png"/><Relationship Id="rId44" Type="http://schemas.openxmlformats.org/officeDocument/2006/relationships/image" Target="../media/image67.png"/><Relationship Id="rId52" Type="http://schemas.openxmlformats.org/officeDocument/2006/relationships/image" Target="../media/image75.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53.png"/><Relationship Id="rId35" Type="http://schemas.openxmlformats.org/officeDocument/2006/relationships/image" Target="../media/image58.png"/><Relationship Id="rId43" Type="http://schemas.openxmlformats.org/officeDocument/2006/relationships/image" Target="../media/image66.png"/><Relationship Id="rId48" Type="http://schemas.openxmlformats.org/officeDocument/2006/relationships/image" Target="../media/image71.png"/><Relationship Id="rId8" Type="http://schemas.openxmlformats.org/officeDocument/2006/relationships/image" Target="../media/image31.png"/><Relationship Id="rId51" Type="http://schemas.openxmlformats.org/officeDocument/2006/relationships/image" Target="../media/image7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image" Target="../media/image80.png"/><Relationship Id="rId4" Type="http://schemas.openxmlformats.org/officeDocument/2006/relationships/image" Target="../media/image7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963832"/>
            <a:ext cx="12027032" cy="3510997"/>
          </a:xfrm>
        </p:spPr>
        <p:txBody>
          <a:bodyPr/>
          <a:lstStyle/>
          <a:p>
            <a:r>
              <a:rPr lang="en-US" sz="4705" dirty="0"/>
              <a:t>Infrastructure as Code (</a:t>
            </a:r>
            <a:r>
              <a:rPr lang="en-US" sz="4705" dirty="0" err="1"/>
              <a:t>IaC</a:t>
            </a:r>
            <a:r>
              <a:rPr lang="en-US" sz="4705" dirty="0"/>
              <a:t>) in Microsoft Azure workshop @ Linux Root conference</a:t>
            </a:r>
            <a:br>
              <a:rPr lang="en-US" dirty="0"/>
            </a:br>
            <a:br>
              <a:rPr lang="en-US" dirty="0"/>
            </a:br>
            <a:br>
              <a:rPr lang="en-US" sz="4313" dirty="0"/>
            </a:br>
            <a:br>
              <a:rPr lang="en-US" sz="4313" dirty="0"/>
            </a:br>
            <a:br>
              <a:rPr lang="en-US" sz="4313" dirty="0"/>
            </a:br>
            <a:br>
              <a:rPr lang="en-US" sz="4313" dirty="0"/>
            </a:br>
            <a:endParaRPr lang="en-US" dirty="0"/>
          </a:p>
        </p:txBody>
      </p:sp>
      <p:sp>
        <p:nvSpPr>
          <p:cNvPr id="5" name="Text Placeholder 4"/>
          <p:cNvSpPr>
            <a:spLocks noGrp="1"/>
          </p:cNvSpPr>
          <p:nvPr>
            <p:ph type="body" sz="quarter" idx="12"/>
          </p:nvPr>
        </p:nvSpPr>
        <p:spPr>
          <a:xfrm>
            <a:off x="299947" y="2457874"/>
            <a:ext cx="8858838" cy="1792072"/>
          </a:xfrm>
        </p:spPr>
        <p:txBody>
          <a:bodyPr/>
          <a:lstStyle/>
          <a:p>
            <a:r>
              <a:rPr lang="en-US" dirty="0"/>
              <a:t>Viktor Tsykunov</a:t>
            </a:r>
          </a:p>
          <a:p>
            <a:endParaRPr lang="en-US" sz="2353" dirty="0"/>
          </a:p>
          <a:p>
            <a:r>
              <a:rPr lang="en-US" sz="2353" dirty="0"/>
              <a:t>Software Engineering Lead </a:t>
            </a:r>
          </a:p>
          <a:p>
            <a:r>
              <a:rPr lang="en-US" sz="2353" dirty="0"/>
              <a:t>Commercial Software Engineering </a:t>
            </a:r>
          </a:p>
          <a:p>
            <a:endParaRPr lang="en-US" sz="2353" dirty="0"/>
          </a:p>
          <a:p>
            <a:r>
              <a:rPr lang="en-US" dirty="0"/>
              <a:t>vtsykun@microsoft.com</a:t>
            </a:r>
          </a:p>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ru-RU" dirty="0"/>
              <a:t>Создание виртуальной машины на основе </a:t>
            </a:r>
            <a:r>
              <a:rPr lang="en-US" dirty="0"/>
              <a:t>ARM</a:t>
            </a:r>
            <a:r>
              <a:rPr lang="ru-RU" dirty="0"/>
              <a:t> с помощью портала </a:t>
            </a:r>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250019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ru-RU" dirty="0"/>
              <a:t>Шаблоны </a:t>
            </a:r>
            <a:r>
              <a:rPr lang="en-US" dirty="0"/>
              <a:t>Azure Resource Manager</a:t>
            </a:r>
            <a:r>
              <a:rPr lang="ru-RU" dirty="0"/>
              <a:t> </a:t>
            </a:r>
          </a:p>
        </p:txBody>
      </p:sp>
      <p:sp>
        <p:nvSpPr>
          <p:cNvPr id="9" name="Subtitle 8"/>
          <p:cNvSpPr>
            <a:spLocks noGrp="1"/>
          </p:cNvSpPr>
          <p:nvPr>
            <p:ph type="subTitle" idx="1"/>
          </p:nvPr>
        </p:nvSpPr>
        <p:spPr/>
        <p:txBody>
          <a:bodyPr/>
          <a:lstStyle/>
          <a:p>
            <a:endParaRPr lang="ru-RU"/>
          </a:p>
        </p:txBody>
      </p:sp>
    </p:spTree>
    <p:extLst>
      <p:ext uri="{BB962C8B-B14F-4D97-AF65-F5344CB8AC3E}">
        <p14:creationId xmlns:p14="http://schemas.microsoft.com/office/powerpoint/2010/main" val="363110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71"/>
          <p:cNvSpPr>
            <a:spLocks/>
          </p:cNvSpPr>
          <p:nvPr/>
        </p:nvSpPr>
        <p:spPr bwMode="auto">
          <a:xfrm>
            <a:off x="7568658" y="4911678"/>
            <a:ext cx="2355952" cy="880284"/>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6" name="Rounded Rectangle 95"/>
          <p:cNvSpPr/>
          <p:nvPr/>
        </p:nvSpPr>
        <p:spPr bwMode="auto">
          <a:xfrm>
            <a:off x="8829298" y="3847647"/>
            <a:ext cx="2043279" cy="1136342"/>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95" name="Rounded Rectangle 94"/>
          <p:cNvSpPr/>
          <p:nvPr/>
        </p:nvSpPr>
        <p:spPr bwMode="auto">
          <a:xfrm>
            <a:off x="6687238" y="3847646"/>
            <a:ext cx="2043279" cy="1152265"/>
          </a:xfrm>
          <a:prstGeom prst="round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 name="Text Placeholder 4"/>
          <p:cNvSpPr txBox="1">
            <a:spLocks/>
          </p:cNvSpPr>
          <p:nvPr/>
        </p:nvSpPr>
        <p:spPr>
          <a:xfrm>
            <a:off x="561583" y="1181195"/>
            <a:ext cx="5482038" cy="46804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2353"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8" name="Text Placeholder 7"/>
          <p:cNvSpPr>
            <a:spLocks noGrp="1"/>
          </p:cNvSpPr>
          <p:nvPr>
            <p:ph type="body" sz="quarter" idx="10"/>
          </p:nvPr>
        </p:nvSpPr>
        <p:spPr>
          <a:xfrm>
            <a:off x="269240" y="1189176"/>
            <a:ext cx="6504380" cy="5011628"/>
          </a:xfrm>
        </p:spPr>
        <p:txBody>
          <a:bodyPr/>
          <a:lstStyle/>
          <a:p>
            <a:r>
              <a:rPr lang="ru-RU" dirty="0"/>
              <a:t>Основанная на модели декларативная спецификация ресурсов, их конфигурации, кода, расширений  </a:t>
            </a:r>
            <a:endParaRPr lang="en-US" dirty="0"/>
          </a:p>
          <a:p>
            <a:r>
              <a:rPr lang="ru-RU" dirty="0"/>
              <a:t>Многократная применимость </a:t>
            </a:r>
            <a:r>
              <a:rPr lang="en-US" dirty="0"/>
              <a:t> </a:t>
            </a:r>
          </a:p>
          <a:p>
            <a:r>
              <a:rPr lang="ru-RU" dirty="0"/>
              <a:t>Согласованное развертывание </a:t>
            </a:r>
            <a:endParaRPr lang="en-US" dirty="0"/>
          </a:p>
          <a:p>
            <a:r>
              <a:rPr lang="ru-RU" dirty="0"/>
              <a:t>Использование в системах контроля версий </a:t>
            </a:r>
            <a:endParaRPr lang="en-US" dirty="0"/>
          </a:p>
          <a:p>
            <a:r>
              <a:rPr lang="ru-RU" dirty="0"/>
              <a:t>Параметризация ввода</a:t>
            </a:r>
            <a:r>
              <a:rPr lang="en-US" dirty="0"/>
              <a:t>/</a:t>
            </a:r>
            <a:r>
              <a:rPr lang="ru-RU" dirty="0"/>
              <a:t>вывода</a:t>
            </a:r>
            <a:endParaRPr lang="en-US" dirty="0"/>
          </a:p>
        </p:txBody>
      </p:sp>
      <p:sp>
        <p:nvSpPr>
          <p:cNvPr id="9" name="Title 1"/>
          <p:cNvSpPr>
            <a:spLocks noGrp="1"/>
          </p:cNvSpPr>
          <p:nvPr>
            <p:ph type="title"/>
          </p:nvPr>
        </p:nvSpPr>
        <p:spPr/>
        <p:txBody>
          <a:bodyPr/>
          <a:lstStyle/>
          <a:p>
            <a:r>
              <a:rPr lang="ru-RU" dirty="0"/>
              <a:t>Шаблоны ресурсов </a:t>
            </a:r>
            <a:endParaRPr lang="en-US" dirty="0"/>
          </a:p>
        </p:txBody>
      </p:sp>
      <p:sp>
        <p:nvSpPr>
          <p:cNvPr id="3" name="AutoShape 3"/>
          <p:cNvSpPr>
            <a:spLocks noChangeAspect="1" noChangeArrowheads="1" noTextEdit="1"/>
          </p:cNvSpPr>
          <p:nvPr/>
        </p:nvSpPr>
        <p:spPr bwMode="auto">
          <a:xfrm>
            <a:off x="5348626" y="291097"/>
            <a:ext cx="6681081" cy="566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 name="Freeform 7"/>
          <p:cNvSpPr>
            <a:spLocks/>
          </p:cNvSpPr>
          <p:nvPr/>
        </p:nvSpPr>
        <p:spPr bwMode="auto">
          <a:xfrm>
            <a:off x="6805851" y="4263416"/>
            <a:ext cx="219480" cy="517452"/>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1" name="Freeform 8"/>
          <p:cNvSpPr>
            <a:spLocks/>
          </p:cNvSpPr>
          <p:nvPr/>
        </p:nvSpPr>
        <p:spPr bwMode="auto">
          <a:xfrm>
            <a:off x="7022261" y="4263416"/>
            <a:ext cx="221014" cy="517452"/>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2" name="Oval 9"/>
          <p:cNvSpPr>
            <a:spLocks noChangeArrowheads="1"/>
          </p:cNvSpPr>
          <p:nvPr/>
        </p:nvSpPr>
        <p:spPr bwMode="auto">
          <a:xfrm>
            <a:off x="6805851" y="4180878"/>
            <a:ext cx="437424" cy="1634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3" name="Oval 10"/>
          <p:cNvSpPr>
            <a:spLocks noChangeArrowheads="1"/>
          </p:cNvSpPr>
          <p:nvPr/>
        </p:nvSpPr>
        <p:spPr bwMode="auto">
          <a:xfrm>
            <a:off x="6851896" y="4203100"/>
            <a:ext cx="346870" cy="109522"/>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4" name="Freeform 11"/>
          <p:cNvSpPr>
            <a:spLocks/>
          </p:cNvSpPr>
          <p:nvPr/>
        </p:nvSpPr>
        <p:spPr bwMode="auto">
          <a:xfrm>
            <a:off x="6851896" y="4203100"/>
            <a:ext cx="346870" cy="88887"/>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5" name="Freeform 12"/>
          <p:cNvSpPr>
            <a:spLocks noEditPoints="1"/>
          </p:cNvSpPr>
          <p:nvPr/>
        </p:nvSpPr>
        <p:spPr bwMode="auto">
          <a:xfrm>
            <a:off x="6867244" y="4445953"/>
            <a:ext cx="317708" cy="18729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6" name="Freeform 13"/>
          <p:cNvSpPr>
            <a:spLocks/>
          </p:cNvSpPr>
          <p:nvPr/>
        </p:nvSpPr>
        <p:spPr bwMode="auto">
          <a:xfrm>
            <a:off x="6907149" y="4480873"/>
            <a:ext cx="75206" cy="117458"/>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7" name="Freeform 14"/>
          <p:cNvSpPr>
            <a:spLocks/>
          </p:cNvSpPr>
          <p:nvPr/>
        </p:nvSpPr>
        <p:spPr bwMode="auto">
          <a:xfrm>
            <a:off x="7089793" y="4477698"/>
            <a:ext cx="44510" cy="44444"/>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8" name="Freeform 15"/>
          <p:cNvSpPr>
            <a:spLocks/>
          </p:cNvSpPr>
          <p:nvPr/>
        </p:nvSpPr>
        <p:spPr bwMode="auto">
          <a:xfrm>
            <a:off x="7089793" y="4552300"/>
            <a:ext cx="50649" cy="47618"/>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9" name="Rectangle 16"/>
          <p:cNvSpPr>
            <a:spLocks noChangeArrowheads="1"/>
          </p:cNvSpPr>
          <p:nvPr/>
        </p:nvSpPr>
        <p:spPr bwMode="auto">
          <a:xfrm>
            <a:off x="7335672" y="4278030"/>
            <a:ext cx="1267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Segoe Pro Display Light" panose="020B0302040504020203" pitchFamily="34" charset="0"/>
                <a:ea typeface="+mn-ea"/>
                <a:cs typeface="+mn-cs"/>
              </a:rPr>
              <a:t>SQL</a:t>
            </a:r>
            <a:r>
              <a:rPr kumimoji="0" lang="en-US" altLang="en-US" sz="2200" b="0" i="0" u="none" strike="noStrike" kern="1200" cap="none" spc="0" normalizeH="0" baseline="0" noProof="0" dirty="0">
                <a:ln>
                  <a:noFill/>
                </a:ln>
                <a:solidFill>
                  <a:prstClr val="white"/>
                </a:solidFill>
                <a:effectLst/>
                <a:uLnTx/>
                <a:uFillTx/>
                <a:latin typeface="Segoe Pro Display Light" panose="020B0302040504020203"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Segoe Pro Display Light" panose="020B0302040504020203" pitchFamily="34" charset="0"/>
                <a:ea typeface="+mn-ea"/>
                <a:cs typeface="+mn-cs"/>
              </a:rPr>
              <a:t>Azure</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2" name="Freeform 19"/>
          <p:cNvSpPr>
            <a:spLocks/>
          </p:cNvSpPr>
          <p:nvPr/>
        </p:nvSpPr>
        <p:spPr bwMode="auto">
          <a:xfrm>
            <a:off x="8997577" y="4242782"/>
            <a:ext cx="521840" cy="47777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3" name="Freeform 20"/>
          <p:cNvSpPr>
            <a:spLocks/>
          </p:cNvSpPr>
          <p:nvPr/>
        </p:nvSpPr>
        <p:spPr bwMode="auto">
          <a:xfrm>
            <a:off x="8997577" y="4242782"/>
            <a:ext cx="521840" cy="47777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4" name="Freeform 21"/>
          <p:cNvSpPr>
            <a:spLocks/>
          </p:cNvSpPr>
          <p:nvPr/>
        </p:nvSpPr>
        <p:spPr bwMode="auto">
          <a:xfrm>
            <a:off x="9060505" y="4314209"/>
            <a:ext cx="64463" cy="171426"/>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5" name="Freeform 22"/>
          <p:cNvSpPr>
            <a:spLocks/>
          </p:cNvSpPr>
          <p:nvPr/>
        </p:nvSpPr>
        <p:spPr bwMode="auto">
          <a:xfrm>
            <a:off x="9138781" y="4493571"/>
            <a:ext cx="311569" cy="160315"/>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6" name="Freeform 23"/>
          <p:cNvSpPr>
            <a:spLocks/>
          </p:cNvSpPr>
          <p:nvPr/>
        </p:nvSpPr>
        <p:spPr bwMode="auto">
          <a:xfrm>
            <a:off x="9263102" y="4371351"/>
            <a:ext cx="221014" cy="192060"/>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7" name="Freeform 24"/>
          <p:cNvSpPr>
            <a:spLocks/>
          </p:cNvSpPr>
          <p:nvPr/>
        </p:nvSpPr>
        <p:spPr bwMode="auto">
          <a:xfrm>
            <a:off x="9155664" y="4253893"/>
            <a:ext cx="96694" cy="95236"/>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8" name="Freeform 25"/>
          <p:cNvSpPr>
            <a:spLocks/>
          </p:cNvSpPr>
          <p:nvPr/>
        </p:nvSpPr>
        <p:spPr bwMode="auto">
          <a:xfrm>
            <a:off x="9069714" y="4485635"/>
            <a:ext cx="69067" cy="180949"/>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9" name="Freeform 26"/>
          <p:cNvSpPr>
            <a:spLocks/>
          </p:cNvSpPr>
          <p:nvPr/>
        </p:nvSpPr>
        <p:spPr bwMode="auto">
          <a:xfrm>
            <a:off x="9101945" y="4349129"/>
            <a:ext cx="161156" cy="182537"/>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0" name="Freeform 27"/>
          <p:cNvSpPr>
            <a:spLocks/>
          </p:cNvSpPr>
          <p:nvPr/>
        </p:nvSpPr>
        <p:spPr bwMode="auto">
          <a:xfrm>
            <a:off x="9218592" y="4291987"/>
            <a:ext cx="221014" cy="99998"/>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1" name="Freeform 28"/>
          <p:cNvSpPr>
            <a:spLocks/>
          </p:cNvSpPr>
          <p:nvPr/>
        </p:nvSpPr>
        <p:spPr bwMode="auto">
          <a:xfrm>
            <a:off x="9338308" y="4434842"/>
            <a:ext cx="115112" cy="114284"/>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2" name="Freeform 29"/>
          <p:cNvSpPr>
            <a:spLocks/>
          </p:cNvSpPr>
          <p:nvPr/>
        </p:nvSpPr>
        <p:spPr bwMode="auto">
          <a:xfrm>
            <a:off x="9241614" y="4563411"/>
            <a:ext cx="101298" cy="10634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3" name="Freeform 30"/>
          <p:cNvSpPr>
            <a:spLocks/>
          </p:cNvSpPr>
          <p:nvPr/>
        </p:nvSpPr>
        <p:spPr bwMode="auto">
          <a:xfrm>
            <a:off x="9054366" y="4404684"/>
            <a:ext cx="158087" cy="160315"/>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4" name="Rectangle 31"/>
          <p:cNvSpPr>
            <a:spLocks noChangeArrowheads="1"/>
          </p:cNvSpPr>
          <p:nvPr/>
        </p:nvSpPr>
        <p:spPr bwMode="auto">
          <a:xfrm>
            <a:off x="9576085" y="4276554"/>
            <a:ext cx="1137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2200" b="0" i="0" u="none" strike="noStrike" kern="1200" cap="none" spc="0" normalizeH="0" baseline="0" noProof="0" dirty="0">
                <a:ln>
                  <a:noFill/>
                </a:ln>
                <a:solidFill>
                  <a:prstClr val="white"/>
                </a:solidFill>
                <a:effectLst/>
                <a:uLnTx/>
                <a:uFillTx/>
                <a:latin typeface="Segoe Pro Display Light" panose="020B0302040504020203" pitchFamily="34" charset="0"/>
                <a:ea typeface="+mn-ea"/>
                <a:cs typeface="+mn-cs"/>
              </a:rPr>
              <a:t>Web App</a:t>
            </a:r>
            <a:endPar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72" name="Freeform 69"/>
          <p:cNvSpPr>
            <a:spLocks/>
          </p:cNvSpPr>
          <p:nvPr/>
        </p:nvSpPr>
        <p:spPr bwMode="auto">
          <a:xfrm>
            <a:off x="9362865" y="3066611"/>
            <a:ext cx="1046749" cy="403168"/>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noFill/>
          <a:ln>
            <a:noFill/>
          </a:ln>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6" name="Freeform 73"/>
          <p:cNvSpPr>
            <a:spLocks/>
          </p:cNvSpPr>
          <p:nvPr/>
        </p:nvSpPr>
        <p:spPr bwMode="auto">
          <a:xfrm>
            <a:off x="9841350" y="4973319"/>
            <a:ext cx="147343" cy="130157"/>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7" name="Freeform 74"/>
          <p:cNvSpPr>
            <a:spLocks/>
          </p:cNvSpPr>
          <p:nvPr/>
        </p:nvSpPr>
        <p:spPr bwMode="auto">
          <a:xfrm>
            <a:off x="8227096" y="5568156"/>
            <a:ext cx="1045214" cy="4047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chemeClr val="accent5">
              <a:lumMod val="40000"/>
              <a:lumOff val="60000"/>
            </a:schemeClr>
          </a:solidFill>
          <a:ln>
            <a:noFill/>
          </a:ln>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 name="Rectangle 75"/>
          <p:cNvSpPr>
            <a:spLocks noChangeArrowheads="1"/>
          </p:cNvSpPr>
          <p:nvPr/>
        </p:nvSpPr>
        <p:spPr bwMode="auto">
          <a:xfrm>
            <a:off x="8371370" y="5674503"/>
            <a:ext cx="25327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SQL</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9" name="Rectangle 76"/>
          <p:cNvSpPr>
            <a:spLocks noChangeArrowheads="1"/>
          </p:cNvSpPr>
          <p:nvPr/>
        </p:nvSpPr>
        <p:spPr bwMode="auto">
          <a:xfrm>
            <a:off x="8649173" y="5674503"/>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C</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0" name="Rectangle 77"/>
          <p:cNvSpPr>
            <a:spLocks noChangeArrowheads="1"/>
          </p:cNvSpPr>
          <p:nvPr/>
        </p:nvSpPr>
        <p:spPr bwMode="auto">
          <a:xfrm>
            <a:off x="8730518" y="5674503"/>
            <a:ext cx="4263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10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ONFIG</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1" name="Rectangle 80"/>
          <p:cNvSpPr/>
          <p:nvPr/>
        </p:nvSpPr>
        <p:spPr bwMode="auto">
          <a:xfrm>
            <a:off x="7704874" y="483444"/>
            <a:ext cx="1715339" cy="144321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2" name="Group 1"/>
          <p:cNvGrpSpPr/>
          <p:nvPr/>
        </p:nvGrpSpPr>
        <p:grpSpPr>
          <a:xfrm>
            <a:off x="7564053" y="1926654"/>
            <a:ext cx="929952" cy="1898675"/>
            <a:chOff x="7564053" y="1926654"/>
            <a:chExt cx="929952" cy="1898675"/>
          </a:xfrm>
        </p:grpSpPr>
        <p:sp>
          <p:nvSpPr>
            <p:cNvPr id="62" name="Freeform 59"/>
            <p:cNvSpPr>
              <a:spLocks/>
            </p:cNvSpPr>
            <p:nvPr/>
          </p:nvSpPr>
          <p:spPr bwMode="auto">
            <a:xfrm>
              <a:off x="7564053" y="3693585"/>
              <a:ext cx="150413" cy="131744"/>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3" name="Freeform 57"/>
            <p:cNvSpPr>
              <a:spLocks/>
            </p:cNvSpPr>
            <p:nvPr/>
          </p:nvSpPr>
          <p:spPr bwMode="auto">
            <a:xfrm>
              <a:off x="7652800" y="1926654"/>
              <a:ext cx="841205" cy="1850107"/>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grpSp>
      <p:sp>
        <p:nvSpPr>
          <p:cNvPr id="97" name="TextBox 96"/>
          <p:cNvSpPr txBox="1"/>
          <p:nvPr/>
        </p:nvSpPr>
        <p:spPr>
          <a:xfrm>
            <a:off x="7652800" y="450164"/>
            <a:ext cx="1649426" cy="185589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ru-RU"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Шаблон</a:t>
            </a: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 Website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  Azure DB</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err="1">
              <a:ln>
                <a:noFill/>
              </a:ln>
              <a:gradFill>
                <a:gsLst>
                  <a:gs pos="2917">
                    <a:prstClr val="black"/>
                  </a:gs>
                  <a:gs pos="30000">
                    <a:prstClr val="black"/>
                  </a:gs>
                </a:gsLst>
                <a:lin ang="5400000" scaled="0"/>
              </a:gradFill>
              <a:effectLst/>
              <a:uLnTx/>
              <a:uFillTx/>
              <a:latin typeface="Calibri"/>
              <a:ea typeface="+mn-ea"/>
              <a:cs typeface="+mn-cs"/>
            </a:endParaRPr>
          </a:p>
        </p:txBody>
      </p:sp>
      <p:grpSp>
        <p:nvGrpSpPr>
          <p:cNvPr id="47" name="Group 46"/>
          <p:cNvGrpSpPr/>
          <p:nvPr/>
        </p:nvGrpSpPr>
        <p:grpSpPr>
          <a:xfrm flipH="1">
            <a:off x="8997577" y="1944761"/>
            <a:ext cx="963292" cy="1898675"/>
            <a:chOff x="7564053" y="1926654"/>
            <a:chExt cx="929952" cy="1898675"/>
          </a:xfrm>
        </p:grpSpPr>
        <p:sp>
          <p:nvSpPr>
            <p:cNvPr id="48" name="Freeform 59"/>
            <p:cNvSpPr>
              <a:spLocks/>
            </p:cNvSpPr>
            <p:nvPr/>
          </p:nvSpPr>
          <p:spPr bwMode="auto">
            <a:xfrm>
              <a:off x="7564053" y="3693585"/>
              <a:ext cx="150413" cy="131744"/>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9" name="Freeform 57"/>
            <p:cNvSpPr>
              <a:spLocks/>
            </p:cNvSpPr>
            <p:nvPr/>
          </p:nvSpPr>
          <p:spPr bwMode="auto">
            <a:xfrm>
              <a:off x="7652800" y="1926654"/>
              <a:ext cx="841205" cy="1850107"/>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grpSp>
      <p:sp>
        <p:nvSpPr>
          <p:cNvPr id="73" name="Rectangle 70"/>
          <p:cNvSpPr>
            <a:spLocks noChangeArrowheads="1"/>
          </p:cNvSpPr>
          <p:nvPr/>
        </p:nvSpPr>
        <p:spPr bwMode="auto">
          <a:xfrm>
            <a:off x="9252358" y="3098056"/>
            <a:ext cx="1267976" cy="184666"/>
          </a:xfrm>
          <a:prstGeom prst="rect">
            <a:avLst/>
          </a:prstGeom>
          <a:solidFill>
            <a:schemeClr val="bg2"/>
          </a:solidFill>
          <a:ln>
            <a:noFill/>
          </a:ln>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mn-cs"/>
              </a:rPr>
              <a:t>DEPENDS ON SQL</a:t>
            </a:r>
            <a:endPar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4687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Структура шаблона </a:t>
            </a:r>
            <a:endParaRPr lang="en-US" dirty="0"/>
          </a:p>
        </p:txBody>
      </p:sp>
      <p:pic>
        <p:nvPicPr>
          <p:cNvPr id="5" name="Content Placeholder 4"/>
          <p:cNvPicPr>
            <a:picLocks noGrp="1" noChangeAspect="1"/>
          </p:cNvPicPr>
          <p:nvPr>
            <p:ph sz="quarter" idx="10"/>
          </p:nvPr>
        </p:nvPicPr>
        <p:blipFill rotWithShape="1">
          <a:blip r:embed="rId3"/>
          <a:srcRect r="25626"/>
          <a:stretch/>
        </p:blipFill>
        <p:spPr>
          <a:xfrm>
            <a:off x="473634" y="1245702"/>
            <a:ext cx="6899932" cy="1524000"/>
          </a:xfrm>
          <a:prstGeom prst="rect">
            <a:avLst/>
          </a:prstGeom>
        </p:spPr>
      </p:pic>
      <p:pic>
        <p:nvPicPr>
          <p:cNvPr id="7" name="Picture 6"/>
          <p:cNvPicPr>
            <a:picLocks noChangeAspect="1"/>
          </p:cNvPicPr>
          <p:nvPr/>
        </p:nvPicPr>
        <p:blipFill>
          <a:blip r:embed="rId4"/>
          <a:stretch>
            <a:fillRect/>
          </a:stretch>
        </p:blipFill>
        <p:spPr>
          <a:xfrm>
            <a:off x="473634" y="2995226"/>
            <a:ext cx="9315450" cy="3371850"/>
          </a:xfrm>
          <a:prstGeom prst="rect">
            <a:avLst/>
          </a:prstGeom>
        </p:spPr>
      </p:pic>
    </p:spTree>
    <p:extLst>
      <p:ext uri="{BB962C8B-B14F-4D97-AF65-F5344CB8AC3E}">
        <p14:creationId xmlns:p14="http://schemas.microsoft.com/office/powerpoint/2010/main" val="126447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Параметры </a:t>
            </a:r>
            <a:endParaRPr lang="en-US" dirty="0"/>
          </a:p>
        </p:txBody>
      </p:sp>
      <p:pic>
        <p:nvPicPr>
          <p:cNvPr id="3" name="Picture 2"/>
          <p:cNvPicPr>
            <a:picLocks noChangeAspect="1"/>
          </p:cNvPicPr>
          <p:nvPr/>
        </p:nvPicPr>
        <p:blipFill>
          <a:blip r:embed="rId3"/>
          <a:stretch>
            <a:fillRect/>
          </a:stretch>
        </p:blipFill>
        <p:spPr>
          <a:xfrm>
            <a:off x="379514" y="1102873"/>
            <a:ext cx="8115300" cy="5372100"/>
          </a:xfrm>
          <a:prstGeom prst="rect">
            <a:avLst/>
          </a:prstGeom>
        </p:spPr>
      </p:pic>
    </p:spTree>
    <p:extLst>
      <p:ext uri="{BB962C8B-B14F-4D97-AF65-F5344CB8AC3E}">
        <p14:creationId xmlns:p14="http://schemas.microsoft.com/office/powerpoint/2010/main" val="183160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параметров </a:t>
            </a:r>
            <a:endParaRPr lang="en-US" dirty="0"/>
          </a:p>
        </p:txBody>
      </p:sp>
      <p:pic>
        <p:nvPicPr>
          <p:cNvPr id="4" name="Content Placeholder 3"/>
          <p:cNvPicPr>
            <a:picLocks noGrp="1" noChangeAspect="1"/>
          </p:cNvPicPr>
          <p:nvPr>
            <p:ph sz="quarter" idx="10"/>
          </p:nvPr>
        </p:nvPicPr>
        <p:blipFill rotWithShape="1">
          <a:blip r:embed="rId3"/>
          <a:srcRect r="63183"/>
          <a:stretch/>
        </p:blipFill>
        <p:spPr>
          <a:xfrm>
            <a:off x="379514" y="833542"/>
            <a:ext cx="5430478" cy="5808797"/>
          </a:xfrm>
          <a:prstGeom prst="rect">
            <a:avLst/>
          </a:prstGeom>
        </p:spPr>
      </p:pic>
    </p:spTree>
    <p:extLst>
      <p:ext uri="{BB962C8B-B14F-4D97-AF65-F5344CB8AC3E}">
        <p14:creationId xmlns:p14="http://schemas.microsoft.com/office/powerpoint/2010/main" val="179878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Переменные </a:t>
            </a:r>
            <a:endParaRPr lang="en-US" dirty="0"/>
          </a:p>
        </p:txBody>
      </p:sp>
      <p:pic>
        <p:nvPicPr>
          <p:cNvPr id="3" name="Picture 2"/>
          <p:cNvPicPr>
            <a:picLocks noChangeAspect="1"/>
          </p:cNvPicPr>
          <p:nvPr/>
        </p:nvPicPr>
        <p:blipFill>
          <a:blip r:embed="rId3"/>
          <a:stretch>
            <a:fillRect/>
          </a:stretch>
        </p:blipFill>
        <p:spPr>
          <a:xfrm>
            <a:off x="369989" y="1038225"/>
            <a:ext cx="8343900" cy="1933575"/>
          </a:xfrm>
          <a:prstGeom prst="rect">
            <a:avLst/>
          </a:prstGeom>
        </p:spPr>
      </p:pic>
      <p:pic>
        <p:nvPicPr>
          <p:cNvPr id="4" name="Picture 3"/>
          <p:cNvPicPr>
            <a:picLocks noChangeAspect="1"/>
          </p:cNvPicPr>
          <p:nvPr/>
        </p:nvPicPr>
        <p:blipFill>
          <a:blip r:embed="rId4"/>
          <a:stretch>
            <a:fillRect/>
          </a:stretch>
        </p:blipFill>
        <p:spPr>
          <a:xfrm>
            <a:off x="379514" y="2971800"/>
            <a:ext cx="8334375" cy="3886200"/>
          </a:xfrm>
          <a:prstGeom prst="rect">
            <a:avLst/>
          </a:prstGeom>
        </p:spPr>
      </p:pic>
    </p:spTree>
    <p:extLst>
      <p:ext uri="{BB962C8B-B14F-4D97-AF65-F5344CB8AC3E}">
        <p14:creationId xmlns:p14="http://schemas.microsoft.com/office/powerpoint/2010/main" val="1192724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Ресурсы </a:t>
            </a:r>
            <a:endParaRPr lang="en-US" dirty="0"/>
          </a:p>
        </p:txBody>
      </p:sp>
      <p:pic>
        <p:nvPicPr>
          <p:cNvPr id="4" name="Picture 3"/>
          <p:cNvPicPr>
            <a:picLocks noChangeAspect="1"/>
          </p:cNvPicPr>
          <p:nvPr/>
        </p:nvPicPr>
        <p:blipFill rotWithShape="1">
          <a:blip r:embed="rId3"/>
          <a:srcRect r="40120"/>
          <a:stretch/>
        </p:blipFill>
        <p:spPr>
          <a:xfrm>
            <a:off x="379514" y="1245702"/>
            <a:ext cx="4425950" cy="2714625"/>
          </a:xfrm>
          <a:prstGeom prst="rect">
            <a:avLst/>
          </a:prstGeom>
        </p:spPr>
      </p:pic>
      <p:pic>
        <p:nvPicPr>
          <p:cNvPr id="5" name="Picture 4"/>
          <p:cNvPicPr>
            <a:picLocks noChangeAspect="1"/>
          </p:cNvPicPr>
          <p:nvPr/>
        </p:nvPicPr>
        <p:blipFill>
          <a:blip r:embed="rId4"/>
          <a:stretch>
            <a:fillRect/>
          </a:stretch>
        </p:blipFill>
        <p:spPr>
          <a:xfrm>
            <a:off x="4664946" y="1255227"/>
            <a:ext cx="7239000" cy="5410200"/>
          </a:xfrm>
          <a:prstGeom prst="rect">
            <a:avLst/>
          </a:prstGeom>
        </p:spPr>
      </p:pic>
    </p:spTree>
    <p:extLst>
      <p:ext uri="{BB962C8B-B14F-4D97-AF65-F5344CB8AC3E}">
        <p14:creationId xmlns:p14="http://schemas.microsoft.com/office/powerpoint/2010/main" val="66961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ресурса </a:t>
            </a:r>
            <a:endParaRPr lang="en-US" dirty="0"/>
          </a:p>
        </p:txBody>
      </p:sp>
      <p:pic>
        <p:nvPicPr>
          <p:cNvPr id="3" name="Picture 2"/>
          <p:cNvPicPr>
            <a:picLocks noChangeAspect="1"/>
          </p:cNvPicPr>
          <p:nvPr/>
        </p:nvPicPr>
        <p:blipFill>
          <a:blip r:embed="rId3"/>
          <a:stretch>
            <a:fillRect/>
          </a:stretch>
        </p:blipFill>
        <p:spPr>
          <a:xfrm>
            <a:off x="379514" y="1005787"/>
            <a:ext cx="5953125" cy="5724525"/>
          </a:xfrm>
          <a:prstGeom prst="rect">
            <a:avLst/>
          </a:prstGeom>
        </p:spPr>
      </p:pic>
    </p:spTree>
    <p:extLst>
      <p:ext uri="{BB962C8B-B14F-4D97-AF65-F5344CB8AC3E}">
        <p14:creationId xmlns:p14="http://schemas.microsoft.com/office/powerpoint/2010/main" val="178408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Выходные данные (</a:t>
            </a:r>
            <a:r>
              <a:rPr lang="en-US" dirty="0"/>
              <a:t>Outputs</a:t>
            </a:r>
            <a:r>
              <a:rPr lang="ru-RU" dirty="0"/>
              <a:t>)</a:t>
            </a:r>
            <a:endParaRPr lang="en-US" dirty="0"/>
          </a:p>
        </p:txBody>
      </p:sp>
      <p:pic>
        <p:nvPicPr>
          <p:cNvPr id="6" name="Picture 5"/>
          <p:cNvPicPr>
            <a:picLocks noChangeAspect="1"/>
          </p:cNvPicPr>
          <p:nvPr/>
        </p:nvPicPr>
        <p:blipFill>
          <a:blip r:embed="rId3"/>
          <a:stretch>
            <a:fillRect/>
          </a:stretch>
        </p:blipFill>
        <p:spPr>
          <a:xfrm>
            <a:off x="448992" y="1245702"/>
            <a:ext cx="8220075" cy="2914650"/>
          </a:xfrm>
          <a:prstGeom prst="rect">
            <a:avLst/>
          </a:prstGeom>
        </p:spPr>
      </p:pic>
      <p:pic>
        <p:nvPicPr>
          <p:cNvPr id="7" name="Picture 6"/>
          <p:cNvPicPr>
            <a:picLocks noChangeAspect="1"/>
          </p:cNvPicPr>
          <p:nvPr/>
        </p:nvPicPr>
        <p:blipFill>
          <a:blip r:embed="rId4"/>
          <a:stretch>
            <a:fillRect/>
          </a:stretch>
        </p:blipFill>
        <p:spPr>
          <a:xfrm>
            <a:off x="448992" y="4555483"/>
            <a:ext cx="8334375" cy="1190625"/>
          </a:xfrm>
          <a:prstGeom prst="rect">
            <a:avLst/>
          </a:prstGeom>
        </p:spPr>
      </p:pic>
    </p:spTree>
    <p:extLst>
      <p:ext uri="{BB962C8B-B14F-4D97-AF65-F5344CB8AC3E}">
        <p14:creationId xmlns:p14="http://schemas.microsoft.com/office/powerpoint/2010/main" val="111233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B151C-E150-46FC-9D54-C39D9F2EEC7E}"/>
              </a:ext>
            </a:extLst>
          </p:cNvPr>
          <p:cNvSpPr>
            <a:spLocks noGrp="1"/>
          </p:cNvSpPr>
          <p:nvPr>
            <p:ph type="title"/>
          </p:nvPr>
        </p:nvSpPr>
        <p:spPr/>
        <p:txBody>
          <a:bodyPr/>
          <a:lstStyle/>
          <a:p>
            <a:r>
              <a:rPr lang="en-US" dirty="0"/>
              <a:t>Public Cloud: Azure</a:t>
            </a:r>
          </a:p>
        </p:txBody>
      </p:sp>
    </p:spTree>
    <p:extLst>
      <p:ext uri="{BB962C8B-B14F-4D97-AF65-F5344CB8AC3E}">
        <p14:creationId xmlns:p14="http://schemas.microsoft.com/office/powerpoint/2010/main" val="11172245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589270"/>
          </a:xfrm>
        </p:spPr>
        <p:txBody>
          <a:bodyPr/>
          <a:lstStyle/>
          <a:p>
            <a:r>
              <a:rPr lang="ru-RU" dirty="0"/>
              <a:t>Шаблон может возвращать значения с помощью секции </a:t>
            </a:r>
            <a:r>
              <a:rPr lang="en-US" dirty="0"/>
              <a:t>outputs</a:t>
            </a:r>
          </a:p>
          <a:p>
            <a:endParaRPr lang="en-US" dirty="0"/>
          </a:p>
          <a:p>
            <a:endParaRPr lang="en-US" dirty="0"/>
          </a:p>
          <a:p>
            <a:endParaRPr lang="en-US" dirty="0"/>
          </a:p>
          <a:p>
            <a:r>
              <a:rPr lang="ru-RU" dirty="0"/>
              <a:t>Эти значения может использовать вызывающий </a:t>
            </a:r>
            <a:endParaRPr lang="en-US" dirty="0"/>
          </a:p>
          <a:p>
            <a:endParaRPr lang="en-US" dirty="0"/>
          </a:p>
        </p:txBody>
      </p:sp>
      <p:sp>
        <p:nvSpPr>
          <p:cNvPr id="3" name="Title 2"/>
          <p:cNvSpPr>
            <a:spLocks noGrp="1"/>
          </p:cNvSpPr>
          <p:nvPr>
            <p:ph type="title"/>
          </p:nvPr>
        </p:nvSpPr>
        <p:spPr/>
        <p:txBody>
          <a:bodyPr/>
          <a:lstStyle/>
          <a:p>
            <a:r>
              <a:rPr lang="ru-RU" dirty="0"/>
              <a:t>Выходные данные (</a:t>
            </a:r>
            <a:r>
              <a:rPr lang="en-US" dirty="0"/>
              <a:t>Outputs)</a:t>
            </a:r>
          </a:p>
        </p:txBody>
      </p:sp>
      <p:sp>
        <p:nvSpPr>
          <p:cNvPr id="6" name="Rectangle 5"/>
          <p:cNvSpPr/>
          <p:nvPr/>
        </p:nvSpPr>
        <p:spPr>
          <a:xfrm>
            <a:off x="1837982" y="2575217"/>
            <a:ext cx="11504118" cy="171984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"outputs":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masterip</a:t>
            </a:r>
            <a:r>
              <a:rPr kumimoji="0" lang="en-US" sz="1765" b="0" i="0" u="none" strike="noStrike" kern="1200" cap="none" spc="0" normalizeH="0" baseline="0" noProof="0" dirty="0">
                <a:ln>
                  <a:noFill/>
                </a:ln>
                <a:solidFill>
                  <a:srgbClr val="40404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"value":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"[reference(</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concat</a:t>
            </a:r>
            <a:r>
              <a:rPr kumimoji="0" lang="en-US" sz="1765" b="0" i="0" u="none" strike="noStrike" kern="1200" cap="none" spc="0" normalizeH="0" baseline="0" noProof="0" dirty="0">
                <a:ln>
                  <a:noFill/>
                </a:ln>
                <a:solidFill>
                  <a:srgbClr val="404040"/>
                </a:solidFill>
                <a:effectLst/>
                <a:uLnTx/>
                <a:uFillTx/>
                <a:latin typeface="Segoe UI"/>
                <a:ea typeface="+mn-ea"/>
                <a:cs typeface="+mn-cs"/>
              </a:rPr>
              <a:t>(variables('</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nicName</a:t>
            </a:r>
            <a:r>
              <a:rPr kumimoji="0" lang="en-US" sz="1765" b="0" i="0" u="none" strike="noStrike" kern="1200" cap="none" spc="0" normalizeH="0" baseline="0" noProof="0" dirty="0">
                <a:ln>
                  <a:noFill/>
                </a:ln>
                <a:solidFill>
                  <a:srgbClr val="404040"/>
                </a:solidFill>
                <a:effectLst/>
                <a:uLnTx/>
                <a:uFillTx/>
                <a:latin typeface="Segoe UI"/>
                <a:ea typeface="+mn-ea"/>
                <a:cs typeface="+mn-cs"/>
              </a:rPr>
              <a:t>'),0)).</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ipConfigurations</a:t>
            </a:r>
            <a:r>
              <a:rPr kumimoji="0" lang="en-US" sz="1765" b="0" i="0" u="none" strike="noStrike" kern="1200" cap="none" spc="0" normalizeH="0" baseline="0" noProof="0" dirty="0">
                <a:ln>
                  <a:noFill/>
                </a:ln>
                <a:solidFill>
                  <a:srgbClr val="404040"/>
                </a:solidFill>
                <a:effectLst/>
                <a:uLnTx/>
                <a:uFillTx/>
                <a:latin typeface="Segoe UI"/>
                <a:ea typeface="+mn-ea"/>
                <a:cs typeface="+mn-cs"/>
              </a:rPr>
              <a:t>[0].</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properties.privateIPAddress</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type":"string</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p:txBody>
      </p:sp>
      <p:sp>
        <p:nvSpPr>
          <p:cNvPr id="8" name="Rectangle 7"/>
          <p:cNvSpPr/>
          <p:nvPr/>
        </p:nvSpPr>
        <p:spPr>
          <a:xfrm>
            <a:off x="1763280" y="5296552"/>
            <a:ext cx="7918419" cy="1176733"/>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masterIpAddress</a:t>
            </a:r>
            <a:r>
              <a:rPr kumimoji="0" lang="en-US" sz="1765" b="0" i="0" u="none" strike="noStrike" kern="1200" cap="none" spc="0" normalizeH="0" baseline="0" noProof="0" dirty="0">
                <a:ln>
                  <a:noFill/>
                </a:ln>
                <a:solidFill>
                  <a:srgbClr val="40404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"value":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"[reference('master-node').</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outputs.masterip.value</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 } }</a:t>
            </a:r>
          </a:p>
        </p:txBody>
      </p:sp>
    </p:spTree>
    <p:extLst>
      <p:ext uri="{BB962C8B-B14F-4D97-AF65-F5344CB8AC3E}">
        <p14:creationId xmlns:p14="http://schemas.microsoft.com/office/powerpoint/2010/main" val="726481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Функции и выражения языка шаблона</a:t>
            </a:r>
            <a:endParaRPr lang="en-US" dirty="0"/>
          </a:p>
        </p:txBody>
      </p:sp>
      <p:sp>
        <p:nvSpPr>
          <p:cNvPr id="3" name="Content Placeholder 2"/>
          <p:cNvSpPr>
            <a:spLocks noGrp="1"/>
          </p:cNvSpPr>
          <p:nvPr>
            <p:ph sz="quarter" idx="10"/>
          </p:nvPr>
        </p:nvSpPr>
        <p:spPr/>
        <p:txBody>
          <a:bodyPr/>
          <a:lstStyle/>
          <a:p>
            <a:pPr marL="0" indent="0">
              <a:buNone/>
            </a:pPr>
            <a:r>
              <a:rPr lang="en-US" sz="1600" dirty="0" err="1"/>
              <a:t>copyIndex</a:t>
            </a:r>
            <a:r>
              <a:rPr lang="en-US" sz="1600" dirty="0"/>
              <a:t>(offset) – </a:t>
            </a:r>
            <a:r>
              <a:rPr lang="ru-RU" sz="1600" dirty="0"/>
              <a:t>возвращает текущий индекс итерации</a:t>
            </a:r>
            <a:endParaRPr lang="en-US" sz="1600" dirty="0"/>
          </a:p>
          <a:p>
            <a:pPr marL="0" indent="0">
              <a:buNone/>
            </a:pPr>
            <a:r>
              <a:rPr lang="en-US" sz="1600" dirty="0"/>
              <a:t>length(array) – </a:t>
            </a:r>
            <a:r>
              <a:rPr lang="ru-RU" sz="1600" dirty="0"/>
              <a:t>возвращает число элементов в массиве </a:t>
            </a:r>
            <a:r>
              <a:rPr lang="en-US" sz="1600" dirty="0"/>
              <a:t> </a:t>
            </a:r>
          </a:p>
          <a:p>
            <a:pPr marL="0" indent="0">
              <a:buNone/>
            </a:pPr>
            <a:r>
              <a:rPr lang="en-US" sz="1600" dirty="0" err="1"/>
              <a:t>listKeys</a:t>
            </a:r>
            <a:r>
              <a:rPr lang="en-US" sz="1600" dirty="0"/>
              <a:t>(</a:t>
            </a:r>
            <a:r>
              <a:rPr lang="en-US" sz="1600" dirty="0" err="1"/>
              <a:t>storageAccountResourceId</a:t>
            </a:r>
            <a:r>
              <a:rPr lang="en-US" sz="1600" dirty="0"/>
              <a:t>, </a:t>
            </a:r>
            <a:r>
              <a:rPr lang="en-US" sz="1600" dirty="0" err="1"/>
              <a:t>apiVersion</a:t>
            </a:r>
            <a:r>
              <a:rPr lang="en-US" sz="1600" dirty="0"/>
              <a:t>) – </a:t>
            </a:r>
            <a:r>
              <a:rPr lang="ru-RU" sz="1600" dirty="0"/>
              <a:t>возвращает ключи учетной записи хранения </a:t>
            </a:r>
            <a:endParaRPr lang="en-US" sz="1600" dirty="0"/>
          </a:p>
          <a:p>
            <a:pPr marL="0" indent="0">
              <a:buNone/>
            </a:pPr>
            <a:r>
              <a:rPr lang="en-US" sz="1600" dirty="0"/>
              <a:t>parameters(‘</a:t>
            </a:r>
            <a:r>
              <a:rPr lang="en-US" sz="1600" dirty="0" err="1"/>
              <a:t>parameterName</a:t>
            </a:r>
            <a:r>
              <a:rPr lang="en-US" sz="1600" dirty="0"/>
              <a:t>’) – </a:t>
            </a:r>
            <a:r>
              <a:rPr lang="ru-RU" sz="1600" dirty="0"/>
              <a:t>возвращает значение параметра </a:t>
            </a:r>
            <a:endParaRPr lang="en-US" sz="1600" dirty="0"/>
          </a:p>
          <a:p>
            <a:pPr marL="0" indent="0">
              <a:buNone/>
            </a:pPr>
            <a:r>
              <a:rPr lang="en-US" sz="1600" dirty="0"/>
              <a:t>providers(namespace, </a:t>
            </a:r>
            <a:r>
              <a:rPr lang="en-US" sz="1600" dirty="0" err="1"/>
              <a:t>resourceType</a:t>
            </a:r>
            <a:r>
              <a:rPr lang="en-US" sz="1600" dirty="0"/>
              <a:t>) – </a:t>
            </a:r>
            <a:r>
              <a:rPr lang="ru-RU" sz="1600" dirty="0"/>
              <a:t>возвращает информацию о провайдере ресурса </a:t>
            </a:r>
            <a:endParaRPr lang="en-US" sz="1600" dirty="0"/>
          </a:p>
          <a:p>
            <a:pPr marL="0" indent="0">
              <a:buNone/>
            </a:pPr>
            <a:r>
              <a:rPr lang="en-US" sz="1600" dirty="0" err="1"/>
              <a:t>resourceGroup</a:t>
            </a:r>
            <a:r>
              <a:rPr lang="en-US" sz="1600" dirty="0"/>
              <a:t>() – </a:t>
            </a:r>
            <a:r>
              <a:rPr lang="ru-RU" sz="1600" dirty="0"/>
              <a:t>возвращает структурированный объект, который представляет собой текущую группу ресурсов </a:t>
            </a:r>
            <a:endParaRPr lang="en-US" sz="1600" dirty="0"/>
          </a:p>
          <a:p>
            <a:pPr marL="0" indent="0">
              <a:buNone/>
            </a:pPr>
            <a:r>
              <a:rPr lang="en-US" sz="1600" dirty="0" err="1"/>
              <a:t>resourceId</a:t>
            </a:r>
            <a:r>
              <a:rPr lang="en-US" sz="1600" dirty="0"/>
              <a:t>(‘namespace/</a:t>
            </a:r>
            <a:r>
              <a:rPr lang="en-US" sz="1600" dirty="0" err="1"/>
              <a:t>resourceType</a:t>
            </a:r>
            <a:r>
              <a:rPr lang="en-US" sz="1600" dirty="0"/>
              <a:t>', ‘</a:t>
            </a:r>
            <a:r>
              <a:rPr lang="en-US" sz="1600" dirty="0" err="1"/>
              <a:t>resourceName</a:t>
            </a:r>
            <a:r>
              <a:rPr lang="en-US" sz="1600" dirty="0"/>
              <a:t>’) – </a:t>
            </a:r>
            <a:r>
              <a:rPr lang="ru-RU" sz="1600" dirty="0"/>
              <a:t>возвращает уникальный идентификатор ресурса при ссылке на объект на пределами текущей группы ресурсов </a:t>
            </a:r>
            <a:endParaRPr lang="en-US" sz="1600" dirty="0"/>
          </a:p>
          <a:p>
            <a:pPr marL="0" indent="0">
              <a:buNone/>
            </a:pPr>
            <a:r>
              <a:rPr lang="en-US" sz="1600" dirty="0"/>
              <a:t>subscription() – </a:t>
            </a:r>
            <a:r>
              <a:rPr lang="ru-RU" sz="1600" dirty="0"/>
              <a:t>возвращает информацию о подписке </a:t>
            </a:r>
            <a:endParaRPr lang="en-US" sz="1600" dirty="0"/>
          </a:p>
          <a:p>
            <a:pPr marL="0" indent="0">
              <a:buNone/>
            </a:pPr>
            <a:r>
              <a:rPr lang="en-US" sz="1600" dirty="0"/>
              <a:t>variables(‘variables’) – </a:t>
            </a:r>
            <a:r>
              <a:rPr lang="ru-RU" sz="1600" dirty="0"/>
              <a:t>возвращает значение переменной </a:t>
            </a:r>
            <a:endParaRPr lang="en-US" sz="1600" dirty="0"/>
          </a:p>
          <a:p>
            <a:endParaRPr lang="en-US" dirty="0"/>
          </a:p>
        </p:txBody>
      </p:sp>
    </p:spTree>
    <p:extLst>
      <p:ext uri="{BB962C8B-B14F-4D97-AF65-F5344CB8AC3E}">
        <p14:creationId xmlns:p14="http://schemas.microsoft.com/office/powerpoint/2010/main" val="230007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Несколько экземпляров ресурсов </a:t>
            </a:r>
            <a:endParaRPr lang="en-US" dirty="0"/>
          </a:p>
        </p:txBody>
      </p:sp>
      <p:pic>
        <p:nvPicPr>
          <p:cNvPr id="4" name="Picture 3"/>
          <p:cNvPicPr>
            <a:picLocks noChangeAspect="1"/>
          </p:cNvPicPr>
          <p:nvPr/>
        </p:nvPicPr>
        <p:blipFill>
          <a:blip r:embed="rId3"/>
          <a:stretch>
            <a:fillRect/>
          </a:stretch>
        </p:blipFill>
        <p:spPr>
          <a:xfrm>
            <a:off x="494324" y="4969185"/>
            <a:ext cx="1924050" cy="904875"/>
          </a:xfrm>
          <a:prstGeom prst="rect">
            <a:avLst/>
          </a:prstGeom>
        </p:spPr>
      </p:pic>
      <p:pic>
        <p:nvPicPr>
          <p:cNvPr id="5" name="Picture 4"/>
          <p:cNvPicPr>
            <a:picLocks noChangeAspect="1"/>
          </p:cNvPicPr>
          <p:nvPr/>
        </p:nvPicPr>
        <p:blipFill rotWithShape="1">
          <a:blip r:embed="rId4"/>
          <a:srcRect l="-11123" t="934" r="11123" b="-934"/>
          <a:stretch/>
        </p:blipFill>
        <p:spPr>
          <a:xfrm>
            <a:off x="-611632" y="1601616"/>
            <a:ext cx="9382125" cy="3190875"/>
          </a:xfrm>
          <a:prstGeom prst="rect">
            <a:avLst/>
          </a:prstGeom>
        </p:spPr>
      </p:pic>
    </p:spTree>
    <p:extLst>
      <p:ext uri="{BB962C8B-B14F-4D97-AF65-F5344CB8AC3E}">
        <p14:creationId xmlns:p14="http://schemas.microsoft.com/office/powerpoint/2010/main" val="692579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Определение зависимостей </a:t>
            </a:r>
            <a:endParaRPr lang="en-US" dirty="0"/>
          </a:p>
        </p:txBody>
      </p:sp>
      <p:pic>
        <p:nvPicPr>
          <p:cNvPr id="4" name="Content Placeholder 3"/>
          <p:cNvPicPr>
            <a:picLocks noGrp="1" noChangeAspect="1"/>
          </p:cNvPicPr>
          <p:nvPr>
            <p:ph sz="quarter" idx="10"/>
          </p:nvPr>
        </p:nvPicPr>
        <p:blipFill>
          <a:blip r:embed="rId3"/>
          <a:stretch>
            <a:fillRect/>
          </a:stretch>
        </p:blipFill>
        <p:spPr>
          <a:xfrm>
            <a:off x="379514" y="1173112"/>
            <a:ext cx="5915025" cy="1828800"/>
          </a:xfrm>
          <a:prstGeom prst="rect">
            <a:avLst/>
          </a:prstGeom>
        </p:spPr>
      </p:pic>
      <p:sp>
        <p:nvSpPr>
          <p:cNvPr id="5" name="TextBox 4"/>
          <p:cNvSpPr txBox="1"/>
          <p:nvPr/>
        </p:nvSpPr>
        <p:spPr>
          <a:xfrm>
            <a:off x="583660" y="3501956"/>
            <a:ext cx="10677375"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dependsOn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определяет зависимости от других ресурсов, которые должны быть доступны</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перед созданием данного ресурса.</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Влияет на скорость развертывания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lvl="0">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resources: </a:t>
            </a:r>
            <a:r>
              <a:rPr kumimoji="0" lang="ru-RU" sz="1800" b="0" i="0" u="none" strike="noStrike" kern="1200" cap="none" spc="0" normalizeH="0" baseline="0" noProof="0" dirty="0">
                <a:ln>
                  <a:noFill/>
                </a:ln>
                <a:solidFill>
                  <a:prstClr val="black"/>
                </a:solidFill>
                <a:effectLst/>
                <a:uLnTx/>
                <a:uFillTx/>
                <a:latin typeface="Calibri"/>
                <a:ea typeface="+mn-ea"/>
                <a:cs typeface="+mn-cs"/>
              </a:rPr>
              <a:t>указывает на дочерние ресурсы, которые не влияют на процесс оптимизации развертывания.</a:t>
            </a:r>
            <a:r>
              <a:rPr lang="ru-RU" dirty="0">
                <a:solidFill>
                  <a:prstClr val="black"/>
                </a:solidFill>
                <a:latin typeface="Calibri"/>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Можно определить до 5 уровней дочерних ресурсов в глубину, при этом функциональность</a:t>
            </a:r>
            <a:r>
              <a:rPr lang="en-US" dirty="0">
                <a:solidFill>
                  <a:prstClr val="black"/>
                </a:solidFill>
              </a:rPr>
              <a:t> </a:t>
            </a:r>
            <a:r>
              <a:rPr lang="en-US" dirty="0" err="1">
                <a:solidFill>
                  <a:prstClr val="black"/>
                </a:solidFill>
              </a:rPr>
              <a:t>dependsO</a:t>
            </a:r>
            <a:r>
              <a:rPr lang="ru-RU" dirty="0">
                <a:solidFill>
                  <a:prstClr val="black"/>
                </a:solidFill>
              </a:rPr>
              <a:t> не обеспечивается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r</a:t>
            </a:r>
            <a:r>
              <a:rPr kumimoji="0" lang="en-US" sz="1800" b="0" i="0" u="none" strike="noStrike" kern="1200" cap="none" spc="0" normalizeH="0" baseline="0" noProof="0" dirty="0" err="1">
                <a:ln>
                  <a:noFill/>
                </a:ln>
                <a:solidFill>
                  <a:prstClr val="black"/>
                </a:solidFill>
                <a:effectLst/>
                <a:uLnTx/>
                <a:uFillTx/>
                <a:latin typeface="Calibri"/>
                <a:ea typeface="+mn-ea"/>
                <a:cs typeface="+mn-cs"/>
              </a:rPr>
              <a:t>eference</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функция определяет</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неявную зависимость</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и влияет на порядок развертывания ресурсов</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Не используйте</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одновременно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dependsOn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и</a:t>
            </a:r>
            <a:r>
              <a:rPr kumimoji="0" lang="en-US" sz="1800" b="0" i="0" u="none" strike="noStrike" kern="1200" cap="none" spc="0" normalizeH="0" baseline="0" noProof="0" dirty="0">
                <a:ln>
                  <a:noFill/>
                </a:ln>
                <a:solidFill>
                  <a:prstClr val="black"/>
                </a:solidFill>
                <a:effectLst/>
                <a:uLnTx/>
                <a:uFillTx/>
                <a:latin typeface="Calibri"/>
                <a:ea typeface="+mn-ea"/>
                <a:cs typeface="+mn-cs"/>
              </a:rPr>
              <a:t> reference </a:t>
            </a:r>
            <a:r>
              <a:rPr kumimoji="0" lang="ru-RU" sz="1800" b="0" i="0" u="none" strike="noStrike" kern="1200" cap="none" spc="0" normalizeH="0" baseline="0" noProof="0" dirty="0">
                <a:ln>
                  <a:noFill/>
                </a:ln>
                <a:solidFill>
                  <a:prstClr val="black"/>
                </a:solidFill>
                <a:effectLst/>
                <a:uLnTx/>
                <a:uFillTx/>
                <a:latin typeface="Calibri"/>
                <a:ea typeface="+mn-ea"/>
                <a:cs typeface="+mn-cs"/>
              </a:rPr>
              <a:t>для определения зависимостей конкретного ресурса, достаточно какого-то одного варианта</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ru-RU" sz="1800" b="0" i="0" u="none" strike="noStrike" kern="1200" cap="none" spc="0" normalizeH="0" baseline="0" noProof="0" dirty="0">
                <a:ln>
                  <a:noFill/>
                </a:ln>
                <a:solidFill>
                  <a:prstClr val="black"/>
                </a:solidFill>
                <a:effectLst/>
                <a:uLnTx/>
                <a:uFillTx/>
                <a:latin typeface="Calibri"/>
                <a:ea typeface="+mn-ea"/>
                <a:cs typeface="+mn-cs"/>
              </a:rPr>
              <a:t>Использование </a:t>
            </a:r>
            <a:r>
              <a:rPr kumimoji="0" lang="en-US" sz="1800" b="0" i="0" u="none" strike="noStrike" kern="1200" cap="none" spc="0" normalizeH="0" baseline="0" noProof="0" dirty="0">
                <a:ln>
                  <a:noFill/>
                </a:ln>
                <a:solidFill>
                  <a:prstClr val="black"/>
                </a:solidFill>
                <a:effectLst/>
                <a:uLnTx/>
                <a:uFillTx/>
                <a:latin typeface="Calibri"/>
                <a:ea typeface="+mn-ea"/>
                <a:cs typeface="+mn-cs"/>
              </a:rPr>
              <a:t>reference </a:t>
            </a:r>
            <a:r>
              <a:rPr kumimoji="0" lang="ru-RU" sz="1800" b="0" i="0" u="none" strike="noStrike" kern="1200" cap="none" spc="0" normalizeH="0" baseline="0" noProof="0" dirty="0">
                <a:ln>
                  <a:noFill/>
                </a:ln>
                <a:solidFill>
                  <a:prstClr val="black"/>
                </a:solidFill>
                <a:effectLst/>
                <a:uLnTx/>
                <a:uFillTx/>
                <a:latin typeface="Calibri"/>
                <a:ea typeface="+mn-ea"/>
                <a:cs typeface="+mn-cs"/>
              </a:rPr>
              <a:t>предпочтительнее, так как позволяет минимизировать количество последовательных шагов развертывания</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002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875" y="1189038"/>
            <a:ext cx="11652250" cy="1391407"/>
          </a:xfrm>
        </p:spPr>
        <p:txBody>
          <a:bodyPr/>
          <a:lstStyle/>
          <a:p>
            <a:r>
              <a:rPr lang="ru-RU" dirty="0"/>
              <a:t>Модуль выполнения строит машину состояния </a:t>
            </a:r>
            <a:endParaRPr lang="en-US" dirty="0"/>
          </a:p>
          <a:p>
            <a:r>
              <a:rPr lang="en-US" dirty="0" err="1"/>
              <a:t>dependsOn</a:t>
            </a:r>
            <a:r>
              <a:rPr lang="en-US" dirty="0"/>
              <a:t>() </a:t>
            </a:r>
            <a:r>
              <a:rPr lang="ru-RU" dirty="0"/>
              <a:t>и</a:t>
            </a:r>
            <a:r>
              <a:rPr lang="en-US" dirty="0"/>
              <a:t> reference() </a:t>
            </a:r>
            <a:r>
              <a:rPr lang="ru-RU" dirty="0"/>
              <a:t>определяют зависимости </a:t>
            </a:r>
            <a:endParaRPr lang="en-US" dirty="0"/>
          </a:p>
        </p:txBody>
      </p:sp>
      <p:sp>
        <p:nvSpPr>
          <p:cNvPr id="2" name="Title 1"/>
          <p:cNvSpPr>
            <a:spLocks noGrp="1"/>
          </p:cNvSpPr>
          <p:nvPr>
            <p:ph type="title"/>
          </p:nvPr>
        </p:nvSpPr>
        <p:spPr/>
        <p:txBody>
          <a:bodyPr/>
          <a:lstStyle/>
          <a:p>
            <a:r>
              <a:rPr lang="ru-RU" dirty="0"/>
              <a:t>Реализация шаблона </a:t>
            </a:r>
            <a:endParaRPr lang="en-US" dirty="0"/>
          </a:p>
        </p:txBody>
      </p:sp>
      <p:sp>
        <p:nvSpPr>
          <p:cNvPr id="26" name="Oval 25"/>
          <p:cNvSpPr/>
          <p:nvPr/>
        </p:nvSpPr>
        <p:spPr>
          <a:xfrm>
            <a:off x="348717" y="4390940"/>
            <a:ext cx="1193216" cy="1094772"/>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Start</a:t>
            </a:r>
          </a:p>
        </p:txBody>
      </p:sp>
      <p:sp>
        <p:nvSpPr>
          <p:cNvPr id="27" name="Oval 26"/>
          <p:cNvSpPr/>
          <p:nvPr/>
        </p:nvSpPr>
        <p:spPr>
          <a:xfrm>
            <a:off x="2033453" y="4286206"/>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App Service Plan</a:t>
            </a:r>
          </a:p>
        </p:txBody>
      </p:sp>
      <p:sp>
        <p:nvSpPr>
          <p:cNvPr id="29" name="Oval 28"/>
          <p:cNvSpPr/>
          <p:nvPr/>
        </p:nvSpPr>
        <p:spPr>
          <a:xfrm>
            <a:off x="9966393" y="4432520"/>
            <a:ext cx="1054210" cy="910385"/>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End</a:t>
            </a:r>
          </a:p>
        </p:txBody>
      </p:sp>
      <p:cxnSp>
        <p:nvCxnSpPr>
          <p:cNvPr id="30" name="Straight Arrow Connector 29"/>
          <p:cNvCxnSpPr>
            <a:stCxn id="26" idx="6"/>
            <a:endCxn id="27" idx="2"/>
          </p:cNvCxnSpPr>
          <p:nvPr/>
        </p:nvCxnSpPr>
        <p:spPr>
          <a:xfrm flipV="1">
            <a:off x="1541933" y="4938326"/>
            <a:ext cx="491520" cy="1"/>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3" name="Oval 32"/>
          <p:cNvSpPr/>
          <p:nvPr/>
        </p:nvSpPr>
        <p:spPr>
          <a:xfrm>
            <a:off x="4434935" y="5100919"/>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Auto Scale Setting</a:t>
            </a:r>
          </a:p>
        </p:txBody>
      </p:sp>
      <p:sp>
        <p:nvSpPr>
          <p:cNvPr id="35" name="Oval 34"/>
          <p:cNvSpPr/>
          <p:nvPr/>
        </p:nvSpPr>
        <p:spPr>
          <a:xfrm>
            <a:off x="4434935" y="3595792"/>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Site</a:t>
            </a:r>
          </a:p>
        </p:txBody>
      </p:sp>
      <p:sp>
        <p:nvSpPr>
          <p:cNvPr id="36" name="Oval 35"/>
          <p:cNvSpPr/>
          <p:nvPr/>
        </p:nvSpPr>
        <p:spPr>
          <a:xfrm>
            <a:off x="7299790" y="3965010"/>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Alert Rule</a:t>
            </a:r>
          </a:p>
        </p:txBody>
      </p:sp>
      <p:sp>
        <p:nvSpPr>
          <p:cNvPr id="37" name="Oval 36"/>
          <p:cNvSpPr/>
          <p:nvPr/>
        </p:nvSpPr>
        <p:spPr>
          <a:xfrm>
            <a:off x="7299790" y="2459883"/>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App Insights</a:t>
            </a:r>
          </a:p>
        </p:txBody>
      </p:sp>
      <p:sp>
        <p:nvSpPr>
          <p:cNvPr id="39" name="Oval 38"/>
          <p:cNvSpPr/>
          <p:nvPr/>
        </p:nvSpPr>
        <p:spPr>
          <a:xfrm>
            <a:off x="7299790" y="5470137"/>
            <a:ext cx="1496002" cy="1304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MS Deploy PKG</a:t>
            </a:r>
          </a:p>
        </p:txBody>
      </p:sp>
      <p:cxnSp>
        <p:nvCxnSpPr>
          <p:cNvPr id="40" name="Straight Arrow Connector 39"/>
          <p:cNvCxnSpPr>
            <a:stCxn id="27" idx="5"/>
            <a:endCxn id="33" idx="2"/>
          </p:cNvCxnSpPr>
          <p:nvPr/>
        </p:nvCxnSpPr>
        <p:spPr>
          <a:xfrm>
            <a:off x="3310371" y="5399442"/>
            <a:ext cx="1124564" cy="353596"/>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1" name="Straight Arrow Connector 40"/>
          <p:cNvCxnSpPr>
            <a:stCxn id="27" idx="7"/>
            <a:endCxn id="35" idx="2"/>
          </p:cNvCxnSpPr>
          <p:nvPr/>
        </p:nvCxnSpPr>
        <p:spPr>
          <a:xfrm flipV="1">
            <a:off x="3310371" y="4247912"/>
            <a:ext cx="1124564" cy="229294"/>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2" name="Straight Arrow Connector 41"/>
          <p:cNvCxnSpPr>
            <a:stCxn id="35" idx="7"/>
            <a:endCxn id="37" idx="2"/>
          </p:cNvCxnSpPr>
          <p:nvPr/>
        </p:nvCxnSpPr>
        <p:spPr>
          <a:xfrm flipV="1">
            <a:off x="5711853" y="3112004"/>
            <a:ext cx="1587937" cy="674790"/>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3" name="Straight Arrow Connector 42"/>
          <p:cNvCxnSpPr>
            <a:stCxn id="35" idx="6"/>
            <a:endCxn id="36" idx="2"/>
          </p:cNvCxnSpPr>
          <p:nvPr/>
        </p:nvCxnSpPr>
        <p:spPr>
          <a:xfrm>
            <a:off x="5930937" y="4247913"/>
            <a:ext cx="1368853" cy="369217"/>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4" name="Straight Arrow Connector 43"/>
          <p:cNvCxnSpPr>
            <a:stCxn id="35" idx="5"/>
            <a:endCxn id="39" idx="2"/>
          </p:cNvCxnSpPr>
          <p:nvPr/>
        </p:nvCxnSpPr>
        <p:spPr>
          <a:xfrm>
            <a:off x="5711853" y="4709030"/>
            <a:ext cx="1587937" cy="1413227"/>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5" name="Straight Arrow Connector 44"/>
          <p:cNvCxnSpPr>
            <a:stCxn id="36" idx="6"/>
            <a:endCxn id="29" idx="2"/>
          </p:cNvCxnSpPr>
          <p:nvPr/>
        </p:nvCxnSpPr>
        <p:spPr>
          <a:xfrm>
            <a:off x="8795792" y="4617130"/>
            <a:ext cx="1170601" cy="270583"/>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8" name="Straight Arrow Connector 47"/>
          <p:cNvCxnSpPr>
            <a:stCxn id="37" idx="5"/>
            <a:endCxn id="29" idx="1"/>
          </p:cNvCxnSpPr>
          <p:nvPr/>
        </p:nvCxnSpPr>
        <p:spPr>
          <a:xfrm>
            <a:off x="8576708" y="3573121"/>
            <a:ext cx="1544070" cy="992723"/>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9" name="Straight Arrow Connector 48"/>
          <p:cNvCxnSpPr>
            <a:stCxn id="39" idx="6"/>
            <a:endCxn id="29" idx="3"/>
          </p:cNvCxnSpPr>
          <p:nvPr/>
        </p:nvCxnSpPr>
        <p:spPr>
          <a:xfrm flipV="1">
            <a:off x="8795791" y="5209583"/>
            <a:ext cx="1324986" cy="912674"/>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2319229" y="3251396"/>
            <a:ext cx="216827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After App Service Plan Completes</a:t>
            </a:r>
          </a:p>
        </p:txBody>
      </p:sp>
      <p:sp>
        <p:nvSpPr>
          <p:cNvPr id="51" name="TextBox 50"/>
          <p:cNvSpPr txBox="1"/>
          <p:nvPr/>
        </p:nvSpPr>
        <p:spPr>
          <a:xfrm>
            <a:off x="5235506" y="2673556"/>
            <a:ext cx="1861351" cy="7200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After Website Completes</a:t>
            </a:r>
          </a:p>
        </p:txBody>
      </p:sp>
      <p:sp>
        <p:nvSpPr>
          <p:cNvPr id="52" name="TextBox 51"/>
          <p:cNvSpPr txBox="1"/>
          <p:nvPr/>
        </p:nvSpPr>
        <p:spPr>
          <a:xfrm>
            <a:off x="9369087" y="3269855"/>
            <a:ext cx="1651515" cy="7200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Once All Complete</a:t>
            </a:r>
          </a:p>
        </p:txBody>
      </p:sp>
    </p:spTree>
    <p:extLst>
      <p:ext uri="{BB962C8B-B14F-4D97-AF65-F5344CB8AC3E}">
        <p14:creationId xmlns:p14="http://schemas.microsoft.com/office/powerpoint/2010/main" val="403942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3" grpId="0" animBg="1"/>
      <p:bldP spid="35" grpId="0" animBg="1"/>
      <p:bldP spid="36" grpId="0" animBg="1"/>
      <p:bldP spid="37" grpId="0" animBg="1"/>
      <p:bldP spid="39" grpId="0" animBg="1"/>
      <p:bldP spid="50" grpId="0"/>
      <p:bldP spid="51" grpId="0"/>
      <p:bldP spid="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C407D7-4E2A-442A-A49A-FFF7CED19CA5}"/>
              </a:ext>
            </a:extLst>
          </p:cNvPr>
          <p:cNvSpPr>
            <a:spLocks noGrp="1"/>
          </p:cNvSpPr>
          <p:nvPr>
            <p:ph type="title"/>
          </p:nvPr>
        </p:nvSpPr>
        <p:spPr/>
        <p:txBody>
          <a:bodyPr/>
          <a:lstStyle/>
          <a:p>
            <a:r>
              <a:rPr lang="ru-RU" dirty="0"/>
              <a:t>1. Развертывание </a:t>
            </a:r>
            <a:r>
              <a:rPr lang="en-US" dirty="0"/>
              <a:t>Linux VM</a:t>
            </a:r>
            <a:endParaRPr lang="ru-RU" dirty="0"/>
          </a:p>
        </p:txBody>
      </p:sp>
      <p:sp>
        <p:nvSpPr>
          <p:cNvPr id="5" name="Content Placeholder 4">
            <a:extLst>
              <a:ext uri="{FF2B5EF4-FFF2-40B4-BE49-F238E27FC236}">
                <a16:creationId xmlns:a16="http://schemas.microsoft.com/office/drawing/2014/main" id="{6A3C3BD1-755B-44C5-91A8-B5C9C57B1A59}"/>
              </a:ext>
            </a:extLst>
          </p:cNvPr>
          <p:cNvSpPr>
            <a:spLocks noGrp="1"/>
          </p:cNvSpPr>
          <p:nvPr>
            <p:ph idx="1"/>
          </p:nvPr>
        </p:nvSpPr>
        <p:spPr/>
        <p:txBody>
          <a:bodyPr>
            <a:normAutofit fontScale="85000" lnSpcReduction="20000"/>
          </a:bodyPr>
          <a:lstStyle/>
          <a:p>
            <a:r>
              <a:rPr lang="ru-RU" dirty="0"/>
              <a:t>Взять за основу </a:t>
            </a:r>
            <a:r>
              <a:rPr lang="en-US" dirty="0">
                <a:hlinkClick r:id="rId3"/>
              </a:rPr>
              <a:t>https://github.com/Azure/azure-quickstart-templates/tree/master/101-vm-simple-linux</a:t>
            </a:r>
            <a:r>
              <a:rPr lang="ru-RU" dirty="0"/>
              <a:t>  </a:t>
            </a:r>
          </a:p>
          <a:p>
            <a:r>
              <a:rPr lang="ru-RU" dirty="0"/>
              <a:t>Изменить шаблон следующим образом:</a:t>
            </a:r>
          </a:p>
          <a:p>
            <a:pPr lvl="1"/>
            <a:r>
              <a:rPr lang="en-US" dirty="0"/>
              <a:t>Parameters</a:t>
            </a:r>
            <a:r>
              <a:rPr lang="ru-RU" dirty="0"/>
              <a:t> (остальное перенести в раздел </a:t>
            </a:r>
            <a:r>
              <a:rPr lang="en-US" dirty="0"/>
              <a:t>“Variables”</a:t>
            </a:r>
            <a:r>
              <a:rPr lang="ru-RU" dirty="0"/>
              <a:t>)</a:t>
            </a:r>
          </a:p>
          <a:p>
            <a:pPr lvl="2"/>
            <a:r>
              <a:rPr lang="en-US" b="1" dirty="0" err="1"/>
              <a:t>adminUsername</a:t>
            </a:r>
            <a:endParaRPr lang="en-US" b="1" dirty="0"/>
          </a:p>
          <a:p>
            <a:pPr lvl="2"/>
            <a:r>
              <a:rPr lang="en-US" b="1" dirty="0" err="1"/>
              <a:t>adminPassword</a:t>
            </a:r>
            <a:r>
              <a:rPr lang="en-US" dirty="0"/>
              <a:t> </a:t>
            </a:r>
          </a:p>
          <a:p>
            <a:pPr lvl="2"/>
            <a:r>
              <a:rPr lang="en-US" b="1" dirty="0" err="1"/>
              <a:t>vmName</a:t>
            </a:r>
            <a:endParaRPr lang="en-US" b="1" dirty="0"/>
          </a:p>
          <a:p>
            <a:pPr lvl="2"/>
            <a:r>
              <a:rPr lang="en-US" b="1" dirty="0" err="1"/>
              <a:t>virtualNetworkAddressRange</a:t>
            </a:r>
            <a:r>
              <a:rPr lang="en-US" dirty="0"/>
              <a:t> </a:t>
            </a:r>
          </a:p>
          <a:p>
            <a:pPr lvl="1"/>
            <a:r>
              <a:rPr lang="ru-RU" dirty="0"/>
              <a:t>С помощью функций реализовать следующую схему именования ресурсов:</a:t>
            </a:r>
          </a:p>
          <a:p>
            <a:pPr lvl="2"/>
            <a:r>
              <a:rPr lang="en-US" dirty="0"/>
              <a:t>VM Name: </a:t>
            </a:r>
            <a:r>
              <a:rPr lang="en-US" b="1" dirty="0" err="1"/>
              <a:t>vmName-srvXX</a:t>
            </a:r>
            <a:endParaRPr lang="en-US" b="1" dirty="0"/>
          </a:p>
          <a:p>
            <a:pPr lvl="2"/>
            <a:r>
              <a:rPr lang="en-US" dirty="0"/>
              <a:t>NIC Name: </a:t>
            </a:r>
            <a:r>
              <a:rPr lang="en-US" b="1" dirty="0" err="1"/>
              <a:t>vmName-nicXX</a:t>
            </a:r>
            <a:endParaRPr lang="en-US" b="1" dirty="0"/>
          </a:p>
          <a:p>
            <a:pPr lvl="2"/>
            <a:r>
              <a:rPr lang="en-US" dirty="0"/>
              <a:t>Public IP Address Name: </a:t>
            </a:r>
            <a:r>
              <a:rPr lang="en-US" b="1" dirty="0" err="1"/>
              <a:t>vmName-pipXX</a:t>
            </a:r>
            <a:endParaRPr lang="en-US" b="1" dirty="0"/>
          </a:p>
          <a:p>
            <a:r>
              <a:rPr lang="ru-RU" dirty="0"/>
              <a:t>Подготовить соответствующий файл параметров</a:t>
            </a:r>
          </a:p>
          <a:p>
            <a:r>
              <a:rPr lang="ru-RU" dirty="0"/>
              <a:t>Развернуть </a:t>
            </a:r>
            <a:r>
              <a:rPr lang="en-US" dirty="0"/>
              <a:t>VM</a:t>
            </a:r>
            <a:r>
              <a:rPr lang="ru-RU" dirty="0"/>
              <a:t> с помощью шаблона и файла параметров  </a:t>
            </a:r>
            <a:endParaRPr lang="en-US" dirty="0"/>
          </a:p>
        </p:txBody>
      </p:sp>
    </p:spTree>
    <p:extLst>
      <p:ext uri="{BB962C8B-B14F-4D97-AF65-F5344CB8AC3E}">
        <p14:creationId xmlns:p14="http://schemas.microsoft.com/office/powerpoint/2010/main" val="235174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F18D-7C75-45C5-A336-CFA8F43D9951}"/>
              </a:ext>
            </a:extLst>
          </p:cNvPr>
          <p:cNvSpPr>
            <a:spLocks noGrp="1"/>
          </p:cNvSpPr>
          <p:nvPr>
            <p:ph type="title"/>
          </p:nvPr>
        </p:nvSpPr>
        <p:spPr/>
        <p:txBody>
          <a:bodyPr/>
          <a:lstStyle/>
          <a:p>
            <a:r>
              <a:rPr lang="ru-RU" dirty="0"/>
              <a:t>2. Использование </a:t>
            </a:r>
            <a:r>
              <a:rPr lang="en-US" dirty="0"/>
              <a:t>Custom Script </a:t>
            </a:r>
            <a:endParaRPr lang="ru-RU" dirty="0"/>
          </a:p>
        </p:txBody>
      </p:sp>
      <p:sp>
        <p:nvSpPr>
          <p:cNvPr id="3" name="Content Placeholder 2">
            <a:extLst>
              <a:ext uri="{FF2B5EF4-FFF2-40B4-BE49-F238E27FC236}">
                <a16:creationId xmlns:a16="http://schemas.microsoft.com/office/drawing/2014/main" id="{ED6F952C-7418-4C0E-B2B7-88A1BFA5EC39}"/>
              </a:ext>
            </a:extLst>
          </p:cNvPr>
          <p:cNvSpPr>
            <a:spLocks noGrp="1"/>
          </p:cNvSpPr>
          <p:nvPr>
            <p:ph idx="1"/>
          </p:nvPr>
        </p:nvSpPr>
        <p:spPr/>
        <p:txBody>
          <a:bodyPr/>
          <a:lstStyle/>
          <a:p>
            <a:r>
              <a:rPr lang="ru-RU" dirty="0"/>
              <a:t>Написать скрипт, который разворачивает </a:t>
            </a:r>
            <a:r>
              <a:rPr lang="en-US" dirty="0"/>
              <a:t>Apache/</a:t>
            </a:r>
            <a:r>
              <a:rPr lang="en-US" dirty="0" err="1"/>
              <a:t>nginx</a:t>
            </a:r>
            <a:r>
              <a:rPr lang="en-US" dirty="0"/>
              <a:t> </a:t>
            </a:r>
            <a:r>
              <a:rPr lang="ru-RU" dirty="0"/>
              <a:t>и </a:t>
            </a:r>
            <a:r>
              <a:rPr lang="en-US" dirty="0"/>
              <a:t>default site</a:t>
            </a:r>
            <a:r>
              <a:rPr lang="ru-RU" dirty="0"/>
              <a:t> на порт </a:t>
            </a:r>
            <a:r>
              <a:rPr lang="en-US" dirty="0"/>
              <a:t>TCP 80</a:t>
            </a:r>
            <a:r>
              <a:rPr lang="ru-RU" dirty="0"/>
              <a:t> </a:t>
            </a:r>
            <a:endParaRPr lang="en-US" dirty="0"/>
          </a:p>
          <a:p>
            <a:r>
              <a:rPr lang="ru-RU" dirty="0"/>
              <a:t>Добавить в шаблон, созданный в задании 1:</a:t>
            </a:r>
          </a:p>
          <a:p>
            <a:pPr lvl="1"/>
            <a:r>
              <a:rPr lang="ru-RU" dirty="0"/>
              <a:t>Ресурс </a:t>
            </a:r>
            <a:r>
              <a:rPr lang="en-US" dirty="0"/>
              <a:t>Custom Script</a:t>
            </a:r>
            <a:r>
              <a:rPr lang="ru-RU" dirty="0"/>
              <a:t>, который запустит в развернутой </a:t>
            </a:r>
            <a:r>
              <a:rPr lang="en-US" dirty="0"/>
              <a:t>VM</a:t>
            </a:r>
            <a:r>
              <a:rPr lang="ru-RU" dirty="0"/>
              <a:t> подготовленный выше скрипт</a:t>
            </a:r>
          </a:p>
          <a:p>
            <a:pPr lvl="1"/>
            <a:r>
              <a:rPr lang="ru-RU" dirty="0"/>
              <a:t>Ресурс </a:t>
            </a:r>
            <a:r>
              <a:rPr lang="en-US" dirty="0"/>
              <a:t>NSG</a:t>
            </a:r>
            <a:r>
              <a:rPr lang="ru-RU" dirty="0"/>
              <a:t> с правилами, которые открывают входящий трафик на порт веб-сайта и порт </a:t>
            </a:r>
            <a:r>
              <a:rPr lang="en-US"/>
              <a:t>SSH</a:t>
            </a:r>
            <a:endParaRPr lang="ru-RU" dirty="0"/>
          </a:p>
          <a:p>
            <a:r>
              <a:rPr lang="ru-RU" dirty="0"/>
              <a:t>Развернуть </a:t>
            </a:r>
            <a:r>
              <a:rPr lang="en-US" dirty="0"/>
              <a:t>VM</a:t>
            </a:r>
            <a:r>
              <a:rPr lang="ru-RU" dirty="0"/>
              <a:t> с помощью модифицированного шаблона</a:t>
            </a:r>
          </a:p>
          <a:p>
            <a:r>
              <a:rPr lang="ru-RU" dirty="0"/>
              <a:t>Проверить доступность сайта снаружи  </a:t>
            </a:r>
          </a:p>
        </p:txBody>
      </p:sp>
    </p:spTree>
    <p:extLst>
      <p:ext uri="{BB962C8B-B14F-4D97-AF65-F5344CB8AC3E}">
        <p14:creationId xmlns:p14="http://schemas.microsoft.com/office/powerpoint/2010/main" val="3108215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310C-CDEC-49AB-AEDD-9AF9EF6BA2B4}"/>
              </a:ext>
            </a:extLst>
          </p:cNvPr>
          <p:cNvSpPr>
            <a:spLocks noGrp="1"/>
          </p:cNvSpPr>
          <p:nvPr>
            <p:ph type="title"/>
          </p:nvPr>
        </p:nvSpPr>
        <p:spPr/>
        <p:txBody>
          <a:bodyPr/>
          <a:lstStyle/>
          <a:p>
            <a:r>
              <a:rPr lang="en-US" dirty="0"/>
              <a:t>3. </a:t>
            </a:r>
            <a:r>
              <a:rPr lang="ru-RU" dirty="0"/>
              <a:t>Масштабирование веб-сервера </a:t>
            </a:r>
          </a:p>
        </p:txBody>
      </p:sp>
      <p:sp>
        <p:nvSpPr>
          <p:cNvPr id="3" name="Content Placeholder 2">
            <a:extLst>
              <a:ext uri="{FF2B5EF4-FFF2-40B4-BE49-F238E27FC236}">
                <a16:creationId xmlns:a16="http://schemas.microsoft.com/office/drawing/2014/main" id="{EA0F7B75-C461-4476-B7D9-C6B9F29A1C79}"/>
              </a:ext>
            </a:extLst>
          </p:cNvPr>
          <p:cNvSpPr>
            <a:spLocks noGrp="1"/>
          </p:cNvSpPr>
          <p:nvPr>
            <p:ph idx="1"/>
          </p:nvPr>
        </p:nvSpPr>
        <p:spPr/>
        <p:txBody>
          <a:bodyPr/>
          <a:lstStyle/>
          <a:p>
            <a:r>
              <a:rPr lang="ru-RU" dirty="0"/>
              <a:t>Добавить в шаблон, созданный в задании 2:</a:t>
            </a:r>
          </a:p>
          <a:p>
            <a:pPr lvl="1"/>
            <a:r>
              <a:rPr lang="ru-RU" dirty="0"/>
              <a:t>Параметр </a:t>
            </a:r>
            <a:r>
              <a:rPr lang="en-US" b="1" dirty="0" err="1"/>
              <a:t>vmInstanceCount</a:t>
            </a:r>
            <a:r>
              <a:rPr lang="en-US" dirty="0"/>
              <a:t> </a:t>
            </a:r>
            <a:r>
              <a:rPr lang="ru-RU" dirty="0"/>
              <a:t>со значением по умолчанию </a:t>
            </a:r>
            <a:r>
              <a:rPr lang="ru-RU" b="1" dirty="0"/>
              <a:t>3</a:t>
            </a:r>
          </a:p>
          <a:p>
            <a:pPr lvl="1"/>
            <a:r>
              <a:rPr lang="ru-RU" dirty="0"/>
              <a:t>Ресурсы:</a:t>
            </a:r>
          </a:p>
          <a:p>
            <a:pPr lvl="2"/>
            <a:r>
              <a:rPr lang="en-US" dirty="0"/>
              <a:t>Availability Set </a:t>
            </a:r>
            <a:r>
              <a:rPr lang="ru-RU" dirty="0"/>
              <a:t>для развертываемых </a:t>
            </a:r>
            <a:r>
              <a:rPr lang="en-US" dirty="0"/>
              <a:t>VM</a:t>
            </a:r>
            <a:endParaRPr lang="ru-RU" dirty="0"/>
          </a:p>
          <a:p>
            <a:pPr lvl="2"/>
            <a:r>
              <a:rPr lang="en-US" dirty="0"/>
              <a:t>Load Balancer </a:t>
            </a:r>
            <a:r>
              <a:rPr lang="ru-RU" dirty="0"/>
              <a:t>для развертываемых </a:t>
            </a:r>
            <a:r>
              <a:rPr lang="en-US" dirty="0"/>
              <a:t>VM</a:t>
            </a:r>
            <a:r>
              <a:rPr lang="ru-RU" dirty="0"/>
              <a:t> </a:t>
            </a:r>
          </a:p>
          <a:p>
            <a:r>
              <a:rPr lang="ru-RU" dirty="0"/>
              <a:t>Модифицировать ресурс </a:t>
            </a:r>
            <a:r>
              <a:rPr lang="en-US" dirty="0"/>
              <a:t>“Virtual Machine” </a:t>
            </a:r>
            <a:r>
              <a:rPr lang="ru-RU" dirty="0"/>
              <a:t>так, чтобы развертывалось указанное в </a:t>
            </a:r>
            <a:r>
              <a:rPr lang="en-US" b="1" dirty="0" err="1"/>
              <a:t>vmInstanceCount</a:t>
            </a:r>
            <a:r>
              <a:rPr lang="ru-RU" b="1" dirty="0"/>
              <a:t> </a:t>
            </a:r>
            <a:r>
              <a:rPr lang="ru-RU" dirty="0"/>
              <a:t>количество экземпляров </a:t>
            </a:r>
          </a:p>
          <a:p>
            <a:r>
              <a:rPr lang="ru-RU" dirty="0"/>
              <a:t>При необходимости добавить</a:t>
            </a:r>
            <a:r>
              <a:rPr lang="en-US" dirty="0"/>
              <a:t>/</a:t>
            </a:r>
            <a:r>
              <a:rPr lang="ru-RU" dirty="0"/>
              <a:t>удалить</a:t>
            </a:r>
            <a:r>
              <a:rPr lang="en-US" dirty="0"/>
              <a:t>/</a:t>
            </a:r>
            <a:r>
              <a:rPr lang="ru-RU" dirty="0"/>
              <a:t>изменить </a:t>
            </a:r>
            <a:r>
              <a:rPr lang="en-US" dirty="0"/>
              <a:t>NSG</a:t>
            </a:r>
            <a:r>
              <a:rPr lang="ru-RU"/>
              <a:t> </a:t>
            </a:r>
            <a:endParaRPr lang="ru-RU" dirty="0"/>
          </a:p>
          <a:p>
            <a:endParaRPr lang="ru-RU" dirty="0"/>
          </a:p>
        </p:txBody>
      </p:sp>
    </p:spTree>
    <p:extLst>
      <p:ext uri="{BB962C8B-B14F-4D97-AF65-F5344CB8AC3E}">
        <p14:creationId xmlns:p14="http://schemas.microsoft.com/office/powerpoint/2010/main" val="3468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33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3878-1F0B-4130-9ACE-ECDB10970E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E09B542-FB25-4D96-AB24-37D554FF3C70}"/>
              </a:ext>
            </a:extLst>
          </p:cNvPr>
          <p:cNvSpPr>
            <a:spLocks noGrp="1"/>
          </p:cNvSpPr>
          <p:nvPr>
            <p:ph type="body" sz="quarter" idx="10"/>
          </p:nvPr>
        </p:nvSpPr>
        <p:spPr/>
        <p:txBody>
          <a:bodyPr/>
          <a:lstStyle/>
          <a:p>
            <a:endParaRPr lang="en-US"/>
          </a:p>
        </p:txBody>
      </p:sp>
      <p:grpSp>
        <p:nvGrpSpPr>
          <p:cNvPr id="4" name="Group 3">
            <a:extLst>
              <a:ext uri="{FF2B5EF4-FFF2-40B4-BE49-F238E27FC236}">
                <a16:creationId xmlns:a16="http://schemas.microsoft.com/office/drawing/2014/main" id="{CCBC2589-B049-422A-B813-B0A4748F211D}"/>
              </a:ext>
            </a:extLst>
          </p:cNvPr>
          <p:cNvGrpSpPr/>
          <p:nvPr/>
        </p:nvGrpSpPr>
        <p:grpSpPr>
          <a:xfrm>
            <a:off x="-100702" y="487"/>
            <a:ext cx="12393406" cy="6968976"/>
            <a:chOff x="-102722" y="0"/>
            <a:chExt cx="12641920" cy="7108718"/>
          </a:xfrm>
        </p:grpSpPr>
        <p:sp>
          <p:nvSpPr>
            <p:cNvPr id="5" name="Rectangle 4">
              <a:extLst>
                <a:ext uri="{FF2B5EF4-FFF2-40B4-BE49-F238E27FC236}">
                  <a16:creationId xmlns:a16="http://schemas.microsoft.com/office/drawing/2014/main" id="{828DEF49-AE56-40C8-AE4A-64BD2A798E2A}"/>
                </a:ext>
              </a:extLst>
            </p:cNvPr>
            <p:cNvSpPr/>
            <p:nvPr/>
          </p:nvSpPr>
          <p:spPr bwMode="auto">
            <a:xfrm>
              <a:off x="0" y="0"/>
              <a:ext cx="12436475" cy="5949950"/>
            </a:xfrm>
            <a:prstGeom prst="rect">
              <a:avLst/>
            </a:prstGeom>
            <a:solidFill>
              <a:srgbClr val="032E4F"/>
            </a:solidFill>
            <a:ln w="10795" cap="flat" cmpd="sng" algn="ctr">
              <a:noFill/>
              <a:prstDash val="solid"/>
              <a:headEnd type="none" w="med" len="med"/>
              <a:tailEnd type="none" w="med" len="med"/>
            </a:ln>
            <a:effectLst/>
          </p:spPr>
          <p:txBody>
            <a:bodyPr lIns="0" tIns="45720" rIns="0" bIns="45720" anchor="ctr"/>
            <a:lstStyle/>
            <a:p>
              <a:pPr algn="ctr" defTabSz="914030" fontAlgn="base">
                <a:spcBef>
                  <a:spcPct val="0"/>
                </a:spcBef>
                <a:spcAft>
                  <a:spcPct val="0"/>
                </a:spcAft>
                <a:defRPr/>
              </a:pPr>
              <a:endParaRPr lang="en-US" sz="1961" kern="0" dirty="0">
                <a:gradFill>
                  <a:gsLst>
                    <a:gs pos="16814">
                      <a:srgbClr val="FFFFFF"/>
                    </a:gs>
                    <a:gs pos="46000">
                      <a:srgbClr val="FFFFFF"/>
                    </a:gs>
                  </a:gsLst>
                  <a:lin ang="5400000" scaled="0"/>
                </a:gradFill>
                <a:latin typeface="Segoe UI"/>
              </a:endParaRPr>
            </a:p>
          </p:txBody>
        </p:sp>
        <p:sp>
          <p:nvSpPr>
            <p:cNvPr id="6" name="Freeform 261">
              <a:extLst>
                <a:ext uri="{FF2B5EF4-FFF2-40B4-BE49-F238E27FC236}">
                  <a16:creationId xmlns:a16="http://schemas.microsoft.com/office/drawing/2014/main" id="{1EE3E449-194F-4BA4-940E-BD48D8F14C82}"/>
                </a:ext>
              </a:extLst>
            </p:cNvPr>
            <p:cNvSpPr/>
            <p:nvPr/>
          </p:nvSpPr>
          <p:spPr bwMode="auto">
            <a:xfrm>
              <a:off x="11399838" y="2357438"/>
              <a:ext cx="68262" cy="38100"/>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w="9525" cap="flat" cmpd="sng" algn="ctr">
              <a:noFill/>
              <a:prstDash val="solid"/>
              <a:headEnd type="none" w="med" len="med"/>
              <a:tailEnd type="none" w="med" len="med"/>
            </a:ln>
            <a:effectLst/>
          </p:spPr>
          <p:txBody>
            <a:bodyPr anchor="ctr"/>
            <a:lstStyle/>
            <a:p>
              <a:pPr algn="ctr" defTabSz="914056">
                <a:defRPr/>
              </a:pPr>
              <a:endParaRPr lang="en-US" kern="0">
                <a:solidFill>
                  <a:srgbClr val="FFFFFF"/>
                </a:solidFill>
                <a:latin typeface="Segoe UI"/>
              </a:endParaRPr>
            </a:p>
          </p:txBody>
        </p:sp>
        <p:grpSp>
          <p:nvGrpSpPr>
            <p:cNvPr id="7" name="Group 6">
              <a:extLst>
                <a:ext uri="{FF2B5EF4-FFF2-40B4-BE49-F238E27FC236}">
                  <a16:creationId xmlns:a16="http://schemas.microsoft.com/office/drawing/2014/main" id="{22C6DEF3-57A5-40B7-B22C-699969D2705D}"/>
                </a:ext>
              </a:extLst>
            </p:cNvPr>
            <p:cNvGrpSpPr/>
            <p:nvPr/>
          </p:nvGrpSpPr>
          <p:grpSpPr>
            <a:xfrm>
              <a:off x="3593" y="93574"/>
              <a:ext cx="12436475" cy="5856376"/>
              <a:chOff x="3593" y="93574"/>
              <a:chExt cx="12436475" cy="5856376"/>
            </a:xfrm>
          </p:grpSpPr>
          <p:grpSp>
            <p:nvGrpSpPr>
              <p:cNvPr id="27" name="Group 26">
                <a:extLst>
                  <a:ext uri="{FF2B5EF4-FFF2-40B4-BE49-F238E27FC236}">
                    <a16:creationId xmlns:a16="http://schemas.microsoft.com/office/drawing/2014/main" id="{D03EA068-C3E7-43F1-AB07-575AEDBDEE35}"/>
                  </a:ext>
                </a:extLst>
              </p:cNvPr>
              <p:cNvGrpSpPr/>
              <p:nvPr/>
            </p:nvGrpSpPr>
            <p:grpSpPr>
              <a:xfrm>
                <a:off x="3593" y="4558560"/>
                <a:ext cx="12436475" cy="1391390"/>
                <a:chOff x="3593" y="4558560"/>
                <a:chExt cx="12436475" cy="1391390"/>
              </a:xfrm>
            </p:grpSpPr>
            <p:sp>
              <p:nvSpPr>
                <p:cNvPr id="202" name="Rectangle 201">
                  <a:extLst>
                    <a:ext uri="{FF2B5EF4-FFF2-40B4-BE49-F238E27FC236}">
                      <a16:creationId xmlns:a16="http://schemas.microsoft.com/office/drawing/2014/main" id="{04F91797-E265-48C7-86AD-D3FDFBE87586}"/>
                    </a:ext>
                  </a:extLst>
                </p:cNvPr>
                <p:cNvSpPr/>
                <p:nvPr/>
              </p:nvSpPr>
              <p:spPr bwMode="auto">
                <a:xfrm>
                  <a:off x="3593" y="4558560"/>
                  <a:ext cx="12436475" cy="1391390"/>
                </a:xfrm>
                <a:prstGeom prst="rect">
                  <a:avLst/>
                </a:prstGeom>
                <a:solidFill>
                  <a:srgbClr val="0072C6">
                    <a:lumMod val="75000"/>
                  </a:srgbClr>
                </a:solidFill>
                <a:ln w="6350" cap="flat" cmpd="sng" algn="ctr">
                  <a:noFill/>
                  <a:prstDash val="solid"/>
                  <a:miter lim="800000"/>
                  <a:headEnd type="none" w="med" len="med"/>
                  <a:tailEnd type="none" w="med" len="med"/>
                </a:ln>
                <a:effectLst/>
              </p:spPr>
              <p:txBody>
                <a:bodyPr lIns="175761" tIns="89642"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Infrastructure services</a:t>
                  </a:r>
                </a:p>
              </p:txBody>
            </p:sp>
            <p:grpSp>
              <p:nvGrpSpPr>
                <p:cNvPr id="203" name="Group 202">
                  <a:extLst>
                    <a:ext uri="{FF2B5EF4-FFF2-40B4-BE49-F238E27FC236}">
                      <a16:creationId xmlns:a16="http://schemas.microsoft.com/office/drawing/2014/main" id="{A614EE3B-AC5B-41A0-836F-15384FD174E9}"/>
                    </a:ext>
                  </a:extLst>
                </p:cNvPr>
                <p:cNvGrpSpPr/>
                <p:nvPr/>
              </p:nvGrpSpPr>
              <p:grpSpPr>
                <a:xfrm>
                  <a:off x="3067844" y="4930775"/>
                  <a:ext cx="2834641" cy="790575"/>
                  <a:chOff x="3078280" y="4930775"/>
                  <a:chExt cx="2834641" cy="790575"/>
                </a:xfrm>
              </p:grpSpPr>
              <p:sp>
                <p:nvSpPr>
                  <p:cNvPr id="251" name="Rectangle 250">
                    <a:extLst>
                      <a:ext uri="{FF2B5EF4-FFF2-40B4-BE49-F238E27FC236}">
                        <a16:creationId xmlns:a16="http://schemas.microsoft.com/office/drawing/2014/main" id="{A2937275-41C2-415E-AD88-17BA829F8166}"/>
                      </a:ext>
                    </a:extLst>
                  </p:cNvPr>
                  <p:cNvSpPr/>
                  <p:nvPr/>
                </p:nvSpPr>
                <p:spPr bwMode="auto">
                  <a:xfrm>
                    <a:off x="3078280" y="4930775"/>
                    <a:ext cx="2834640" cy="790575"/>
                  </a:xfrm>
                  <a:prstGeom prst="rect">
                    <a:avLst/>
                  </a:prstGeom>
                  <a:solidFill>
                    <a:srgbClr val="0072C6"/>
                  </a:solidFill>
                  <a:ln w="6350" cap="flat" cmpd="sng" algn="ctr">
                    <a:noFill/>
                    <a:prstDash val="solid"/>
                    <a:miter lim="800000"/>
                    <a:headEnd type="none" w="med" len="med"/>
                    <a:tailEnd type="none" w="med" len="med"/>
                  </a:ln>
                  <a:effectLst/>
                </p:spPr>
                <p:txBody>
                  <a:bodyPr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Network attached storage</a:t>
                    </a:r>
                  </a:p>
                </p:txBody>
              </p:sp>
              <p:grpSp>
                <p:nvGrpSpPr>
                  <p:cNvPr id="252" name="Group 251">
                    <a:extLst>
                      <a:ext uri="{FF2B5EF4-FFF2-40B4-BE49-F238E27FC236}">
                        <a16:creationId xmlns:a16="http://schemas.microsoft.com/office/drawing/2014/main" id="{E83311B2-F41C-46C8-A442-0E1457C0A77A}"/>
                      </a:ext>
                    </a:extLst>
                  </p:cNvPr>
                  <p:cNvGrpSpPr/>
                  <p:nvPr/>
                </p:nvGrpSpPr>
                <p:grpSpPr>
                  <a:xfrm>
                    <a:off x="3141325" y="5190883"/>
                    <a:ext cx="920051" cy="363782"/>
                    <a:chOff x="3141325" y="5190883"/>
                    <a:chExt cx="920051" cy="363782"/>
                  </a:xfrm>
                </p:grpSpPr>
                <p:sp>
                  <p:nvSpPr>
                    <p:cNvPr id="259" name="Rectangle 258">
                      <a:extLst>
                        <a:ext uri="{FF2B5EF4-FFF2-40B4-BE49-F238E27FC236}">
                          <a16:creationId xmlns:a16="http://schemas.microsoft.com/office/drawing/2014/main" id="{EEAD80F3-05EA-49F1-B1D1-A43A1CAF7371}"/>
                        </a:ext>
                      </a:extLst>
                    </p:cNvPr>
                    <p:cNvSpPr/>
                    <p:nvPr/>
                  </p:nvSpPr>
                  <p:spPr bwMode="auto">
                    <a:xfrm>
                      <a:off x="3399149" y="5190883"/>
                      <a:ext cx="662227" cy="363782"/>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BLOB </a:t>
                      </a:r>
                      <a:br>
                        <a:rPr lang="en-US" sz="980" kern="0" dirty="0">
                          <a:gradFill>
                            <a:gsLst>
                              <a:gs pos="0">
                                <a:srgbClr val="FFFFFF"/>
                              </a:gs>
                              <a:gs pos="100000">
                                <a:srgbClr val="FFFFFF"/>
                              </a:gs>
                            </a:gsLst>
                            <a:lin ang="5400000" scaled="0"/>
                          </a:gradFill>
                          <a:ea typeface="Segoe UI" pitchFamily="34" charset="0"/>
                          <a:cs typeface="Segoe UI" pitchFamily="34" charset="0"/>
                        </a:rPr>
                      </a:br>
                      <a:r>
                        <a:rPr lang="en-US" sz="980" kern="0" dirty="0">
                          <a:gradFill>
                            <a:gsLst>
                              <a:gs pos="0">
                                <a:srgbClr val="FFFFFF"/>
                              </a:gs>
                              <a:gs pos="100000">
                                <a:srgbClr val="FFFFFF"/>
                              </a:gs>
                            </a:gsLst>
                            <a:lin ang="5400000" scaled="0"/>
                          </a:gradFill>
                          <a:ea typeface="Segoe UI" pitchFamily="34" charset="0"/>
                          <a:cs typeface="Segoe UI" pitchFamily="34" charset="0"/>
                        </a:rPr>
                        <a:t>storage</a:t>
                      </a:r>
                    </a:p>
                  </p:txBody>
                </p:sp>
                <p:pic>
                  <p:nvPicPr>
                    <p:cNvPr id="260" name="Picture 231" descr="Storage blob.png">
                      <a:extLst>
                        <a:ext uri="{FF2B5EF4-FFF2-40B4-BE49-F238E27FC236}">
                          <a16:creationId xmlns:a16="http://schemas.microsoft.com/office/drawing/2014/main" id="{D8232D2B-E60C-403D-816E-349258DF6218}"/>
                        </a:ext>
                      </a:extLst>
                    </p:cNvPr>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4132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3" name="Group 252">
                    <a:extLst>
                      <a:ext uri="{FF2B5EF4-FFF2-40B4-BE49-F238E27FC236}">
                        <a16:creationId xmlns:a16="http://schemas.microsoft.com/office/drawing/2014/main" id="{AD4BE1FD-13F1-4DAA-A03B-B806BC7B8D95}"/>
                      </a:ext>
                    </a:extLst>
                  </p:cNvPr>
                  <p:cNvGrpSpPr/>
                  <p:nvPr/>
                </p:nvGrpSpPr>
                <p:grpSpPr>
                  <a:xfrm>
                    <a:off x="4130780" y="5194673"/>
                    <a:ext cx="817562" cy="363782"/>
                    <a:chOff x="4079535" y="5194673"/>
                    <a:chExt cx="817562" cy="363782"/>
                  </a:xfrm>
                </p:grpSpPr>
                <p:sp>
                  <p:nvSpPr>
                    <p:cNvPr id="257" name="Rectangle 256">
                      <a:extLst>
                        <a:ext uri="{FF2B5EF4-FFF2-40B4-BE49-F238E27FC236}">
                          <a16:creationId xmlns:a16="http://schemas.microsoft.com/office/drawing/2014/main" id="{4A6AC55E-3031-4076-9B69-ADEDC78751A8}"/>
                        </a:ext>
                      </a:extLst>
                    </p:cNvPr>
                    <p:cNvSpPr/>
                    <p:nvPr/>
                  </p:nvSpPr>
                  <p:spPr bwMode="auto">
                    <a:xfrm>
                      <a:off x="4351381" y="5194673"/>
                      <a:ext cx="545716" cy="363782"/>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Azure </a:t>
                      </a:r>
                      <a:br>
                        <a:rPr lang="en-US" sz="980" kern="0" dirty="0">
                          <a:gradFill>
                            <a:gsLst>
                              <a:gs pos="0">
                                <a:srgbClr val="FFFFFF"/>
                              </a:gs>
                              <a:gs pos="100000">
                                <a:srgbClr val="FFFFFF"/>
                              </a:gs>
                            </a:gsLst>
                            <a:lin ang="5400000" scaled="0"/>
                          </a:gradFill>
                          <a:ea typeface="Segoe UI" pitchFamily="34" charset="0"/>
                          <a:cs typeface="Segoe UI" pitchFamily="34" charset="0"/>
                        </a:rPr>
                      </a:br>
                      <a:r>
                        <a:rPr lang="en-US" sz="980" kern="0" dirty="0">
                          <a:gradFill>
                            <a:gsLst>
                              <a:gs pos="0">
                                <a:srgbClr val="FFFFFF"/>
                              </a:gs>
                              <a:gs pos="100000">
                                <a:srgbClr val="FFFFFF"/>
                              </a:gs>
                            </a:gsLst>
                            <a:lin ang="5400000" scaled="0"/>
                          </a:gradFill>
                          <a:ea typeface="Segoe UI" pitchFamily="34" charset="0"/>
                          <a:cs typeface="Segoe UI" pitchFamily="34" charset="0"/>
                        </a:rPr>
                        <a:t>files</a:t>
                      </a:r>
                    </a:p>
                  </p:txBody>
                </p:sp>
                <p:pic>
                  <p:nvPicPr>
                    <p:cNvPr id="258" name="Picture 232" descr="Storage blob.png">
                      <a:extLst>
                        <a:ext uri="{FF2B5EF4-FFF2-40B4-BE49-F238E27FC236}">
                          <a16:creationId xmlns:a16="http://schemas.microsoft.com/office/drawing/2014/main" id="{D918FFF5-094F-414B-A6D0-0C381BB5B04A}"/>
                        </a:ext>
                      </a:extLst>
                    </p:cNvPr>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079535"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4" name="Group 253">
                    <a:extLst>
                      <a:ext uri="{FF2B5EF4-FFF2-40B4-BE49-F238E27FC236}">
                        <a16:creationId xmlns:a16="http://schemas.microsoft.com/office/drawing/2014/main" id="{6FAA86E5-D060-4BE6-90C9-0132C054295C}"/>
                      </a:ext>
                    </a:extLst>
                  </p:cNvPr>
                  <p:cNvGrpSpPr/>
                  <p:nvPr/>
                </p:nvGrpSpPr>
                <p:grpSpPr>
                  <a:xfrm>
                    <a:off x="5017746" y="5193643"/>
                    <a:ext cx="895175" cy="363782"/>
                    <a:chOff x="5017746" y="5193643"/>
                    <a:chExt cx="895175" cy="363782"/>
                  </a:xfrm>
                </p:grpSpPr>
                <p:sp>
                  <p:nvSpPr>
                    <p:cNvPr id="255" name="Rectangle 254">
                      <a:extLst>
                        <a:ext uri="{FF2B5EF4-FFF2-40B4-BE49-F238E27FC236}">
                          <a16:creationId xmlns:a16="http://schemas.microsoft.com/office/drawing/2014/main" id="{B59354D5-73E1-41F4-B4F9-C3AFC03E2DF4}"/>
                        </a:ext>
                      </a:extLst>
                    </p:cNvPr>
                    <p:cNvSpPr/>
                    <p:nvPr/>
                  </p:nvSpPr>
                  <p:spPr bwMode="auto">
                    <a:xfrm>
                      <a:off x="5292049" y="5193643"/>
                      <a:ext cx="620872" cy="363782"/>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56" name="Picture 233" descr="Storage blob.png">
                      <a:extLst>
                        <a:ext uri="{FF2B5EF4-FFF2-40B4-BE49-F238E27FC236}">
                          <a16:creationId xmlns:a16="http://schemas.microsoft.com/office/drawing/2014/main" id="{66947AE8-A57E-43D3-957D-6112BB9318BF}"/>
                        </a:ext>
                      </a:extLst>
                    </p:cNvPr>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017746" y="5253461"/>
                      <a:ext cx="2476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 name="Group 203">
                  <a:extLst>
                    <a:ext uri="{FF2B5EF4-FFF2-40B4-BE49-F238E27FC236}">
                      <a16:creationId xmlns:a16="http://schemas.microsoft.com/office/drawing/2014/main" id="{0E91F7DE-B730-45E3-89C0-6D84FF2788F0}"/>
                    </a:ext>
                  </a:extLst>
                </p:cNvPr>
                <p:cNvGrpSpPr/>
                <p:nvPr/>
              </p:nvGrpSpPr>
              <p:grpSpPr>
                <a:xfrm>
                  <a:off x="112714" y="4930775"/>
                  <a:ext cx="2834640" cy="788988"/>
                  <a:chOff x="112714" y="4930775"/>
                  <a:chExt cx="2834640" cy="788988"/>
                </a:xfrm>
              </p:grpSpPr>
              <p:sp>
                <p:nvSpPr>
                  <p:cNvPr id="228" name="Rectangle 227">
                    <a:extLst>
                      <a:ext uri="{FF2B5EF4-FFF2-40B4-BE49-F238E27FC236}">
                        <a16:creationId xmlns:a16="http://schemas.microsoft.com/office/drawing/2014/main" id="{8488558A-1005-417C-8A26-D99AC509704B}"/>
                      </a:ext>
                    </a:extLst>
                  </p:cNvPr>
                  <p:cNvSpPr/>
                  <p:nvPr/>
                </p:nvSpPr>
                <p:spPr bwMode="auto">
                  <a:xfrm>
                    <a:off x="112714" y="4930775"/>
                    <a:ext cx="2834640" cy="788988"/>
                  </a:xfrm>
                  <a:prstGeom prst="rect">
                    <a:avLst/>
                  </a:prstGeom>
                  <a:solidFill>
                    <a:srgbClr val="0072C6"/>
                  </a:solidFill>
                  <a:ln w="6350" cap="flat" cmpd="sng" algn="ctr">
                    <a:noFill/>
                    <a:prstDash val="solid"/>
                    <a:miter lim="800000"/>
                    <a:headEnd type="none" w="med" len="med"/>
                    <a:tailEnd type="none" w="med" len="med"/>
                  </a:ln>
                  <a:effectLst/>
                </p:spPr>
                <p:txBody>
                  <a:bodyPr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Virtual machines</a:t>
                    </a:r>
                  </a:p>
                </p:txBody>
              </p:sp>
              <p:grpSp>
                <p:nvGrpSpPr>
                  <p:cNvPr id="229" name="Group 228">
                    <a:extLst>
                      <a:ext uri="{FF2B5EF4-FFF2-40B4-BE49-F238E27FC236}">
                        <a16:creationId xmlns:a16="http://schemas.microsoft.com/office/drawing/2014/main" id="{EBECA20F-60A9-42CD-AD30-CDA034B08673}"/>
                      </a:ext>
                    </a:extLst>
                  </p:cNvPr>
                  <p:cNvGrpSpPr/>
                  <p:nvPr/>
                </p:nvGrpSpPr>
                <p:grpSpPr>
                  <a:xfrm>
                    <a:off x="187325" y="5256095"/>
                    <a:ext cx="884604" cy="261937"/>
                    <a:chOff x="187325" y="5256095"/>
                    <a:chExt cx="884604" cy="261937"/>
                  </a:xfrm>
                </p:grpSpPr>
                <p:sp>
                  <p:nvSpPr>
                    <p:cNvPr id="249" name="Rectangle 248">
                      <a:extLst>
                        <a:ext uri="{FF2B5EF4-FFF2-40B4-BE49-F238E27FC236}">
                          <a16:creationId xmlns:a16="http://schemas.microsoft.com/office/drawing/2014/main" id="{B1429972-B8F6-46B8-9FB1-60CE4FCE4DAE}"/>
                        </a:ext>
                      </a:extLst>
                    </p:cNvPr>
                    <p:cNvSpPr/>
                    <p:nvPr/>
                  </p:nvSpPr>
                  <p:spPr bwMode="auto">
                    <a:xfrm>
                      <a:off x="447675" y="5267270"/>
                      <a:ext cx="624254" cy="239587"/>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Windows</a:t>
                      </a:r>
                    </a:p>
                  </p:txBody>
                </p:sp>
                <p:pic>
                  <p:nvPicPr>
                    <p:cNvPr id="250" name="Picture 234">
                      <a:extLst>
                        <a:ext uri="{FF2B5EF4-FFF2-40B4-BE49-F238E27FC236}">
                          <a16:creationId xmlns:a16="http://schemas.microsoft.com/office/drawing/2014/main" id="{7D9C3A87-AA53-4DE4-8557-73D1EFC40BE0}"/>
                        </a:ext>
                      </a:extLst>
                    </p:cNvPr>
                    <p:cNvPicPr>
                      <a:picLocks noChangeAspect="1"/>
                    </p:cNvPicPr>
                    <p:nvPr/>
                  </p:nvPicPr>
                  <p:blipFill>
                    <a:blip r:embed="rId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87325" y="5256095"/>
                      <a:ext cx="2603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0" name="Group 229">
                    <a:extLst>
                      <a:ext uri="{FF2B5EF4-FFF2-40B4-BE49-F238E27FC236}">
                        <a16:creationId xmlns:a16="http://schemas.microsoft.com/office/drawing/2014/main" id="{CE8E9891-BA60-461C-B678-3FD908F06D64}"/>
                      </a:ext>
                    </a:extLst>
                  </p:cNvPr>
                  <p:cNvGrpSpPr/>
                  <p:nvPr/>
                </p:nvGrpSpPr>
                <p:grpSpPr>
                  <a:xfrm>
                    <a:off x="1136161" y="5256095"/>
                    <a:ext cx="757144" cy="261937"/>
                    <a:chOff x="1257901" y="5256095"/>
                    <a:chExt cx="757144" cy="261937"/>
                  </a:xfrm>
                </p:grpSpPr>
                <p:sp>
                  <p:nvSpPr>
                    <p:cNvPr id="247" name="Rectangle 246">
                      <a:extLst>
                        <a:ext uri="{FF2B5EF4-FFF2-40B4-BE49-F238E27FC236}">
                          <a16:creationId xmlns:a16="http://schemas.microsoft.com/office/drawing/2014/main" id="{736D22B4-4F35-452C-B9AF-3A397917044D}"/>
                        </a:ext>
                      </a:extLst>
                    </p:cNvPr>
                    <p:cNvSpPr/>
                    <p:nvPr/>
                  </p:nvSpPr>
                  <p:spPr bwMode="auto">
                    <a:xfrm>
                      <a:off x="1518893" y="5265121"/>
                      <a:ext cx="496152" cy="21810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Linux</a:t>
                      </a:r>
                    </a:p>
                  </p:txBody>
                </p:sp>
                <p:pic>
                  <p:nvPicPr>
                    <p:cNvPr id="248" name="Picture 395">
                      <a:extLst>
                        <a:ext uri="{FF2B5EF4-FFF2-40B4-BE49-F238E27FC236}">
                          <a16:creationId xmlns:a16="http://schemas.microsoft.com/office/drawing/2014/main" id="{FC009FA8-F0B9-4DC1-B0E7-882DD79281F7}"/>
                        </a:ext>
                      </a:extLst>
                    </p:cNvPr>
                    <p:cNvPicPr>
                      <a:picLocks noChangeAspect="1"/>
                    </p:cNvPicPr>
                    <p:nvPr/>
                  </p:nvPicPr>
                  <p:blipFill>
                    <a:blip r:embed="rId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257901" y="5256095"/>
                      <a:ext cx="2619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1" name="Group 230">
                    <a:extLst>
                      <a:ext uri="{FF2B5EF4-FFF2-40B4-BE49-F238E27FC236}">
                        <a16:creationId xmlns:a16="http://schemas.microsoft.com/office/drawing/2014/main" id="{542B1A9A-8BFF-4106-860F-6AC7F103A11D}"/>
                      </a:ext>
                    </a:extLst>
                  </p:cNvPr>
                  <p:cNvGrpSpPr/>
                  <p:nvPr/>
                </p:nvGrpSpPr>
                <p:grpSpPr>
                  <a:xfrm>
                    <a:off x="1957537" y="5259936"/>
                    <a:ext cx="934983" cy="239587"/>
                    <a:chOff x="1957537" y="5267270"/>
                    <a:chExt cx="934983" cy="239587"/>
                  </a:xfrm>
                </p:grpSpPr>
                <p:sp>
                  <p:nvSpPr>
                    <p:cNvPr id="232" name="Rectangle 231">
                      <a:extLst>
                        <a:ext uri="{FF2B5EF4-FFF2-40B4-BE49-F238E27FC236}">
                          <a16:creationId xmlns:a16="http://schemas.microsoft.com/office/drawing/2014/main" id="{ED480CFE-6817-4F52-A53A-B9F4D66EEC44}"/>
                        </a:ext>
                      </a:extLst>
                    </p:cNvPr>
                    <p:cNvSpPr/>
                    <p:nvPr/>
                  </p:nvSpPr>
                  <p:spPr bwMode="auto">
                    <a:xfrm>
                      <a:off x="2190273" y="5267270"/>
                      <a:ext cx="702247" cy="239587"/>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233" name="Group 411">
                      <a:extLst>
                        <a:ext uri="{FF2B5EF4-FFF2-40B4-BE49-F238E27FC236}">
                          <a16:creationId xmlns:a16="http://schemas.microsoft.com/office/drawing/2014/main" id="{53F3F493-A52C-4065-9EE7-25C69012558E}"/>
                        </a:ext>
                      </a:extLst>
                    </p:cNvPr>
                    <p:cNvGrpSpPr>
                      <a:grpSpLocks/>
                    </p:cNvGrpSpPr>
                    <p:nvPr/>
                  </p:nvGrpSpPr>
                  <p:grpSpPr bwMode="auto">
                    <a:xfrm>
                      <a:off x="1957537" y="5302132"/>
                      <a:ext cx="220663" cy="169862"/>
                      <a:chOff x="1410342" y="5288934"/>
                      <a:chExt cx="294653" cy="226942"/>
                    </a:xfrm>
                  </p:grpSpPr>
                  <p:grpSp>
                    <p:nvGrpSpPr>
                      <p:cNvPr id="234" name="Group 233">
                        <a:extLst>
                          <a:ext uri="{FF2B5EF4-FFF2-40B4-BE49-F238E27FC236}">
                            <a16:creationId xmlns:a16="http://schemas.microsoft.com/office/drawing/2014/main" id="{DD333AD7-A9A3-4FA0-8678-67CA93D79634}"/>
                          </a:ext>
                        </a:extLst>
                      </p:cNvPr>
                      <p:cNvGrpSpPr/>
                      <p:nvPr/>
                    </p:nvGrpSpPr>
                    <p:grpSpPr>
                      <a:xfrm>
                        <a:off x="1428991" y="5308456"/>
                        <a:ext cx="97032" cy="104039"/>
                        <a:chOff x="1286878" y="3925073"/>
                        <a:chExt cx="291844" cy="312918"/>
                      </a:xfrm>
                      <a:solidFill>
                        <a:srgbClr val="FFFFFF"/>
                      </a:solidFill>
                    </p:grpSpPr>
                    <p:sp>
                      <p:nvSpPr>
                        <p:cNvPr id="244" name="Diamond 243">
                          <a:extLst>
                            <a:ext uri="{FF2B5EF4-FFF2-40B4-BE49-F238E27FC236}">
                              <a16:creationId xmlns:a16="http://schemas.microsoft.com/office/drawing/2014/main" id="{B3B348CA-4A56-4347-8CE1-C8E86B7A5B9D}"/>
                            </a:ext>
                          </a:extLst>
                        </p:cNvPr>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5" name="Diamond 244">
                          <a:extLst>
                            <a:ext uri="{FF2B5EF4-FFF2-40B4-BE49-F238E27FC236}">
                              <a16:creationId xmlns:a16="http://schemas.microsoft.com/office/drawing/2014/main" id="{6370C031-B1D9-42EF-A190-CEA002A062E1}"/>
                            </a:ext>
                          </a:extLst>
                        </p:cNvPr>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6" name="Diamond 245">
                          <a:extLst>
                            <a:ext uri="{FF2B5EF4-FFF2-40B4-BE49-F238E27FC236}">
                              <a16:creationId xmlns:a16="http://schemas.microsoft.com/office/drawing/2014/main" id="{56BB3EB7-ABC5-4E3F-AE0B-CCD2BB6ADF6F}"/>
                            </a:ext>
                          </a:extLst>
                        </p:cNvPr>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sp>
                    <p:nvSpPr>
                      <p:cNvPr id="235" name="Rounded Rectangle 490">
                        <a:extLst>
                          <a:ext uri="{FF2B5EF4-FFF2-40B4-BE49-F238E27FC236}">
                            <a16:creationId xmlns:a16="http://schemas.microsoft.com/office/drawing/2014/main" id="{C72E4935-5D32-4B58-865C-8293D19C8F55}"/>
                          </a:ext>
                        </a:extLst>
                      </p:cNvPr>
                      <p:cNvSpPr/>
                      <p:nvPr/>
                    </p:nvSpPr>
                    <p:spPr bwMode="auto">
                      <a:xfrm>
                        <a:off x="1410342" y="5288934"/>
                        <a:ext cx="294653" cy="226942"/>
                      </a:xfrm>
                      <a:prstGeom prst="roundRect">
                        <a:avLst>
                          <a:gd name="adj" fmla="val 9184"/>
                        </a:avLst>
                      </a:prstGeom>
                      <a:noFill/>
                      <a:ln w="19050" cap="flat" cmpd="sng" algn="ctr">
                        <a:solidFill>
                          <a:srgbClr val="FFFFFF"/>
                        </a:solid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nvGrpSpPr>
                      <p:cNvPr id="236" name="Group 235">
                        <a:extLst>
                          <a:ext uri="{FF2B5EF4-FFF2-40B4-BE49-F238E27FC236}">
                            <a16:creationId xmlns:a16="http://schemas.microsoft.com/office/drawing/2014/main" id="{C9D667CB-BE20-4958-AC41-58A6A74DF04C}"/>
                          </a:ext>
                        </a:extLst>
                      </p:cNvPr>
                      <p:cNvGrpSpPr/>
                      <p:nvPr/>
                    </p:nvGrpSpPr>
                    <p:grpSpPr>
                      <a:xfrm>
                        <a:off x="1573839" y="5308987"/>
                        <a:ext cx="97032" cy="104039"/>
                        <a:chOff x="1286878" y="3925073"/>
                        <a:chExt cx="291844" cy="312918"/>
                      </a:xfrm>
                      <a:solidFill>
                        <a:srgbClr val="FFFFFF"/>
                      </a:solidFill>
                    </p:grpSpPr>
                    <p:sp>
                      <p:nvSpPr>
                        <p:cNvPr id="241" name="Diamond 240">
                          <a:extLst>
                            <a:ext uri="{FF2B5EF4-FFF2-40B4-BE49-F238E27FC236}">
                              <a16:creationId xmlns:a16="http://schemas.microsoft.com/office/drawing/2014/main" id="{D0019031-2584-4DBE-B3FD-7349E54D9D7A}"/>
                            </a:ext>
                          </a:extLst>
                        </p:cNvPr>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2" name="Diamond 241">
                          <a:extLst>
                            <a:ext uri="{FF2B5EF4-FFF2-40B4-BE49-F238E27FC236}">
                              <a16:creationId xmlns:a16="http://schemas.microsoft.com/office/drawing/2014/main" id="{E17AAF91-6EEA-467E-9FF7-E6E44452D93F}"/>
                            </a:ext>
                          </a:extLst>
                        </p:cNvPr>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3" name="Diamond 242">
                          <a:extLst>
                            <a:ext uri="{FF2B5EF4-FFF2-40B4-BE49-F238E27FC236}">
                              <a16:creationId xmlns:a16="http://schemas.microsoft.com/office/drawing/2014/main" id="{3108CB43-457F-4295-BE35-FC1C15B58E23}"/>
                            </a:ext>
                          </a:extLst>
                        </p:cNvPr>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nvGrpSpPr>
                      <p:cNvPr id="237" name="Group 236">
                        <a:extLst>
                          <a:ext uri="{FF2B5EF4-FFF2-40B4-BE49-F238E27FC236}">
                            <a16:creationId xmlns:a16="http://schemas.microsoft.com/office/drawing/2014/main" id="{20BE15EA-F998-4F92-9E3D-69F665FC88E2}"/>
                          </a:ext>
                        </a:extLst>
                      </p:cNvPr>
                      <p:cNvGrpSpPr/>
                      <p:nvPr/>
                    </p:nvGrpSpPr>
                    <p:grpSpPr>
                      <a:xfrm>
                        <a:off x="1505369" y="5390438"/>
                        <a:ext cx="97032" cy="104039"/>
                        <a:chOff x="1286878" y="3925073"/>
                        <a:chExt cx="291844" cy="312918"/>
                      </a:xfrm>
                      <a:solidFill>
                        <a:srgbClr val="FFFFFF"/>
                      </a:solidFill>
                    </p:grpSpPr>
                    <p:sp>
                      <p:nvSpPr>
                        <p:cNvPr id="238" name="Diamond 237">
                          <a:extLst>
                            <a:ext uri="{FF2B5EF4-FFF2-40B4-BE49-F238E27FC236}">
                              <a16:creationId xmlns:a16="http://schemas.microsoft.com/office/drawing/2014/main" id="{F73F9398-CDD9-469D-B6CB-1D878A40AC63}"/>
                            </a:ext>
                          </a:extLst>
                        </p:cNvPr>
                        <p:cNvSpPr/>
                        <p:nvPr/>
                      </p:nvSpPr>
                      <p:spPr bwMode="auto">
                        <a:xfrm rot="19690132">
                          <a:off x="1286878" y="3991205"/>
                          <a:ext cx="148048"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39" name="Diamond 238">
                          <a:extLst>
                            <a:ext uri="{FF2B5EF4-FFF2-40B4-BE49-F238E27FC236}">
                              <a16:creationId xmlns:a16="http://schemas.microsoft.com/office/drawing/2014/main" id="{1A756EA4-CBB4-4F4C-AF1B-3B8A333C7D82}"/>
                            </a:ext>
                          </a:extLst>
                        </p:cNvPr>
                        <p:cNvSpPr/>
                        <p:nvPr/>
                      </p:nvSpPr>
                      <p:spPr bwMode="auto">
                        <a:xfrm rot="1935408">
                          <a:off x="1424781" y="3991343"/>
                          <a:ext cx="153941" cy="246648"/>
                        </a:xfrm>
                        <a:prstGeom prst="diamond">
                          <a:avLst/>
                        </a:prstGeom>
                        <a:grp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sp>
                      <p:nvSpPr>
                        <p:cNvPr id="240" name="Diamond 239">
                          <a:extLst>
                            <a:ext uri="{FF2B5EF4-FFF2-40B4-BE49-F238E27FC236}">
                              <a16:creationId xmlns:a16="http://schemas.microsoft.com/office/drawing/2014/main" id="{D1276D99-2F52-44CB-831D-A84941050D26}"/>
                            </a:ext>
                          </a:extLst>
                        </p:cNvPr>
                        <p:cNvSpPr/>
                        <p:nvPr/>
                      </p:nvSpPr>
                      <p:spPr bwMode="auto">
                        <a:xfrm rot="5400000">
                          <a:off x="1355358" y="3879251"/>
                          <a:ext cx="153941" cy="245585"/>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grpSp>
            </p:grpSp>
            <p:grpSp>
              <p:nvGrpSpPr>
                <p:cNvPr id="205" name="Group 204">
                  <a:extLst>
                    <a:ext uri="{FF2B5EF4-FFF2-40B4-BE49-F238E27FC236}">
                      <a16:creationId xmlns:a16="http://schemas.microsoft.com/office/drawing/2014/main" id="{0215425C-C7AE-4451-B182-9C14126276AE}"/>
                    </a:ext>
                  </a:extLst>
                </p:cNvPr>
                <p:cNvGrpSpPr/>
                <p:nvPr/>
              </p:nvGrpSpPr>
              <p:grpSpPr>
                <a:xfrm>
                  <a:off x="6022975" y="4930775"/>
                  <a:ext cx="6292850" cy="790575"/>
                  <a:chOff x="6022975" y="4930775"/>
                  <a:chExt cx="6292850" cy="790575"/>
                </a:xfrm>
              </p:grpSpPr>
              <p:sp>
                <p:nvSpPr>
                  <p:cNvPr id="206" name="Rectangle 205">
                    <a:extLst>
                      <a:ext uri="{FF2B5EF4-FFF2-40B4-BE49-F238E27FC236}">
                        <a16:creationId xmlns:a16="http://schemas.microsoft.com/office/drawing/2014/main" id="{1B35FC22-125E-4444-862F-9A68A9AE69BD}"/>
                      </a:ext>
                    </a:extLst>
                  </p:cNvPr>
                  <p:cNvSpPr/>
                  <p:nvPr/>
                </p:nvSpPr>
                <p:spPr bwMode="auto">
                  <a:xfrm>
                    <a:off x="6022975" y="4930775"/>
                    <a:ext cx="6292850" cy="790575"/>
                  </a:xfrm>
                  <a:prstGeom prst="rect">
                    <a:avLst/>
                  </a:prstGeom>
                  <a:solidFill>
                    <a:srgbClr val="0072C6"/>
                  </a:solidFill>
                  <a:ln w="6350" cap="flat" cmpd="sng" algn="ctr">
                    <a:noFill/>
                    <a:prstDash val="solid"/>
                    <a:miter lim="800000"/>
                    <a:headEnd type="none" w="med" len="med"/>
                    <a:tailEnd type="none" w="med" len="med"/>
                  </a:ln>
                  <a:effectLst/>
                </p:spPr>
                <p:txBody>
                  <a:bodyPr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Software defined networking</a:t>
                    </a:r>
                  </a:p>
                </p:txBody>
              </p:sp>
              <p:grpSp>
                <p:nvGrpSpPr>
                  <p:cNvPr id="207" name="Group 206">
                    <a:extLst>
                      <a:ext uri="{FF2B5EF4-FFF2-40B4-BE49-F238E27FC236}">
                        <a16:creationId xmlns:a16="http://schemas.microsoft.com/office/drawing/2014/main" id="{EE087D35-94DF-41CF-808C-3AC5709F9561}"/>
                      </a:ext>
                    </a:extLst>
                  </p:cNvPr>
                  <p:cNvGrpSpPr/>
                  <p:nvPr/>
                </p:nvGrpSpPr>
                <p:grpSpPr>
                  <a:xfrm>
                    <a:off x="6120092" y="5210907"/>
                    <a:ext cx="838654" cy="346518"/>
                    <a:chOff x="6120092" y="5210907"/>
                    <a:chExt cx="838654" cy="346518"/>
                  </a:xfrm>
                </p:grpSpPr>
                <p:sp>
                  <p:nvSpPr>
                    <p:cNvPr id="226" name="Rectangle 225">
                      <a:extLst>
                        <a:ext uri="{FF2B5EF4-FFF2-40B4-BE49-F238E27FC236}">
                          <a16:creationId xmlns:a16="http://schemas.microsoft.com/office/drawing/2014/main" id="{222E2B0C-1EFD-4116-9F54-EECAE7F80ADA}"/>
                        </a:ext>
                      </a:extLst>
                    </p:cNvPr>
                    <p:cNvSpPr/>
                    <p:nvPr/>
                  </p:nvSpPr>
                  <p:spPr bwMode="auto">
                    <a:xfrm>
                      <a:off x="6388100" y="5210907"/>
                      <a:ext cx="570646" cy="346518"/>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a:extLst>
                        <a:ext uri="{FF2B5EF4-FFF2-40B4-BE49-F238E27FC236}">
                          <a16:creationId xmlns:a16="http://schemas.microsoft.com/office/drawing/2014/main" id="{72202F5C-DD0A-4E2B-B2A6-4FC9F5A9CF8E}"/>
                        </a:ext>
                      </a:extLst>
                    </p:cNvPr>
                    <p:cNvPicPr>
                      <a:picLocks noChangeAspect="1"/>
                    </p:cNvPicPr>
                    <p:nvPr/>
                  </p:nvPicPr>
                  <p:blipFill>
                    <a:blip r:embed="rId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20092" y="5242269"/>
                      <a:ext cx="2682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8" name="Group 207">
                    <a:extLst>
                      <a:ext uri="{FF2B5EF4-FFF2-40B4-BE49-F238E27FC236}">
                        <a16:creationId xmlns:a16="http://schemas.microsoft.com/office/drawing/2014/main" id="{0754C46F-AC24-466D-A498-BB04A1AA8EA6}"/>
                      </a:ext>
                    </a:extLst>
                  </p:cNvPr>
                  <p:cNvGrpSpPr/>
                  <p:nvPr/>
                </p:nvGrpSpPr>
                <p:grpSpPr>
                  <a:xfrm>
                    <a:off x="8599909" y="5210661"/>
                    <a:ext cx="854686" cy="346764"/>
                    <a:chOff x="8608651" y="5210661"/>
                    <a:chExt cx="854686" cy="346764"/>
                  </a:xfrm>
                </p:grpSpPr>
                <p:sp>
                  <p:nvSpPr>
                    <p:cNvPr id="224" name="Rectangle 223">
                      <a:extLst>
                        <a:ext uri="{FF2B5EF4-FFF2-40B4-BE49-F238E27FC236}">
                          <a16:creationId xmlns:a16="http://schemas.microsoft.com/office/drawing/2014/main" id="{E3D5675A-2AF2-4EEF-86C3-6BF33B7FDDA1}"/>
                        </a:ext>
                      </a:extLst>
                    </p:cNvPr>
                    <p:cNvSpPr/>
                    <p:nvPr/>
                  </p:nvSpPr>
                  <p:spPr bwMode="auto">
                    <a:xfrm>
                      <a:off x="8913208" y="5210661"/>
                      <a:ext cx="550129" cy="34676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5" name="Picture 227">
                      <a:extLst>
                        <a:ext uri="{FF2B5EF4-FFF2-40B4-BE49-F238E27FC236}">
                          <a16:creationId xmlns:a16="http://schemas.microsoft.com/office/drawing/2014/main" id="{F26DCDF2-08EE-4426-B8D7-2F3BE5AF1512}"/>
                        </a:ext>
                      </a:extLst>
                    </p:cNvPr>
                    <p:cNvPicPr>
                      <a:picLocks noChangeAspect="1"/>
                    </p:cNvPicPr>
                    <p:nvPr/>
                  </p:nvPicPr>
                  <p:blipFill>
                    <a:blip r:embed="rId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608651" y="5234771"/>
                      <a:ext cx="285077" cy="28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9" name="Group 208">
                    <a:extLst>
                      <a:ext uri="{FF2B5EF4-FFF2-40B4-BE49-F238E27FC236}">
                        <a16:creationId xmlns:a16="http://schemas.microsoft.com/office/drawing/2014/main" id="{A198E8E6-8FCC-40F7-B3BD-722956638C44}"/>
                      </a:ext>
                    </a:extLst>
                  </p:cNvPr>
                  <p:cNvGrpSpPr/>
                  <p:nvPr/>
                </p:nvGrpSpPr>
                <p:grpSpPr>
                  <a:xfrm>
                    <a:off x="9499896" y="5210661"/>
                    <a:ext cx="856833" cy="346764"/>
                    <a:chOff x="9542661" y="5210661"/>
                    <a:chExt cx="856833" cy="346764"/>
                  </a:xfrm>
                </p:grpSpPr>
                <p:sp>
                  <p:nvSpPr>
                    <p:cNvPr id="222" name="Rectangle 221">
                      <a:extLst>
                        <a:ext uri="{FF2B5EF4-FFF2-40B4-BE49-F238E27FC236}">
                          <a16:creationId xmlns:a16="http://schemas.microsoft.com/office/drawing/2014/main" id="{B5573A4C-971C-42C9-BA59-36990BB4460F}"/>
                        </a:ext>
                      </a:extLst>
                    </p:cNvPr>
                    <p:cNvSpPr/>
                    <p:nvPr/>
                  </p:nvSpPr>
                  <p:spPr bwMode="auto">
                    <a:xfrm>
                      <a:off x="9773921" y="5210661"/>
                      <a:ext cx="625573" cy="34676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223" name="Picture 88">
                      <a:extLst>
                        <a:ext uri="{FF2B5EF4-FFF2-40B4-BE49-F238E27FC236}">
                          <a16:creationId xmlns:a16="http://schemas.microsoft.com/office/drawing/2014/main" id="{3012FEC8-4998-464E-8183-1F78B100F438}"/>
                        </a:ext>
                      </a:extLst>
                    </p:cNvPr>
                    <p:cNvPicPr>
                      <a:picLocks noChangeAspect="1"/>
                    </p:cNvPicPr>
                    <p:nvPr/>
                  </p:nvPicPr>
                  <p:blipFill>
                    <a:blip r:embed="rId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542661" y="5271638"/>
                      <a:ext cx="2111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0" name="Group 209">
                    <a:extLst>
                      <a:ext uri="{FF2B5EF4-FFF2-40B4-BE49-F238E27FC236}">
                        <a16:creationId xmlns:a16="http://schemas.microsoft.com/office/drawing/2014/main" id="{7EC99DE9-4079-4B2B-B10B-C660DC8110DE}"/>
                      </a:ext>
                    </a:extLst>
                  </p:cNvPr>
                  <p:cNvGrpSpPr/>
                  <p:nvPr/>
                </p:nvGrpSpPr>
                <p:grpSpPr>
                  <a:xfrm>
                    <a:off x="11270141" y="5210661"/>
                    <a:ext cx="985359" cy="346764"/>
                    <a:chOff x="11270141" y="5210661"/>
                    <a:chExt cx="985359" cy="346764"/>
                  </a:xfrm>
                </p:grpSpPr>
                <p:sp>
                  <p:nvSpPr>
                    <p:cNvPr id="220" name="Rectangle 219">
                      <a:extLst>
                        <a:ext uri="{FF2B5EF4-FFF2-40B4-BE49-F238E27FC236}">
                          <a16:creationId xmlns:a16="http://schemas.microsoft.com/office/drawing/2014/main" id="{C8755C71-8FE6-45CD-97B4-4602595F5E41}"/>
                        </a:ext>
                      </a:extLst>
                    </p:cNvPr>
                    <p:cNvSpPr/>
                    <p:nvPr/>
                  </p:nvSpPr>
                  <p:spPr bwMode="auto">
                    <a:xfrm>
                      <a:off x="11524599" y="5210661"/>
                      <a:ext cx="730901" cy="34676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221" name="Freeform 476">
                      <a:extLst>
                        <a:ext uri="{FF2B5EF4-FFF2-40B4-BE49-F238E27FC236}">
                          <a16:creationId xmlns:a16="http://schemas.microsoft.com/office/drawing/2014/main" id="{94FDBCBC-B4C9-454A-B4D3-6C50B5540CD1}"/>
                        </a:ext>
                      </a:extLst>
                    </p:cNvPr>
                    <p:cNvSpPr/>
                    <p:nvPr/>
                  </p:nvSpPr>
                  <p:spPr bwMode="auto">
                    <a:xfrm rot="2700000">
                      <a:off x="11270140" y="5281957"/>
                      <a:ext cx="188913" cy="188912"/>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nvGrpSpPr>
                  <p:cNvPr id="211" name="Group 210">
                    <a:extLst>
                      <a:ext uri="{FF2B5EF4-FFF2-40B4-BE49-F238E27FC236}">
                        <a16:creationId xmlns:a16="http://schemas.microsoft.com/office/drawing/2014/main" id="{2A23C7D5-9645-47C7-AE0C-8CCF771E8A5A}"/>
                      </a:ext>
                    </a:extLst>
                  </p:cNvPr>
                  <p:cNvGrpSpPr/>
                  <p:nvPr/>
                </p:nvGrpSpPr>
                <p:grpSpPr>
                  <a:xfrm>
                    <a:off x="7897520" y="5210661"/>
                    <a:ext cx="657088" cy="346764"/>
                    <a:chOff x="7872239" y="5210661"/>
                    <a:chExt cx="657088" cy="346764"/>
                  </a:xfrm>
                </p:grpSpPr>
                <p:sp>
                  <p:nvSpPr>
                    <p:cNvPr id="218" name="Rectangle 217">
                      <a:extLst>
                        <a:ext uri="{FF2B5EF4-FFF2-40B4-BE49-F238E27FC236}">
                          <a16:creationId xmlns:a16="http://schemas.microsoft.com/office/drawing/2014/main" id="{78B17A23-6BB7-40EC-816B-1E6DD285D077}"/>
                        </a:ext>
                      </a:extLst>
                    </p:cNvPr>
                    <p:cNvSpPr/>
                    <p:nvPr/>
                  </p:nvSpPr>
                  <p:spPr bwMode="auto">
                    <a:xfrm>
                      <a:off x="8127646" y="5210661"/>
                      <a:ext cx="401681" cy="346764"/>
                    </a:xfrm>
                    <a:prstGeom prst="rect">
                      <a:avLst/>
                    </a:prstGeom>
                    <a:noFill/>
                    <a:ln w="6350" cap="flat" cmpd="sng" algn="ctr">
                      <a:noFill/>
                      <a:prstDash val="solid"/>
                      <a:miter lim="800000"/>
                      <a:headEnd type="none" w="med" len="med"/>
                      <a:tailEnd type="none" w="med" len="med"/>
                    </a:ln>
                    <a:effectLst/>
                  </p:spPr>
                  <p:txBody>
                    <a:bodyPr lIns="44821" tIns="44821" rIns="44821" bIns="44821" anchor="ctr" anchorCtr="0"/>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219" name="Picture 3">
                      <a:extLst>
                        <a:ext uri="{FF2B5EF4-FFF2-40B4-BE49-F238E27FC236}">
                          <a16:creationId xmlns:a16="http://schemas.microsoft.com/office/drawing/2014/main" id="{CC37E411-FC4C-4758-BC51-05107B9F691E}"/>
                        </a:ext>
                      </a:extLst>
                    </p:cNvPr>
                    <p:cNvPicPr>
                      <a:picLocks noChangeAspect="1"/>
                    </p:cNvPicPr>
                    <p:nvPr/>
                  </p:nvPicPr>
                  <p:blipFill>
                    <a:blip r:embed="rId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72239" y="5259380"/>
                      <a:ext cx="234066" cy="23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a:extLst>
                      <a:ext uri="{FF2B5EF4-FFF2-40B4-BE49-F238E27FC236}">
                        <a16:creationId xmlns:a16="http://schemas.microsoft.com/office/drawing/2014/main" id="{1B3C779B-711F-4911-B3C7-D449F83B0BFA}"/>
                      </a:ext>
                    </a:extLst>
                  </p:cNvPr>
                  <p:cNvGrpSpPr/>
                  <p:nvPr/>
                </p:nvGrpSpPr>
                <p:grpSpPr>
                  <a:xfrm>
                    <a:off x="10402030" y="5210661"/>
                    <a:ext cx="822809" cy="346764"/>
                    <a:chOff x="10440820" y="5210661"/>
                    <a:chExt cx="822809" cy="346764"/>
                  </a:xfrm>
                </p:grpSpPr>
                <p:sp>
                  <p:nvSpPr>
                    <p:cNvPr id="216" name="Rectangle 215">
                      <a:extLst>
                        <a:ext uri="{FF2B5EF4-FFF2-40B4-BE49-F238E27FC236}">
                          <a16:creationId xmlns:a16="http://schemas.microsoft.com/office/drawing/2014/main" id="{ECA4C130-3EF5-4D9B-9F8E-4B5DEDF6DB72}"/>
                        </a:ext>
                      </a:extLst>
                    </p:cNvPr>
                    <p:cNvSpPr/>
                    <p:nvPr/>
                  </p:nvSpPr>
                  <p:spPr bwMode="auto">
                    <a:xfrm>
                      <a:off x="10673647" y="5210661"/>
                      <a:ext cx="589982" cy="346764"/>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VPN </a:t>
                      </a:r>
                      <a:br>
                        <a:rPr lang="en-US" sz="980" kern="0" dirty="0">
                          <a:gradFill>
                            <a:gsLst>
                              <a:gs pos="0">
                                <a:srgbClr val="FFFFFF"/>
                              </a:gs>
                              <a:gs pos="100000">
                                <a:srgbClr val="FFFFFF"/>
                              </a:gs>
                            </a:gsLst>
                            <a:lin ang="5400000" scaled="0"/>
                          </a:gradFill>
                          <a:ea typeface="Segoe UI" pitchFamily="34" charset="0"/>
                          <a:cs typeface="Segoe UI" pitchFamily="34" charset="0"/>
                        </a:rPr>
                      </a:br>
                      <a:r>
                        <a:rPr lang="en-US" sz="980" kern="0" dirty="0">
                          <a:gradFill>
                            <a:gsLst>
                              <a:gs pos="0">
                                <a:srgbClr val="FFFFFF"/>
                              </a:gs>
                              <a:gs pos="100000">
                                <a:srgbClr val="FFFFFF"/>
                              </a:gs>
                            </a:gsLst>
                            <a:lin ang="5400000" scaled="0"/>
                          </a:gradFill>
                          <a:ea typeface="Segoe UI" pitchFamily="34" charset="0"/>
                          <a:cs typeface="Segoe UI" pitchFamily="34" charset="0"/>
                        </a:rPr>
                        <a:t>Gateway</a:t>
                      </a:r>
                    </a:p>
                  </p:txBody>
                </p:sp>
                <p:pic>
                  <p:nvPicPr>
                    <p:cNvPr id="217" name="Picture 9">
                      <a:extLst>
                        <a:ext uri="{FF2B5EF4-FFF2-40B4-BE49-F238E27FC236}">
                          <a16:creationId xmlns:a16="http://schemas.microsoft.com/office/drawing/2014/main" id="{A08623A6-4DB6-40EF-AF02-E4ACA71F7780}"/>
                        </a:ext>
                      </a:extLst>
                    </p:cNvPr>
                    <p:cNvPicPr>
                      <a:picLocks noChangeAspect="1"/>
                    </p:cNvPicPr>
                    <p:nvPr/>
                  </p:nvPicPr>
                  <p:blipFill>
                    <a:blip r:embed="rId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440820" y="5255763"/>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3" name="Group 212">
                    <a:extLst>
                      <a:ext uri="{FF2B5EF4-FFF2-40B4-BE49-F238E27FC236}">
                        <a16:creationId xmlns:a16="http://schemas.microsoft.com/office/drawing/2014/main" id="{3A8AE871-A9B2-4D00-AFFF-C622A7B39F63}"/>
                      </a:ext>
                    </a:extLst>
                  </p:cNvPr>
                  <p:cNvGrpSpPr/>
                  <p:nvPr/>
                </p:nvGrpSpPr>
                <p:grpSpPr>
                  <a:xfrm>
                    <a:off x="7004047" y="5210907"/>
                    <a:ext cx="848172" cy="346518"/>
                    <a:chOff x="7002727" y="5210907"/>
                    <a:chExt cx="848172" cy="346518"/>
                  </a:xfrm>
                </p:grpSpPr>
                <p:sp>
                  <p:nvSpPr>
                    <p:cNvPr id="214" name="Rectangle 213">
                      <a:extLst>
                        <a:ext uri="{FF2B5EF4-FFF2-40B4-BE49-F238E27FC236}">
                          <a16:creationId xmlns:a16="http://schemas.microsoft.com/office/drawing/2014/main" id="{43F85902-F805-4791-9432-E4874520359C}"/>
                        </a:ext>
                      </a:extLst>
                    </p:cNvPr>
                    <p:cNvSpPr/>
                    <p:nvPr/>
                  </p:nvSpPr>
                  <p:spPr bwMode="auto">
                    <a:xfrm>
                      <a:off x="7265455" y="5210907"/>
                      <a:ext cx="585444" cy="346518"/>
                    </a:xfrm>
                    <a:prstGeom prst="rect">
                      <a:avLst/>
                    </a:prstGeom>
                    <a:noFill/>
                    <a:ln w="6350" cap="flat" cmpd="sng" algn="ctr">
                      <a:noFill/>
                      <a:prstDash val="solid"/>
                      <a:miter lim="800000"/>
                      <a:headEnd type="none" w="med" len="med"/>
                      <a:tailEnd type="none" w="med" len="med"/>
                    </a:ln>
                    <a:effectLst/>
                  </p:spPr>
                  <p:txBody>
                    <a:bodyPr lIns="44821" tIns="44821" rIns="44821" bIns="44821"/>
                    <a:lstStyle/>
                    <a:p>
                      <a:pPr defTabSz="895923" fontAlgn="base">
                        <a:lnSpc>
                          <a:spcPct val="90000"/>
                        </a:lnSpc>
                        <a:defRPr/>
                      </a:pPr>
                      <a:r>
                        <a:rPr lang="en-US" sz="98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215" name="Picture 11">
                      <a:extLst>
                        <a:ext uri="{FF2B5EF4-FFF2-40B4-BE49-F238E27FC236}">
                          <a16:creationId xmlns:a16="http://schemas.microsoft.com/office/drawing/2014/main" id="{53616FF6-2836-4ADA-9C50-A7B478A0AD33}"/>
                        </a:ext>
                      </a:extLst>
                    </p:cNvPr>
                    <p:cNvPicPr>
                      <a:picLocks noChangeAspect="1"/>
                    </p:cNvPicPr>
                    <p:nvPr/>
                  </p:nvPicPr>
                  <p:blipFill>
                    <a:blip r:embed="rId1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02727" y="5257351"/>
                      <a:ext cx="239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8" name="Group 27">
                <a:extLst>
                  <a:ext uri="{FF2B5EF4-FFF2-40B4-BE49-F238E27FC236}">
                    <a16:creationId xmlns:a16="http://schemas.microsoft.com/office/drawing/2014/main" id="{5BB84D6D-2DBE-45A2-944B-BE4B6987755D}"/>
                  </a:ext>
                </a:extLst>
              </p:cNvPr>
              <p:cNvGrpSpPr/>
              <p:nvPr/>
            </p:nvGrpSpPr>
            <p:grpSpPr>
              <a:xfrm>
                <a:off x="112714" y="93574"/>
                <a:ext cx="12223383" cy="4364125"/>
                <a:chOff x="112714" y="93574"/>
                <a:chExt cx="12223383" cy="4364125"/>
              </a:xfrm>
            </p:grpSpPr>
            <p:grpSp>
              <p:nvGrpSpPr>
                <p:cNvPr id="29" name="Group 28">
                  <a:extLst>
                    <a:ext uri="{FF2B5EF4-FFF2-40B4-BE49-F238E27FC236}">
                      <a16:creationId xmlns:a16="http://schemas.microsoft.com/office/drawing/2014/main" id="{FD381DC7-F067-464D-9F79-F3B96463641D}"/>
                    </a:ext>
                  </a:extLst>
                </p:cNvPr>
                <p:cNvGrpSpPr/>
                <p:nvPr/>
              </p:nvGrpSpPr>
              <p:grpSpPr>
                <a:xfrm>
                  <a:off x="1972040" y="93575"/>
                  <a:ext cx="8602615" cy="4350857"/>
                  <a:chOff x="1972040" y="93575"/>
                  <a:chExt cx="8602615" cy="4350857"/>
                </a:xfrm>
              </p:grpSpPr>
              <p:sp>
                <p:nvSpPr>
                  <p:cNvPr id="86" name="Rectangle 85">
                    <a:extLst>
                      <a:ext uri="{FF2B5EF4-FFF2-40B4-BE49-F238E27FC236}">
                        <a16:creationId xmlns:a16="http://schemas.microsoft.com/office/drawing/2014/main" id="{CBC0648C-38FA-49B9-8EE0-10F2957D9446}"/>
                      </a:ext>
                    </a:extLst>
                  </p:cNvPr>
                  <p:cNvSpPr/>
                  <p:nvPr/>
                </p:nvSpPr>
                <p:spPr bwMode="auto">
                  <a:xfrm>
                    <a:off x="1972040" y="93575"/>
                    <a:ext cx="8602615" cy="4350857"/>
                  </a:xfrm>
                  <a:prstGeom prst="rect">
                    <a:avLst/>
                  </a:prstGeom>
                  <a:solidFill>
                    <a:srgbClr val="005695"/>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Platform services</a:t>
                    </a:r>
                  </a:p>
                </p:txBody>
              </p:sp>
              <p:grpSp>
                <p:nvGrpSpPr>
                  <p:cNvPr id="87" name="Group 86">
                    <a:extLst>
                      <a:ext uri="{FF2B5EF4-FFF2-40B4-BE49-F238E27FC236}">
                        <a16:creationId xmlns:a16="http://schemas.microsoft.com/office/drawing/2014/main" id="{1561A388-F0D5-4D40-B969-C5C028E4F49C}"/>
                      </a:ext>
                    </a:extLst>
                  </p:cNvPr>
                  <p:cNvGrpSpPr/>
                  <p:nvPr/>
                </p:nvGrpSpPr>
                <p:grpSpPr>
                  <a:xfrm>
                    <a:off x="2087227" y="543029"/>
                    <a:ext cx="8372241" cy="3790160"/>
                    <a:chOff x="2082009" y="543029"/>
                    <a:chExt cx="8372241" cy="3790160"/>
                  </a:xfrm>
                </p:grpSpPr>
                <p:grpSp>
                  <p:nvGrpSpPr>
                    <p:cNvPr id="88" name="Group 87">
                      <a:extLst>
                        <a:ext uri="{FF2B5EF4-FFF2-40B4-BE49-F238E27FC236}">
                          <a16:creationId xmlns:a16="http://schemas.microsoft.com/office/drawing/2014/main" id="{B0025FC9-634A-4DB3-947C-F165CC5B8153}"/>
                        </a:ext>
                      </a:extLst>
                    </p:cNvPr>
                    <p:cNvGrpSpPr/>
                    <p:nvPr/>
                  </p:nvGrpSpPr>
                  <p:grpSpPr>
                    <a:xfrm>
                      <a:off x="4343326" y="543029"/>
                      <a:ext cx="3736693" cy="1371600"/>
                      <a:chOff x="4336920" y="650979"/>
                      <a:chExt cx="3736693" cy="1371600"/>
                    </a:xfrm>
                  </p:grpSpPr>
                  <p:sp>
                    <p:nvSpPr>
                      <p:cNvPr id="183" name="Rectangle 182">
                        <a:extLst>
                          <a:ext uri="{FF2B5EF4-FFF2-40B4-BE49-F238E27FC236}">
                            <a16:creationId xmlns:a16="http://schemas.microsoft.com/office/drawing/2014/main" id="{24B23A36-AC14-4099-8892-74D5A9AF66B3}"/>
                          </a:ext>
                        </a:extLst>
                      </p:cNvPr>
                      <p:cNvSpPr/>
                      <p:nvPr/>
                    </p:nvSpPr>
                    <p:spPr bwMode="auto">
                      <a:xfrm>
                        <a:off x="4336920" y="650979"/>
                        <a:ext cx="3736693" cy="1371600"/>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Web and mobile</a:t>
                        </a:r>
                      </a:p>
                    </p:txBody>
                  </p:sp>
                  <p:grpSp>
                    <p:nvGrpSpPr>
                      <p:cNvPr id="184" name="Group 183">
                        <a:extLst>
                          <a:ext uri="{FF2B5EF4-FFF2-40B4-BE49-F238E27FC236}">
                            <a16:creationId xmlns:a16="http://schemas.microsoft.com/office/drawing/2014/main" id="{2FE6290B-8A2A-47F6-BF7A-A60AC0E9CF5A}"/>
                          </a:ext>
                        </a:extLst>
                      </p:cNvPr>
                      <p:cNvGrpSpPr/>
                      <p:nvPr/>
                    </p:nvGrpSpPr>
                    <p:grpSpPr>
                      <a:xfrm>
                        <a:off x="4516491" y="1046498"/>
                        <a:ext cx="1003842" cy="300037"/>
                        <a:chOff x="4516491" y="987018"/>
                        <a:chExt cx="1003842" cy="300037"/>
                      </a:xfrm>
                    </p:grpSpPr>
                    <p:sp>
                      <p:nvSpPr>
                        <p:cNvPr id="200" name="TextBox 199">
                          <a:extLst>
                            <a:ext uri="{FF2B5EF4-FFF2-40B4-BE49-F238E27FC236}">
                              <a16:creationId xmlns:a16="http://schemas.microsoft.com/office/drawing/2014/main" id="{75405756-995E-46CD-98DB-8E5B0580C336}"/>
                            </a:ext>
                          </a:extLst>
                        </p:cNvPr>
                        <p:cNvSpPr txBox="1"/>
                        <p:nvPr/>
                      </p:nvSpPr>
                      <p:spPr bwMode="auto">
                        <a:xfrm>
                          <a:off x="4861521" y="987018"/>
                          <a:ext cx="658812"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Web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apps</a:t>
                          </a:r>
                        </a:p>
                      </p:txBody>
                    </p:sp>
                    <p:pic>
                      <p:nvPicPr>
                        <p:cNvPr id="201" name="Picture 151">
                          <a:extLst>
                            <a:ext uri="{FF2B5EF4-FFF2-40B4-BE49-F238E27FC236}">
                              <a16:creationId xmlns:a16="http://schemas.microsoft.com/office/drawing/2014/main" id="{2C985ADA-8408-4A1E-99A2-7FD303426DF1}"/>
                            </a:ext>
                          </a:extLst>
                        </p:cNvPr>
                        <p:cNvPicPr>
                          <a:picLocks noChangeAspect="1"/>
                        </p:cNvPicPr>
                        <p:nvPr/>
                      </p:nvPicPr>
                      <p:blipFill>
                        <a:blip r:embed="rId1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516491" y="993596"/>
                          <a:ext cx="286768" cy="28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5" name="Group 184">
                        <a:extLst>
                          <a:ext uri="{FF2B5EF4-FFF2-40B4-BE49-F238E27FC236}">
                            <a16:creationId xmlns:a16="http://schemas.microsoft.com/office/drawing/2014/main" id="{B00EED03-A138-49D4-88FD-8A67A603B62A}"/>
                          </a:ext>
                        </a:extLst>
                      </p:cNvPr>
                      <p:cNvGrpSpPr/>
                      <p:nvPr/>
                    </p:nvGrpSpPr>
                    <p:grpSpPr>
                      <a:xfrm>
                        <a:off x="4516491" y="1617114"/>
                        <a:ext cx="1003842" cy="291190"/>
                        <a:chOff x="4516491" y="1514601"/>
                        <a:chExt cx="1003842" cy="291190"/>
                      </a:xfrm>
                    </p:grpSpPr>
                    <p:sp>
                      <p:nvSpPr>
                        <p:cNvPr id="198" name="TextBox 197">
                          <a:extLst>
                            <a:ext uri="{FF2B5EF4-FFF2-40B4-BE49-F238E27FC236}">
                              <a16:creationId xmlns:a16="http://schemas.microsoft.com/office/drawing/2014/main" id="{0674D611-15C8-43B4-B0A6-7946501C1186}"/>
                            </a:ext>
                          </a:extLst>
                        </p:cNvPr>
                        <p:cNvSpPr txBox="1"/>
                        <p:nvPr/>
                      </p:nvSpPr>
                      <p:spPr bwMode="auto">
                        <a:xfrm>
                          <a:off x="4861521" y="1530021"/>
                          <a:ext cx="658812" cy="260350"/>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Mobile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apps</a:t>
                          </a:r>
                        </a:p>
                      </p:txBody>
                    </p:sp>
                    <p:pic>
                      <p:nvPicPr>
                        <p:cNvPr id="199" name="Picture 153">
                          <a:extLst>
                            <a:ext uri="{FF2B5EF4-FFF2-40B4-BE49-F238E27FC236}">
                              <a16:creationId xmlns:a16="http://schemas.microsoft.com/office/drawing/2014/main" id="{3987B0CB-D75F-4D2A-B5D1-71167C355C40}"/>
                            </a:ext>
                          </a:extLst>
                        </p:cNvPr>
                        <p:cNvPicPr>
                          <a:picLocks noChangeAspect="1"/>
                        </p:cNvPicPr>
                        <p:nvPr/>
                      </p:nvPicPr>
                      <p:blipFill>
                        <a:blip r:embed="rId1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516491" y="1514601"/>
                          <a:ext cx="291075" cy="2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6" name="Group 185">
                        <a:extLst>
                          <a:ext uri="{FF2B5EF4-FFF2-40B4-BE49-F238E27FC236}">
                            <a16:creationId xmlns:a16="http://schemas.microsoft.com/office/drawing/2014/main" id="{DF9B0EDE-DC7E-4287-B38D-CBA9E279F312}"/>
                          </a:ext>
                        </a:extLst>
                      </p:cNvPr>
                      <p:cNvGrpSpPr/>
                      <p:nvPr/>
                    </p:nvGrpSpPr>
                    <p:grpSpPr>
                      <a:xfrm>
                        <a:off x="6846369" y="1044910"/>
                        <a:ext cx="1017770" cy="301625"/>
                        <a:chOff x="6784198" y="987352"/>
                        <a:chExt cx="1017770" cy="301625"/>
                      </a:xfrm>
                    </p:grpSpPr>
                    <p:sp>
                      <p:nvSpPr>
                        <p:cNvPr id="196" name="TextBox 195">
                          <a:extLst>
                            <a:ext uri="{FF2B5EF4-FFF2-40B4-BE49-F238E27FC236}">
                              <a16:creationId xmlns:a16="http://schemas.microsoft.com/office/drawing/2014/main" id="{A7989F6C-8136-4A59-A965-8F8E286930B6}"/>
                            </a:ext>
                          </a:extLst>
                        </p:cNvPr>
                        <p:cNvSpPr txBox="1"/>
                        <p:nvPr/>
                      </p:nvSpPr>
                      <p:spPr bwMode="auto">
                        <a:xfrm>
                          <a:off x="7143156" y="987352"/>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API</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management</a:t>
                          </a:r>
                        </a:p>
                      </p:txBody>
                    </p:sp>
                    <p:pic>
                      <p:nvPicPr>
                        <p:cNvPr id="197" name="Picture 155">
                          <a:extLst>
                            <a:ext uri="{FF2B5EF4-FFF2-40B4-BE49-F238E27FC236}">
                              <a16:creationId xmlns:a16="http://schemas.microsoft.com/office/drawing/2014/main" id="{AFE275EA-1D58-4541-B587-AB1432F00C54}"/>
                            </a:ext>
                          </a:extLst>
                        </p:cNvPr>
                        <p:cNvPicPr>
                          <a:picLocks noChangeAspect="1"/>
                        </p:cNvPicPr>
                        <p:nvPr/>
                      </p:nvPicPr>
                      <p:blipFill>
                        <a:blip r:embed="rId1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784198" y="987819"/>
                          <a:ext cx="291528" cy="29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7" name="Group 186">
                        <a:extLst>
                          <a:ext uri="{FF2B5EF4-FFF2-40B4-BE49-F238E27FC236}">
                            <a16:creationId xmlns:a16="http://schemas.microsoft.com/office/drawing/2014/main" id="{45505833-AA69-41C4-94F9-6A47C6DC5FA4}"/>
                          </a:ext>
                        </a:extLst>
                      </p:cNvPr>
                      <p:cNvGrpSpPr/>
                      <p:nvPr/>
                    </p:nvGrpSpPr>
                    <p:grpSpPr>
                      <a:xfrm>
                        <a:off x="5673359" y="1051631"/>
                        <a:ext cx="1019983" cy="294904"/>
                        <a:chOff x="5648693" y="1000311"/>
                        <a:chExt cx="1019983" cy="294904"/>
                      </a:xfrm>
                    </p:grpSpPr>
                    <p:sp>
                      <p:nvSpPr>
                        <p:cNvPr id="194" name="TextBox 193">
                          <a:extLst>
                            <a:ext uri="{FF2B5EF4-FFF2-40B4-BE49-F238E27FC236}">
                              <a16:creationId xmlns:a16="http://schemas.microsoft.com/office/drawing/2014/main" id="{8C07E4DD-DDF1-4C5A-A9BD-C44511BD184C}"/>
                            </a:ext>
                          </a:extLst>
                        </p:cNvPr>
                        <p:cNvSpPr txBox="1"/>
                        <p:nvPr/>
                      </p:nvSpPr>
                      <p:spPr bwMode="auto">
                        <a:xfrm>
                          <a:off x="6008276" y="1024727"/>
                          <a:ext cx="660400" cy="25717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API</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apps</a:t>
                          </a:r>
                        </a:p>
                      </p:txBody>
                    </p:sp>
                    <p:pic>
                      <p:nvPicPr>
                        <p:cNvPr id="195" name="Picture 157">
                          <a:extLst>
                            <a:ext uri="{FF2B5EF4-FFF2-40B4-BE49-F238E27FC236}">
                              <a16:creationId xmlns:a16="http://schemas.microsoft.com/office/drawing/2014/main" id="{485D44C0-0BEB-47DB-B6FB-C5D84BE79E0F}"/>
                            </a:ext>
                          </a:extLst>
                        </p:cNvPr>
                        <p:cNvPicPr>
                          <a:picLocks noChangeAspect="1"/>
                        </p:cNvPicPr>
                        <p:nvPr/>
                      </p:nvPicPr>
                      <p:blipFill>
                        <a:blip r:embed="rId1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648693" y="1000311"/>
                          <a:ext cx="294787" cy="29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 name="Group 187">
                        <a:extLst>
                          <a:ext uri="{FF2B5EF4-FFF2-40B4-BE49-F238E27FC236}">
                            <a16:creationId xmlns:a16="http://schemas.microsoft.com/office/drawing/2014/main" id="{9C2B63C2-1108-4211-ADEC-53AEB88754AF}"/>
                          </a:ext>
                        </a:extLst>
                      </p:cNvPr>
                      <p:cNvGrpSpPr/>
                      <p:nvPr/>
                    </p:nvGrpSpPr>
                    <p:grpSpPr>
                      <a:xfrm>
                        <a:off x="5673359" y="1617114"/>
                        <a:ext cx="1022642" cy="301625"/>
                        <a:chOff x="5646034" y="1516851"/>
                        <a:chExt cx="1022642" cy="301625"/>
                      </a:xfrm>
                    </p:grpSpPr>
                    <p:sp>
                      <p:nvSpPr>
                        <p:cNvPr id="192" name="TextBox 191">
                          <a:extLst>
                            <a:ext uri="{FF2B5EF4-FFF2-40B4-BE49-F238E27FC236}">
                              <a16:creationId xmlns:a16="http://schemas.microsoft.com/office/drawing/2014/main" id="{A1E50B84-D8F2-4A0E-9C36-016759BD6E9C}"/>
                            </a:ext>
                          </a:extLst>
                        </p:cNvPr>
                        <p:cNvSpPr txBox="1"/>
                        <p:nvPr/>
                      </p:nvSpPr>
                      <p:spPr bwMode="auto">
                        <a:xfrm>
                          <a:off x="6008276" y="1516851"/>
                          <a:ext cx="660400"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Logic</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apps</a:t>
                          </a:r>
                        </a:p>
                      </p:txBody>
                    </p:sp>
                    <p:pic>
                      <p:nvPicPr>
                        <p:cNvPr id="193" name="Picture 159">
                          <a:extLst>
                            <a:ext uri="{FF2B5EF4-FFF2-40B4-BE49-F238E27FC236}">
                              <a16:creationId xmlns:a16="http://schemas.microsoft.com/office/drawing/2014/main" id="{F23B635F-7AD1-49DD-B63B-AF91A6886737}"/>
                            </a:ext>
                          </a:extLst>
                        </p:cNvPr>
                        <p:cNvPicPr>
                          <a:picLocks noChangeAspect="1"/>
                        </p:cNvPicPr>
                        <p:nvPr/>
                      </p:nvPicPr>
                      <p:blipFill>
                        <a:blip r:embed="rId1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646034" y="1517893"/>
                          <a:ext cx="292406" cy="292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9" name="Group 188">
                        <a:extLst>
                          <a:ext uri="{FF2B5EF4-FFF2-40B4-BE49-F238E27FC236}">
                            <a16:creationId xmlns:a16="http://schemas.microsoft.com/office/drawing/2014/main" id="{D5802280-576B-4A29-8AA6-7F618767BDA8}"/>
                          </a:ext>
                        </a:extLst>
                      </p:cNvPr>
                      <p:cNvGrpSpPr/>
                      <p:nvPr/>
                    </p:nvGrpSpPr>
                    <p:grpSpPr>
                      <a:xfrm>
                        <a:off x="6846368" y="1617114"/>
                        <a:ext cx="1017771" cy="301625"/>
                        <a:chOff x="6784198" y="1512087"/>
                        <a:chExt cx="1017771" cy="301625"/>
                      </a:xfrm>
                    </p:grpSpPr>
                    <p:sp>
                      <p:nvSpPr>
                        <p:cNvPr id="190" name="TextBox 189">
                          <a:extLst>
                            <a:ext uri="{FF2B5EF4-FFF2-40B4-BE49-F238E27FC236}">
                              <a16:creationId xmlns:a16="http://schemas.microsoft.com/office/drawing/2014/main" id="{4A96E7F6-B8BA-4B90-82BA-79EED2D445C3}"/>
                            </a:ext>
                          </a:extLst>
                        </p:cNvPr>
                        <p:cNvSpPr txBox="1"/>
                        <p:nvPr/>
                      </p:nvSpPr>
                      <p:spPr bwMode="auto">
                        <a:xfrm>
                          <a:off x="7143156" y="1512087"/>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Notification</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hubs</a:t>
                          </a:r>
                        </a:p>
                      </p:txBody>
                    </p:sp>
                    <p:pic>
                      <p:nvPicPr>
                        <p:cNvPr id="191" name="Picture 161">
                          <a:extLst>
                            <a:ext uri="{FF2B5EF4-FFF2-40B4-BE49-F238E27FC236}">
                              <a16:creationId xmlns:a16="http://schemas.microsoft.com/office/drawing/2014/main" id="{DB1F6519-0BDB-4C5F-9996-229689785A80}"/>
                            </a:ext>
                          </a:extLst>
                        </p:cNvPr>
                        <p:cNvPicPr>
                          <a:picLocks noChangeAspect="1"/>
                        </p:cNvPicPr>
                        <p:nvPr/>
                      </p:nvPicPr>
                      <p:blipFill>
                        <a:blip r:embed="rId1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784198" y="1519474"/>
                          <a:ext cx="289246" cy="2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9" name="Group 88">
                      <a:extLst>
                        <a:ext uri="{FF2B5EF4-FFF2-40B4-BE49-F238E27FC236}">
                          <a16:creationId xmlns:a16="http://schemas.microsoft.com/office/drawing/2014/main" id="{2AE11153-3DF7-446E-8347-FFC877841B95}"/>
                        </a:ext>
                      </a:extLst>
                    </p:cNvPr>
                    <p:cNvGrpSpPr/>
                    <p:nvPr/>
                  </p:nvGrpSpPr>
                  <p:grpSpPr>
                    <a:xfrm>
                      <a:off x="2082009" y="3493402"/>
                      <a:ext cx="2491556" cy="839787"/>
                      <a:chOff x="2082009" y="3607702"/>
                      <a:chExt cx="2491556" cy="839787"/>
                    </a:xfrm>
                  </p:grpSpPr>
                  <p:sp>
                    <p:nvSpPr>
                      <p:cNvPr id="175" name="Rectangle 174">
                        <a:extLst>
                          <a:ext uri="{FF2B5EF4-FFF2-40B4-BE49-F238E27FC236}">
                            <a16:creationId xmlns:a16="http://schemas.microsoft.com/office/drawing/2014/main" id="{29951E00-7D7E-4851-BAB4-FD1F6F9E3C24}"/>
                          </a:ext>
                        </a:extLst>
                      </p:cNvPr>
                      <p:cNvSpPr/>
                      <p:nvPr/>
                    </p:nvSpPr>
                    <p:spPr bwMode="auto">
                      <a:xfrm>
                        <a:off x="2082009" y="3607702"/>
                        <a:ext cx="2491556" cy="839787"/>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Media and CDN</a:t>
                        </a:r>
                      </a:p>
                    </p:txBody>
                  </p:sp>
                  <p:grpSp>
                    <p:nvGrpSpPr>
                      <p:cNvPr id="176" name="Group 175">
                        <a:extLst>
                          <a:ext uri="{FF2B5EF4-FFF2-40B4-BE49-F238E27FC236}">
                            <a16:creationId xmlns:a16="http://schemas.microsoft.com/office/drawing/2014/main" id="{905A0F9E-53DB-42D3-9264-960DB38D7E30}"/>
                          </a:ext>
                        </a:extLst>
                      </p:cNvPr>
                      <p:cNvGrpSpPr/>
                      <p:nvPr/>
                    </p:nvGrpSpPr>
                    <p:grpSpPr>
                      <a:xfrm>
                        <a:off x="2198592" y="4014101"/>
                        <a:ext cx="2079086" cy="300855"/>
                        <a:chOff x="2198592" y="4014101"/>
                        <a:chExt cx="2079086" cy="300855"/>
                      </a:xfrm>
                    </p:grpSpPr>
                    <p:grpSp>
                      <p:nvGrpSpPr>
                        <p:cNvPr id="177" name="Group 342">
                          <a:extLst>
                            <a:ext uri="{FF2B5EF4-FFF2-40B4-BE49-F238E27FC236}">
                              <a16:creationId xmlns:a16="http://schemas.microsoft.com/office/drawing/2014/main" id="{3B2E6472-DC72-4669-B5C5-CDAED0B9297B}"/>
                            </a:ext>
                          </a:extLst>
                        </p:cNvPr>
                        <p:cNvGrpSpPr>
                          <a:grpSpLocks/>
                        </p:cNvGrpSpPr>
                        <p:nvPr/>
                      </p:nvGrpSpPr>
                      <p:grpSpPr bwMode="auto">
                        <a:xfrm>
                          <a:off x="3256056" y="4014101"/>
                          <a:ext cx="1021622" cy="300855"/>
                          <a:chOff x="3495416" y="3743131"/>
                          <a:chExt cx="1021282" cy="301105"/>
                        </a:xfrm>
                      </p:grpSpPr>
                      <p:sp>
                        <p:nvSpPr>
                          <p:cNvPr id="181" name="TextBox 162">
                            <a:extLst>
                              <a:ext uri="{FF2B5EF4-FFF2-40B4-BE49-F238E27FC236}">
                                <a16:creationId xmlns:a16="http://schemas.microsoft.com/office/drawing/2014/main" id="{E73DA6E8-C443-4131-85E9-64789808DC83}"/>
                              </a:ext>
                            </a:extLst>
                          </p:cNvPr>
                          <p:cNvSpPr txBox="1">
                            <a:spLocks noChangeArrowheads="1"/>
                          </p:cNvSpPr>
                          <p:nvPr/>
                        </p:nvSpPr>
                        <p:spPr bwMode="auto">
                          <a:xfrm>
                            <a:off x="3857542" y="3743131"/>
                            <a:ext cx="659156" cy="301105"/>
                          </a:xfrm>
                          <a:prstGeom prst="rect">
                            <a:avLst/>
                          </a:prstGeom>
                          <a:noFill/>
                          <a:ln>
                            <a:noFill/>
                          </a:ln>
                          <a:extLst/>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altLang="en-US" sz="882" kern="0" dirty="0">
                                <a:gradFill>
                                  <a:gsLst>
                                    <a:gs pos="76250">
                                      <a:srgbClr val="FFFFFF"/>
                                    </a:gs>
                                    <a:gs pos="31000">
                                      <a:srgbClr val="FFFFFF"/>
                                    </a:gs>
                                  </a:gsLst>
                                  <a:lin ang="5400000" scaled="0"/>
                                </a:gradFill>
                                <a:latin typeface="Segoe UI"/>
                              </a:rPr>
                              <a:t>Content Delivery</a:t>
                            </a:r>
                            <a:br>
                              <a:rPr lang="en-US" altLang="en-US" sz="882" kern="0" dirty="0">
                                <a:gradFill>
                                  <a:gsLst>
                                    <a:gs pos="76250">
                                      <a:srgbClr val="FFFFFF"/>
                                    </a:gs>
                                    <a:gs pos="31000">
                                      <a:srgbClr val="FFFFFF"/>
                                    </a:gs>
                                  </a:gsLst>
                                  <a:lin ang="5400000" scaled="0"/>
                                </a:gradFill>
                                <a:latin typeface="Segoe UI"/>
                              </a:rPr>
                            </a:br>
                            <a:r>
                              <a:rPr lang="en-US" altLang="en-US" sz="882" kern="0" dirty="0">
                                <a:gradFill>
                                  <a:gsLst>
                                    <a:gs pos="76250">
                                      <a:srgbClr val="FFFFFF"/>
                                    </a:gs>
                                    <a:gs pos="31000">
                                      <a:srgbClr val="FFFFFF"/>
                                    </a:gs>
                                  </a:gsLst>
                                  <a:lin ang="5400000" scaled="0"/>
                                </a:gradFill>
                                <a:latin typeface="Segoe UI"/>
                              </a:rPr>
                              <a:t>Network (CDN)</a:t>
                            </a:r>
                          </a:p>
                        </p:txBody>
                      </p:sp>
                      <p:pic>
                        <p:nvPicPr>
                          <p:cNvPr id="182" name="Picture 163" descr="Content Delivery Network (CDN).png">
                            <a:extLst>
                              <a:ext uri="{FF2B5EF4-FFF2-40B4-BE49-F238E27FC236}">
                                <a16:creationId xmlns:a16="http://schemas.microsoft.com/office/drawing/2014/main" id="{6F70E844-5F81-4837-AF2C-232E18234BA7}"/>
                              </a:ext>
                            </a:extLst>
                          </p:cNvPr>
                          <p:cNvPicPr>
                            <a:picLocks noChangeAspect="1"/>
                          </p:cNvPicPr>
                          <p:nvPr/>
                        </p:nvPicPr>
                        <p:blipFill>
                          <a:blip r:embed="rId1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95416" y="3745605"/>
                            <a:ext cx="296167" cy="29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8" name="Group 341">
                          <a:extLst>
                            <a:ext uri="{FF2B5EF4-FFF2-40B4-BE49-F238E27FC236}">
                              <a16:creationId xmlns:a16="http://schemas.microsoft.com/office/drawing/2014/main" id="{7C65B431-3A74-40BB-8FFA-ECEFADFC656A}"/>
                            </a:ext>
                          </a:extLst>
                        </p:cNvPr>
                        <p:cNvGrpSpPr>
                          <a:grpSpLocks/>
                        </p:cNvGrpSpPr>
                        <p:nvPr/>
                      </p:nvGrpSpPr>
                      <p:grpSpPr bwMode="auto">
                        <a:xfrm>
                          <a:off x="2198592" y="4014101"/>
                          <a:ext cx="1014521" cy="300036"/>
                          <a:chOff x="2682792" y="3748793"/>
                          <a:chExt cx="1014184" cy="300286"/>
                        </a:xfrm>
                      </p:grpSpPr>
                      <p:sp>
                        <p:nvSpPr>
                          <p:cNvPr id="179" name="TextBox 178">
                            <a:extLst>
                              <a:ext uri="{FF2B5EF4-FFF2-40B4-BE49-F238E27FC236}">
                                <a16:creationId xmlns:a16="http://schemas.microsoft.com/office/drawing/2014/main" id="{C9745AE1-AF4A-4706-9863-A2D3B65C1951}"/>
                              </a:ext>
                            </a:extLst>
                          </p:cNvPr>
                          <p:cNvSpPr txBox="1"/>
                          <p:nvPr/>
                        </p:nvSpPr>
                        <p:spPr>
                          <a:xfrm>
                            <a:off x="3038382" y="3748793"/>
                            <a:ext cx="658594" cy="300286"/>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Media</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services</a:t>
                            </a:r>
                          </a:p>
                        </p:txBody>
                      </p:sp>
                      <p:pic>
                        <p:nvPicPr>
                          <p:cNvPr id="180" name="Picture 165" descr="Media Services.png">
                            <a:extLst>
                              <a:ext uri="{FF2B5EF4-FFF2-40B4-BE49-F238E27FC236}">
                                <a16:creationId xmlns:a16="http://schemas.microsoft.com/office/drawing/2014/main" id="{89EB06E5-E4D4-423F-A6EF-9CEC3155B784}"/>
                              </a:ext>
                            </a:extLst>
                          </p:cNvPr>
                          <p:cNvPicPr>
                            <a:picLocks noChangeAspect="1"/>
                          </p:cNvPicPr>
                          <p:nvPr/>
                        </p:nvPicPr>
                        <p:blipFill>
                          <a:blip r:embed="rId1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682792" y="3757863"/>
                            <a:ext cx="282134" cy="28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90" name="Group 89">
                      <a:extLst>
                        <a:ext uri="{FF2B5EF4-FFF2-40B4-BE49-F238E27FC236}">
                          <a16:creationId xmlns:a16="http://schemas.microsoft.com/office/drawing/2014/main" id="{0D8230A9-CBA5-424F-B442-15FFC0392E84}"/>
                        </a:ext>
                      </a:extLst>
                    </p:cNvPr>
                    <p:cNvGrpSpPr/>
                    <p:nvPr/>
                  </p:nvGrpSpPr>
                  <p:grpSpPr>
                    <a:xfrm>
                      <a:off x="4695531" y="2024565"/>
                      <a:ext cx="2872932" cy="2304638"/>
                      <a:chOff x="4691833" y="2138865"/>
                      <a:chExt cx="2872932" cy="2304638"/>
                    </a:xfrm>
                  </p:grpSpPr>
                  <p:sp>
                    <p:nvSpPr>
                      <p:cNvPr id="155" name="Rectangle 154">
                        <a:extLst>
                          <a:ext uri="{FF2B5EF4-FFF2-40B4-BE49-F238E27FC236}">
                            <a16:creationId xmlns:a16="http://schemas.microsoft.com/office/drawing/2014/main" id="{880555F2-6F82-4EC6-898E-1CB02B6BC310}"/>
                          </a:ext>
                        </a:extLst>
                      </p:cNvPr>
                      <p:cNvSpPr/>
                      <p:nvPr/>
                    </p:nvSpPr>
                    <p:spPr bwMode="auto">
                      <a:xfrm>
                        <a:off x="4691833" y="2138865"/>
                        <a:ext cx="2872932" cy="2304638"/>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Analytics and </a:t>
                        </a:r>
                        <a:r>
                          <a:rPr lang="en-US" sz="1176" kern="0" dirty="0" err="1">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IoT</a:t>
                        </a:r>
                        <a:endPar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endParaRPr>
                      </a:p>
                    </p:txBody>
                  </p:sp>
                  <p:grpSp>
                    <p:nvGrpSpPr>
                      <p:cNvPr id="156" name="Group 155">
                        <a:extLst>
                          <a:ext uri="{FF2B5EF4-FFF2-40B4-BE49-F238E27FC236}">
                            <a16:creationId xmlns:a16="http://schemas.microsoft.com/office/drawing/2014/main" id="{CDE00F33-A5DB-46A5-BF3C-CA703BED1B8B}"/>
                          </a:ext>
                        </a:extLst>
                      </p:cNvPr>
                      <p:cNvGrpSpPr/>
                      <p:nvPr/>
                    </p:nvGrpSpPr>
                    <p:grpSpPr>
                      <a:xfrm>
                        <a:off x="4948498" y="2556851"/>
                        <a:ext cx="2361121" cy="1587740"/>
                        <a:chOff x="4805017" y="2556851"/>
                        <a:chExt cx="2361121" cy="1587740"/>
                      </a:xfrm>
                    </p:grpSpPr>
                    <p:grpSp>
                      <p:nvGrpSpPr>
                        <p:cNvPr id="157" name="Group 156">
                          <a:extLst>
                            <a:ext uri="{FF2B5EF4-FFF2-40B4-BE49-F238E27FC236}">
                              <a16:creationId xmlns:a16="http://schemas.microsoft.com/office/drawing/2014/main" id="{8CA026A7-AA2F-45B0-8C74-54B6E5B4B385}"/>
                            </a:ext>
                          </a:extLst>
                        </p:cNvPr>
                        <p:cNvGrpSpPr/>
                        <p:nvPr/>
                      </p:nvGrpSpPr>
                      <p:grpSpPr>
                        <a:xfrm>
                          <a:off x="4811883" y="2556851"/>
                          <a:ext cx="1046240" cy="337079"/>
                          <a:chOff x="4811883" y="2556851"/>
                          <a:chExt cx="1046240" cy="337079"/>
                        </a:xfrm>
                      </p:grpSpPr>
                      <p:sp>
                        <p:nvSpPr>
                          <p:cNvPr id="173" name="TextBox 172">
                            <a:extLst>
                              <a:ext uri="{FF2B5EF4-FFF2-40B4-BE49-F238E27FC236}">
                                <a16:creationId xmlns:a16="http://schemas.microsoft.com/office/drawing/2014/main" id="{871B76E6-EC85-48D7-8398-7819728E3545}"/>
                              </a:ext>
                            </a:extLst>
                          </p:cNvPr>
                          <p:cNvSpPr txBox="1"/>
                          <p:nvPr/>
                        </p:nvSpPr>
                        <p:spPr bwMode="auto">
                          <a:xfrm>
                            <a:off x="5199310" y="2574578"/>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err="1">
                                <a:gradFill>
                                  <a:gsLst>
                                    <a:gs pos="76250">
                                      <a:srgbClr val="FFFFFF"/>
                                    </a:gs>
                                    <a:gs pos="31000">
                                      <a:srgbClr val="FFFFFF"/>
                                    </a:gs>
                                  </a:gsLst>
                                  <a:lin ang="5400000" scaled="0"/>
                                </a:gradFill>
                                <a:latin typeface="Segoe UI"/>
                              </a:rPr>
                              <a:t>HDInsight</a:t>
                            </a:r>
                            <a:endParaRPr lang="en-US" sz="980" kern="0" dirty="0">
                              <a:gradFill>
                                <a:gsLst>
                                  <a:gs pos="76250">
                                    <a:srgbClr val="FFFFFF"/>
                                  </a:gs>
                                  <a:gs pos="31000">
                                    <a:srgbClr val="FFFFFF"/>
                                  </a:gs>
                                </a:gsLst>
                                <a:lin ang="5400000" scaled="0"/>
                              </a:gradFill>
                              <a:latin typeface="Segoe UI"/>
                            </a:endParaRPr>
                          </a:p>
                        </p:txBody>
                      </p:sp>
                      <p:pic>
                        <p:nvPicPr>
                          <p:cNvPr id="174" name="Picture 181">
                            <a:extLst>
                              <a:ext uri="{FF2B5EF4-FFF2-40B4-BE49-F238E27FC236}">
                                <a16:creationId xmlns:a16="http://schemas.microsoft.com/office/drawing/2014/main" id="{27D9C73D-8AB1-438D-9682-737098A16363}"/>
                              </a:ext>
                            </a:extLst>
                          </p:cNvPr>
                          <p:cNvPicPr>
                            <a:picLocks noChangeAspect="1"/>
                          </p:cNvPicPr>
                          <p:nvPr/>
                        </p:nvPicPr>
                        <p:blipFill>
                          <a:blip r:embed="rId1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11883" y="2556851"/>
                            <a:ext cx="337162" cy="33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8" name="Group 157">
                          <a:extLst>
                            <a:ext uri="{FF2B5EF4-FFF2-40B4-BE49-F238E27FC236}">
                              <a16:creationId xmlns:a16="http://schemas.microsoft.com/office/drawing/2014/main" id="{A74EA9E5-CDD2-4AE4-9417-344F9147D882}"/>
                            </a:ext>
                          </a:extLst>
                        </p:cNvPr>
                        <p:cNvGrpSpPr/>
                        <p:nvPr/>
                      </p:nvGrpSpPr>
                      <p:grpSpPr>
                        <a:xfrm>
                          <a:off x="6162402" y="2574420"/>
                          <a:ext cx="1003736" cy="301625"/>
                          <a:chOff x="6162402" y="2574420"/>
                          <a:chExt cx="1003736" cy="301625"/>
                        </a:xfrm>
                      </p:grpSpPr>
                      <p:sp>
                        <p:nvSpPr>
                          <p:cNvPr id="171" name="TextBox 170">
                            <a:extLst>
                              <a:ext uri="{FF2B5EF4-FFF2-40B4-BE49-F238E27FC236}">
                                <a16:creationId xmlns:a16="http://schemas.microsoft.com/office/drawing/2014/main" id="{71E70F1C-2978-4A71-B9EF-BE92DFB907D2}"/>
                              </a:ext>
                            </a:extLst>
                          </p:cNvPr>
                          <p:cNvSpPr txBox="1"/>
                          <p:nvPr/>
                        </p:nvSpPr>
                        <p:spPr bwMode="auto">
                          <a:xfrm>
                            <a:off x="6507325" y="2574420"/>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Machine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learning</a:t>
                            </a:r>
                          </a:p>
                        </p:txBody>
                      </p:sp>
                      <p:pic>
                        <p:nvPicPr>
                          <p:cNvPr id="172" name="Picture 183">
                            <a:extLst>
                              <a:ext uri="{FF2B5EF4-FFF2-40B4-BE49-F238E27FC236}">
                                <a16:creationId xmlns:a16="http://schemas.microsoft.com/office/drawing/2014/main" id="{3FE3B068-4248-4531-A124-39FD23B318C0}"/>
                              </a:ext>
                            </a:extLst>
                          </p:cNvPr>
                          <p:cNvPicPr>
                            <a:picLocks noChangeAspect="1"/>
                          </p:cNvPicPr>
                          <p:nvPr/>
                        </p:nvPicPr>
                        <p:blipFill>
                          <a:blip r:embed="rId2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62402" y="2593257"/>
                            <a:ext cx="263720" cy="26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9" name="Group 158">
                          <a:extLst>
                            <a:ext uri="{FF2B5EF4-FFF2-40B4-BE49-F238E27FC236}">
                              <a16:creationId xmlns:a16="http://schemas.microsoft.com/office/drawing/2014/main" id="{96FF64DC-58DA-4618-80D7-06A6D33B8567}"/>
                            </a:ext>
                          </a:extLst>
                        </p:cNvPr>
                        <p:cNvGrpSpPr/>
                        <p:nvPr/>
                      </p:nvGrpSpPr>
                      <p:grpSpPr>
                        <a:xfrm>
                          <a:off x="4805017" y="3834139"/>
                          <a:ext cx="1053105" cy="310452"/>
                          <a:chOff x="4805017" y="3834139"/>
                          <a:chExt cx="1053105" cy="310452"/>
                        </a:xfrm>
                      </p:grpSpPr>
                      <p:sp>
                        <p:nvSpPr>
                          <p:cNvPr id="169" name="TextBox 168">
                            <a:extLst>
                              <a:ext uri="{FF2B5EF4-FFF2-40B4-BE49-F238E27FC236}">
                                <a16:creationId xmlns:a16="http://schemas.microsoft.com/office/drawing/2014/main" id="{FF5F1E21-3ADB-4F32-8FE6-1E185579A485}"/>
                              </a:ext>
                            </a:extLst>
                          </p:cNvPr>
                          <p:cNvSpPr txBox="1"/>
                          <p:nvPr/>
                        </p:nvSpPr>
                        <p:spPr bwMode="auto">
                          <a:xfrm>
                            <a:off x="5199310" y="3838553"/>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Stream</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analytics</a:t>
                            </a:r>
                          </a:p>
                        </p:txBody>
                      </p:sp>
                      <p:pic>
                        <p:nvPicPr>
                          <p:cNvPr id="170" name="Picture 185">
                            <a:extLst>
                              <a:ext uri="{FF2B5EF4-FFF2-40B4-BE49-F238E27FC236}">
                                <a16:creationId xmlns:a16="http://schemas.microsoft.com/office/drawing/2014/main" id="{3631075D-7B7D-441C-A1A3-EF0B368E16DB}"/>
                              </a:ext>
                            </a:extLst>
                          </p:cNvPr>
                          <p:cNvPicPr>
                            <a:picLocks noChangeAspect="1"/>
                          </p:cNvPicPr>
                          <p:nvPr/>
                        </p:nvPicPr>
                        <p:blipFill>
                          <a:blip r:embed="rId2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05017" y="3834139"/>
                            <a:ext cx="310529" cy="31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159">
                          <a:extLst>
                            <a:ext uri="{FF2B5EF4-FFF2-40B4-BE49-F238E27FC236}">
                              <a16:creationId xmlns:a16="http://schemas.microsoft.com/office/drawing/2014/main" id="{3FCCDE7F-FBF9-47B8-8416-B9174FEBA061}"/>
                            </a:ext>
                          </a:extLst>
                        </p:cNvPr>
                        <p:cNvGrpSpPr/>
                        <p:nvPr/>
                      </p:nvGrpSpPr>
                      <p:grpSpPr>
                        <a:xfrm>
                          <a:off x="4809230" y="3192842"/>
                          <a:ext cx="1048893" cy="305501"/>
                          <a:chOff x="4809230" y="3192842"/>
                          <a:chExt cx="1048893" cy="305501"/>
                        </a:xfrm>
                      </p:grpSpPr>
                      <p:sp>
                        <p:nvSpPr>
                          <p:cNvPr id="167" name="TextBox 166">
                            <a:extLst>
                              <a:ext uri="{FF2B5EF4-FFF2-40B4-BE49-F238E27FC236}">
                                <a16:creationId xmlns:a16="http://schemas.microsoft.com/office/drawing/2014/main" id="{8B97B06B-CD88-4AE8-AEFE-B9FB9539350F}"/>
                              </a:ext>
                            </a:extLst>
                          </p:cNvPr>
                          <p:cNvSpPr txBox="1"/>
                          <p:nvPr/>
                        </p:nvSpPr>
                        <p:spPr bwMode="auto">
                          <a:xfrm>
                            <a:off x="5199310" y="3198305"/>
                            <a:ext cx="658813" cy="300038"/>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Data</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factory</a:t>
                            </a:r>
                          </a:p>
                        </p:txBody>
                      </p:sp>
                      <p:pic>
                        <p:nvPicPr>
                          <p:cNvPr id="168" name="Picture 187">
                            <a:extLst>
                              <a:ext uri="{FF2B5EF4-FFF2-40B4-BE49-F238E27FC236}">
                                <a16:creationId xmlns:a16="http://schemas.microsoft.com/office/drawing/2014/main" id="{480574AD-DEDD-4D9D-A565-351524D7A89E}"/>
                              </a:ext>
                            </a:extLst>
                          </p:cNvPr>
                          <p:cNvPicPr>
                            <a:picLocks noChangeAspect="1"/>
                          </p:cNvPicPr>
                          <p:nvPr/>
                        </p:nvPicPr>
                        <p:blipFill>
                          <a:blip r:embed="rId2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09230" y="3192842"/>
                            <a:ext cx="302103" cy="30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1" name="Group 160">
                          <a:extLst>
                            <a:ext uri="{FF2B5EF4-FFF2-40B4-BE49-F238E27FC236}">
                              <a16:creationId xmlns:a16="http://schemas.microsoft.com/office/drawing/2014/main" id="{7C2DC8E6-1900-4BF1-A1F2-E20E5B310E5E}"/>
                            </a:ext>
                          </a:extLst>
                        </p:cNvPr>
                        <p:cNvGrpSpPr/>
                        <p:nvPr/>
                      </p:nvGrpSpPr>
                      <p:grpSpPr>
                        <a:xfrm>
                          <a:off x="6159534" y="3198305"/>
                          <a:ext cx="1006604" cy="300037"/>
                          <a:chOff x="6159534" y="3198305"/>
                          <a:chExt cx="1006604" cy="300037"/>
                        </a:xfrm>
                      </p:grpSpPr>
                      <p:sp>
                        <p:nvSpPr>
                          <p:cNvPr id="165" name="TextBox 164">
                            <a:extLst>
                              <a:ext uri="{FF2B5EF4-FFF2-40B4-BE49-F238E27FC236}">
                                <a16:creationId xmlns:a16="http://schemas.microsoft.com/office/drawing/2014/main" id="{0CEF653A-EE01-48FB-B029-9EFD8F7E9840}"/>
                              </a:ext>
                            </a:extLst>
                          </p:cNvPr>
                          <p:cNvSpPr txBox="1"/>
                          <p:nvPr/>
                        </p:nvSpPr>
                        <p:spPr bwMode="auto">
                          <a:xfrm>
                            <a:off x="6507325" y="3198305"/>
                            <a:ext cx="658813"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Event</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hubs</a:t>
                            </a:r>
                          </a:p>
                        </p:txBody>
                      </p:sp>
                      <p:pic>
                        <p:nvPicPr>
                          <p:cNvPr id="166" name="Picture 189">
                            <a:extLst>
                              <a:ext uri="{FF2B5EF4-FFF2-40B4-BE49-F238E27FC236}">
                                <a16:creationId xmlns:a16="http://schemas.microsoft.com/office/drawing/2014/main" id="{BDE0756D-7488-4619-BE3A-D1751D0E061A}"/>
                              </a:ext>
                            </a:extLst>
                          </p:cNvPr>
                          <p:cNvPicPr>
                            <a:picLocks noChangeAspect="1"/>
                          </p:cNvPicPr>
                          <p:nvPr/>
                        </p:nvPicPr>
                        <p:blipFill>
                          <a:blip r:embed="rId2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59534" y="3200784"/>
                            <a:ext cx="283827" cy="29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2" name="Group 161">
                          <a:extLst>
                            <a:ext uri="{FF2B5EF4-FFF2-40B4-BE49-F238E27FC236}">
                              <a16:creationId xmlns:a16="http://schemas.microsoft.com/office/drawing/2014/main" id="{54FB41A4-DB91-4BD4-80C0-14007E1311FD}"/>
                            </a:ext>
                          </a:extLst>
                        </p:cNvPr>
                        <p:cNvGrpSpPr/>
                        <p:nvPr/>
                      </p:nvGrpSpPr>
                      <p:grpSpPr>
                        <a:xfrm>
                          <a:off x="6165936" y="3834755"/>
                          <a:ext cx="1000202" cy="296566"/>
                          <a:chOff x="6165936" y="3834755"/>
                          <a:chExt cx="1000202" cy="296566"/>
                        </a:xfrm>
                      </p:grpSpPr>
                      <p:sp>
                        <p:nvSpPr>
                          <p:cNvPr id="163" name="TextBox 162">
                            <a:extLst>
                              <a:ext uri="{FF2B5EF4-FFF2-40B4-BE49-F238E27FC236}">
                                <a16:creationId xmlns:a16="http://schemas.microsoft.com/office/drawing/2014/main" id="{2919D9CD-AA56-49AC-8610-E6A7BC8BB176}"/>
                              </a:ext>
                            </a:extLst>
                          </p:cNvPr>
                          <p:cNvSpPr txBox="1"/>
                          <p:nvPr/>
                        </p:nvSpPr>
                        <p:spPr bwMode="auto">
                          <a:xfrm>
                            <a:off x="6507325" y="3853657"/>
                            <a:ext cx="658813" cy="258762"/>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Mobile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engagement</a:t>
                            </a:r>
                          </a:p>
                        </p:txBody>
                      </p:sp>
                      <p:pic>
                        <p:nvPicPr>
                          <p:cNvPr id="164" name="Picture 191">
                            <a:extLst>
                              <a:ext uri="{FF2B5EF4-FFF2-40B4-BE49-F238E27FC236}">
                                <a16:creationId xmlns:a16="http://schemas.microsoft.com/office/drawing/2014/main" id="{25937EC5-8FF1-4AD2-9406-F5691012F71E}"/>
                              </a:ext>
                            </a:extLst>
                          </p:cNvPr>
                          <p:cNvPicPr>
                            <a:picLocks noChangeAspect="1"/>
                          </p:cNvPicPr>
                          <p:nvPr/>
                        </p:nvPicPr>
                        <p:blipFill>
                          <a:blip r:embed="rId2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165936" y="3834755"/>
                            <a:ext cx="296639" cy="29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91" name="Group 90">
                      <a:extLst>
                        <a:ext uri="{FF2B5EF4-FFF2-40B4-BE49-F238E27FC236}">
                          <a16:creationId xmlns:a16="http://schemas.microsoft.com/office/drawing/2014/main" id="{98B443FA-2FB1-4D8A-A114-E01396961AF1}"/>
                        </a:ext>
                      </a:extLst>
                    </p:cNvPr>
                    <p:cNvGrpSpPr/>
                    <p:nvPr/>
                  </p:nvGrpSpPr>
                  <p:grpSpPr>
                    <a:xfrm>
                      <a:off x="2082009" y="2024566"/>
                      <a:ext cx="2498759" cy="1352550"/>
                      <a:chOff x="2082009" y="2138866"/>
                      <a:chExt cx="2498759" cy="1352550"/>
                    </a:xfrm>
                  </p:grpSpPr>
                  <p:sp>
                    <p:nvSpPr>
                      <p:cNvPr id="141" name="Rectangle 140">
                        <a:extLst>
                          <a:ext uri="{FF2B5EF4-FFF2-40B4-BE49-F238E27FC236}">
                            <a16:creationId xmlns:a16="http://schemas.microsoft.com/office/drawing/2014/main" id="{BB05AC87-EE29-4F0B-B5A5-DF9F8C9D399D}"/>
                          </a:ext>
                        </a:extLst>
                      </p:cNvPr>
                      <p:cNvSpPr/>
                      <p:nvPr/>
                    </p:nvSpPr>
                    <p:spPr bwMode="auto">
                      <a:xfrm>
                        <a:off x="2082009" y="2138866"/>
                        <a:ext cx="2498759" cy="1352550"/>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Integration</a:t>
                        </a:r>
                      </a:p>
                    </p:txBody>
                  </p:sp>
                  <p:grpSp>
                    <p:nvGrpSpPr>
                      <p:cNvPr id="142" name="Group 141">
                        <a:extLst>
                          <a:ext uri="{FF2B5EF4-FFF2-40B4-BE49-F238E27FC236}">
                            <a16:creationId xmlns:a16="http://schemas.microsoft.com/office/drawing/2014/main" id="{E1FE2B69-C296-441B-9A50-0D254C4505B4}"/>
                          </a:ext>
                        </a:extLst>
                      </p:cNvPr>
                      <p:cNvGrpSpPr/>
                      <p:nvPr/>
                    </p:nvGrpSpPr>
                    <p:grpSpPr>
                      <a:xfrm>
                        <a:off x="2198592" y="2559624"/>
                        <a:ext cx="2237004" cy="836418"/>
                        <a:chOff x="2198592" y="2559624"/>
                        <a:chExt cx="2237004" cy="836418"/>
                      </a:xfrm>
                    </p:grpSpPr>
                    <p:grpSp>
                      <p:nvGrpSpPr>
                        <p:cNvPr id="143" name="Group 142">
                          <a:extLst>
                            <a:ext uri="{FF2B5EF4-FFF2-40B4-BE49-F238E27FC236}">
                              <a16:creationId xmlns:a16="http://schemas.microsoft.com/office/drawing/2014/main" id="{CB91CDA7-E463-4E60-8315-BBCEF1E158E7}"/>
                            </a:ext>
                          </a:extLst>
                        </p:cNvPr>
                        <p:cNvGrpSpPr/>
                        <p:nvPr/>
                      </p:nvGrpSpPr>
                      <p:grpSpPr>
                        <a:xfrm>
                          <a:off x="3513173" y="2559624"/>
                          <a:ext cx="922423" cy="301625"/>
                          <a:chOff x="3425188" y="2480831"/>
                          <a:chExt cx="922423" cy="301625"/>
                        </a:xfrm>
                      </p:grpSpPr>
                      <p:sp>
                        <p:nvSpPr>
                          <p:cNvPr id="153" name="TextBox 152">
                            <a:extLst>
                              <a:ext uri="{FF2B5EF4-FFF2-40B4-BE49-F238E27FC236}">
                                <a16:creationId xmlns:a16="http://schemas.microsoft.com/office/drawing/2014/main" id="{F2220924-F90C-470E-BD30-DC5AD0A39A8B}"/>
                              </a:ext>
                            </a:extLst>
                          </p:cNvPr>
                          <p:cNvSpPr txBox="1"/>
                          <p:nvPr/>
                        </p:nvSpPr>
                        <p:spPr bwMode="auto">
                          <a:xfrm>
                            <a:off x="3803029" y="2480831"/>
                            <a:ext cx="54458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err="1">
                                <a:gradFill>
                                  <a:gsLst>
                                    <a:gs pos="76250">
                                      <a:srgbClr val="FFFFFF"/>
                                    </a:gs>
                                    <a:gs pos="31000">
                                      <a:srgbClr val="FFFFFF"/>
                                    </a:gs>
                                  </a:gsLst>
                                  <a:lin ang="5400000" scaled="0"/>
                                </a:gradFill>
                                <a:latin typeface="Segoe UI"/>
                              </a:rPr>
                              <a:t>Biztalk</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services</a:t>
                            </a:r>
                          </a:p>
                        </p:txBody>
                      </p:sp>
                      <p:pic>
                        <p:nvPicPr>
                          <p:cNvPr id="154" name="Picture 214" descr="BizTalk Services.png">
                            <a:extLst>
                              <a:ext uri="{FF2B5EF4-FFF2-40B4-BE49-F238E27FC236}">
                                <a16:creationId xmlns:a16="http://schemas.microsoft.com/office/drawing/2014/main" id="{CFAE8D26-83B1-41B5-BEDE-468C47AC0798}"/>
                              </a:ext>
                            </a:extLst>
                          </p:cNvPr>
                          <p:cNvPicPr>
                            <a:picLocks noChangeAspect="1"/>
                          </p:cNvPicPr>
                          <p:nvPr/>
                        </p:nvPicPr>
                        <p:blipFill>
                          <a:blip r:embed="rId2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25188" y="2484570"/>
                            <a:ext cx="293830" cy="29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4" name="Group 143">
                          <a:extLst>
                            <a:ext uri="{FF2B5EF4-FFF2-40B4-BE49-F238E27FC236}">
                              <a16:creationId xmlns:a16="http://schemas.microsoft.com/office/drawing/2014/main" id="{6DF6B89F-6E47-4AB6-B421-AB60BD656E8D}"/>
                            </a:ext>
                          </a:extLst>
                        </p:cNvPr>
                        <p:cNvGrpSpPr/>
                        <p:nvPr/>
                      </p:nvGrpSpPr>
                      <p:grpSpPr>
                        <a:xfrm>
                          <a:off x="2198592" y="3094417"/>
                          <a:ext cx="1020311" cy="301625"/>
                          <a:chOff x="2319949" y="3019151"/>
                          <a:chExt cx="1020311" cy="301625"/>
                        </a:xfrm>
                      </p:grpSpPr>
                      <p:sp>
                        <p:nvSpPr>
                          <p:cNvPr id="151" name="TextBox 150">
                            <a:extLst>
                              <a:ext uri="{FF2B5EF4-FFF2-40B4-BE49-F238E27FC236}">
                                <a16:creationId xmlns:a16="http://schemas.microsoft.com/office/drawing/2014/main" id="{6D8E74A8-89C8-4868-B617-5BFE46068585}"/>
                              </a:ext>
                            </a:extLst>
                          </p:cNvPr>
                          <p:cNvSpPr txBox="1"/>
                          <p:nvPr/>
                        </p:nvSpPr>
                        <p:spPr bwMode="auto">
                          <a:xfrm>
                            <a:off x="2681448" y="3019151"/>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Hybrid</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connections</a:t>
                            </a:r>
                          </a:p>
                        </p:txBody>
                      </p:sp>
                      <p:pic>
                        <p:nvPicPr>
                          <p:cNvPr id="152" name="Picture 216" descr="Hybrid Connections (BizTalk).png">
                            <a:extLst>
                              <a:ext uri="{FF2B5EF4-FFF2-40B4-BE49-F238E27FC236}">
                                <a16:creationId xmlns:a16="http://schemas.microsoft.com/office/drawing/2014/main" id="{5EB46595-6C47-418E-AB83-B555DCEAF3D1}"/>
                              </a:ext>
                            </a:extLst>
                          </p:cNvPr>
                          <p:cNvPicPr>
                            <a:picLocks noChangeAspect="1"/>
                          </p:cNvPicPr>
                          <p:nvPr/>
                        </p:nvPicPr>
                        <p:blipFill>
                          <a:blip r:embed="rId2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9949" y="3023735"/>
                            <a:ext cx="292141" cy="29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5" name="Group 144">
                          <a:extLst>
                            <a:ext uri="{FF2B5EF4-FFF2-40B4-BE49-F238E27FC236}">
                              <a16:creationId xmlns:a16="http://schemas.microsoft.com/office/drawing/2014/main" id="{6ED41B53-8075-4A82-8C48-0D21640E4033}"/>
                            </a:ext>
                          </a:extLst>
                        </p:cNvPr>
                        <p:cNvGrpSpPr/>
                        <p:nvPr/>
                      </p:nvGrpSpPr>
                      <p:grpSpPr>
                        <a:xfrm>
                          <a:off x="3521521" y="3094417"/>
                          <a:ext cx="869624" cy="301625"/>
                          <a:chOff x="3433536" y="3015624"/>
                          <a:chExt cx="869624" cy="301625"/>
                        </a:xfrm>
                      </p:grpSpPr>
                      <p:sp>
                        <p:nvSpPr>
                          <p:cNvPr id="149" name="TextBox 148">
                            <a:extLst>
                              <a:ext uri="{FF2B5EF4-FFF2-40B4-BE49-F238E27FC236}">
                                <a16:creationId xmlns:a16="http://schemas.microsoft.com/office/drawing/2014/main" id="{EB313D4B-59FA-47C9-9F3A-4F2ACAC49214}"/>
                              </a:ext>
                            </a:extLst>
                          </p:cNvPr>
                          <p:cNvSpPr txBox="1"/>
                          <p:nvPr/>
                        </p:nvSpPr>
                        <p:spPr bwMode="auto">
                          <a:xfrm>
                            <a:off x="3788740" y="3015624"/>
                            <a:ext cx="514420"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Service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bus</a:t>
                            </a:r>
                          </a:p>
                        </p:txBody>
                      </p:sp>
                      <p:pic>
                        <p:nvPicPr>
                          <p:cNvPr id="150" name="Picture 218" descr="Service Bus.png">
                            <a:extLst>
                              <a:ext uri="{FF2B5EF4-FFF2-40B4-BE49-F238E27FC236}">
                                <a16:creationId xmlns:a16="http://schemas.microsoft.com/office/drawing/2014/main" id="{0EA73A3E-BD68-416F-BCF2-B619276A1113}"/>
                              </a:ext>
                            </a:extLst>
                          </p:cNvPr>
                          <p:cNvPicPr>
                            <a:picLocks noChangeAspect="1"/>
                          </p:cNvPicPr>
                          <p:nvPr/>
                        </p:nvPicPr>
                        <p:blipFill>
                          <a:blip r:embed="rId2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33536" y="3020078"/>
                            <a:ext cx="292402" cy="2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6" name="Group 145">
                          <a:extLst>
                            <a:ext uri="{FF2B5EF4-FFF2-40B4-BE49-F238E27FC236}">
                              <a16:creationId xmlns:a16="http://schemas.microsoft.com/office/drawing/2014/main" id="{6E9DC424-13BC-4FCA-9CCF-04B87913646E}"/>
                            </a:ext>
                          </a:extLst>
                        </p:cNvPr>
                        <p:cNvGrpSpPr/>
                        <p:nvPr/>
                      </p:nvGrpSpPr>
                      <p:grpSpPr>
                        <a:xfrm>
                          <a:off x="2198592" y="2560418"/>
                          <a:ext cx="1020559" cy="300037"/>
                          <a:chOff x="2319701" y="2482223"/>
                          <a:chExt cx="1020559" cy="300037"/>
                        </a:xfrm>
                      </p:grpSpPr>
                      <p:sp>
                        <p:nvSpPr>
                          <p:cNvPr id="147" name="TextBox 146">
                            <a:extLst>
                              <a:ext uri="{FF2B5EF4-FFF2-40B4-BE49-F238E27FC236}">
                                <a16:creationId xmlns:a16="http://schemas.microsoft.com/office/drawing/2014/main" id="{75BDFA16-B8BC-42FD-A5DB-699BA43707D8}"/>
                              </a:ext>
                            </a:extLst>
                          </p:cNvPr>
                          <p:cNvSpPr txBox="1"/>
                          <p:nvPr/>
                        </p:nvSpPr>
                        <p:spPr bwMode="auto">
                          <a:xfrm>
                            <a:off x="2681448" y="2482223"/>
                            <a:ext cx="658812"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Storage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queues</a:t>
                            </a:r>
                          </a:p>
                        </p:txBody>
                      </p:sp>
                      <p:pic>
                        <p:nvPicPr>
                          <p:cNvPr id="148" name="Picture 220" descr="Storage queue.png">
                            <a:extLst>
                              <a:ext uri="{FF2B5EF4-FFF2-40B4-BE49-F238E27FC236}">
                                <a16:creationId xmlns:a16="http://schemas.microsoft.com/office/drawing/2014/main" id="{BB1D6B42-B712-4405-AEB8-031B79FEEF8C}"/>
                              </a:ext>
                            </a:extLst>
                          </p:cNvPr>
                          <p:cNvPicPr>
                            <a:picLocks noChangeAspect="1"/>
                          </p:cNvPicPr>
                          <p:nvPr/>
                        </p:nvPicPr>
                        <p:blipFill>
                          <a:blip r:embed="rId2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9701" y="2485765"/>
                            <a:ext cx="292636" cy="29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92" name="Group 91">
                      <a:extLst>
                        <a:ext uri="{FF2B5EF4-FFF2-40B4-BE49-F238E27FC236}">
                          <a16:creationId xmlns:a16="http://schemas.microsoft.com/office/drawing/2014/main" id="{96AC0F51-57AA-4BC3-A8BA-7C03CE4B12FB}"/>
                        </a:ext>
                      </a:extLst>
                    </p:cNvPr>
                    <p:cNvGrpSpPr/>
                    <p:nvPr/>
                  </p:nvGrpSpPr>
                  <p:grpSpPr>
                    <a:xfrm>
                      <a:off x="7683226" y="2024565"/>
                      <a:ext cx="2771024" cy="2304637"/>
                      <a:chOff x="7683226" y="2138865"/>
                      <a:chExt cx="2771024" cy="2304637"/>
                    </a:xfrm>
                  </p:grpSpPr>
                  <p:sp>
                    <p:nvSpPr>
                      <p:cNvPr id="121" name="Rectangle 120">
                        <a:extLst>
                          <a:ext uri="{FF2B5EF4-FFF2-40B4-BE49-F238E27FC236}">
                            <a16:creationId xmlns:a16="http://schemas.microsoft.com/office/drawing/2014/main" id="{427D2F4A-CD5C-4A9C-8952-384C3C0BFA00}"/>
                          </a:ext>
                        </a:extLst>
                      </p:cNvPr>
                      <p:cNvSpPr/>
                      <p:nvPr/>
                    </p:nvSpPr>
                    <p:spPr bwMode="auto">
                      <a:xfrm>
                        <a:off x="7683226" y="2138865"/>
                        <a:ext cx="2771024" cy="2304637"/>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Data</a:t>
                        </a:r>
                      </a:p>
                    </p:txBody>
                  </p:sp>
                  <p:grpSp>
                    <p:nvGrpSpPr>
                      <p:cNvPr id="122" name="Group 121">
                        <a:extLst>
                          <a:ext uri="{FF2B5EF4-FFF2-40B4-BE49-F238E27FC236}">
                            <a16:creationId xmlns:a16="http://schemas.microsoft.com/office/drawing/2014/main" id="{EF53BCF4-2E44-4EEA-8DAA-405486E9B93A}"/>
                          </a:ext>
                        </a:extLst>
                      </p:cNvPr>
                      <p:cNvGrpSpPr/>
                      <p:nvPr/>
                    </p:nvGrpSpPr>
                    <p:grpSpPr>
                      <a:xfrm>
                        <a:off x="7845950" y="2595968"/>
                        <a:ext cx="2445576" cy="1553509"/>
                        <a:chOff x="7799957" y="2595968"/>
                        <a:chExt cx="2445576" cy="1553509"/>
                      </a:xfrm>
                    </p:grpSpPr>
                    <p:grpSp>
                      <p:nvGrpSpPr>
                        <p:cNvPr id="123" name="Group 387">
                          <a:extLst>
                            <a:ext uri="{FF2B5EF4-FFF2-40B4-BE49-F238E27FC236}">
                              <a16:creationId xmlns:a16="http://schemas.microsoft.com/office/drawing/2014/main" id="{3883D33B-CE74-440F-852A-1F54B733C816}"/>
                            </a:ext>
                          </a:extLst>
                        </p:cNvPr>
                        <p:cNvGrpSpPr>
                          <a:grpSpLocks/>
                        </p:cNvGrpSpPr>
                        <p:nvPr/>
                      </p:nvGrpSpPr>
                      <p:grpSpPr bwMode="auto">
                        <a:xfrm>
                          <a:off x="7799957" y="2595969"/>
                          <a:ext cx="1016185" cy="301066"/>
                          <a:chOff x="8369631" y="3448242"/>
                          <a:chExt cx="1016411" cy="301033"/>
                        </a:xfrm>
                      </p:grpSpPr>
                      <p:sp>
                        <p:nvSpPr>
                          <p:cNvPr id="139" name="TextBox 138">
                            <a:extLst>
                              <a:ext uri="{FF2B5EF4-FFF2-40B4-BE49-F238E27FC236}">
                                <a16:creationId xmlns:a16="http://schemas.microsoft.com/office/drawing/2014/main" id="{A770482A-A6A5-4EFA-BBE6-BEE8DFD20848}"/>
                              </a:ext>
                            </a:extLst>
                          </p:cNvPr>
                          <p:cNvSpPr txBox="1"/>
                          <p:nvPr/>
                        </p:nvSpPr>
                        <p:spPr>
                          <a:xfrm>
                            <a:off x="8727084" y="3448242"/>
                            <a:ext cx="658958" cy="30000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SQL</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Database</a:t>
                            </a:r>
                          </a:p>
                        </p:txBody>
                      </p:sp>
                      <p:pic>
                        <p:nvPicPr>
                          <p:cNvPr id="140" name="Picture 171">
                            <a:extLst>
                              <a:ext uri="{FF2B5EF4-FFF2-40B4-BE49-F238E27FC236}">
                                <a16:creationId xmlns:a16="http://schemas.microsoft.com/office/drawing/2014/main" id="{19C7C549-D4B6-4E4C-A752-893B9F91DA05}"/>
                              </a:ext>
                            </a:extLst>
                          </p:cNvPr>
                          <p:cNvPicPr>
                            <a:picLocks noChangeAspect="1"/>
                          </p:cNvPicPr>
                          <p:nvPr/>
                        </p:nvPicPr>
                        <p:blipFill>
                          <a:blip r:embed="rId2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69631" y="3452466"/>
                            <a:ext cx="296809" cy="29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 name="Group 389">
                          <a:extLst>
                            <a:ext uri="{FF2B5EF4-FFF2-40B4-BE49-F238E27FC236}">
                              <a16:creationId xmlns:a16="http://schemas.microsoft.com/office/drawing/2014/main" id="{578CDB20-B462-41E9-850F-475C7E51FCA5}"/>
                            </a:ext>
                          </a:extLst>
                        </p:cNvPr>
                        <p:cNvGrpSpPr>
                          <a:grpSpLocks/>
                        </p:cNvGrpSpPr>
                        <p:nvPr/>
                      </p:nvGrpSpPr>
                      <p:grpSpPr bwMode="auto">
                        <a:xfrm>
                          <a:off x="7803051" y="3832282"/>
                          <a:ext cx="1013093" cy="300038"/>
                          <a:chOff x="8372726" y="4684418"/>
                          <a:chExt cx="1013318" cy="300005"/>
                        </a:xfrm>
                      </p:grpSpPr>
                      <p:sp>
                        <p:nvSpPr>
                          <p:cNvPr id="137" name="TextBox 136">
                            <a:extLst>
                              <a:ext uri="{FF2B5EF4-FFF2-40B4-BE49-F238E27FC236}">
                                <a16:creationId xmlns:a16="http://schemas.microsoft.com/office/drawing/2014/main" id="{1A41C8CE-9AA5-4DAD-8B15-3237AF20E9B1}"/>
                              </a:ext>
                            </a:extLst>
                          </p:cNvPr>
                          <p:cNvSpPr txBox="1"/>
                          <p:nvPr/>
                        </p:nvSpPr>
                        <p:spPr>
                          <a:xfrm>
                            <a:off x="8727084" y="4684418"/>
                            <a:ext cx="658960" cy="30000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err="1">
                                <a:gradFill>
                                  <a:gsLst>
                                    <a:gs pos="76250">
                                      <a:srgbClr val="FFFFFF"/>
                                    </a:gs>
                                    <a:gs pos="31000">
                                      <a:srgbClr val="FFFFFF"/>
                                    </a:gs>
                                  </a:gsLst>
                                  <a:lin ang="5400000" scaled="0"/>
                                </a:gradFill>
                                <a:latin typeface="Segoe UI"/>
                              </a:rPr>
                              <a:t>DocumentDB</a:t>
                            </a:r>
                            <a:endParaRPr lang="en-US" sz="980" kern="0" dirty="0">
                              <a:gradFill>
                                <a:gsLst>
                                  <a:gs pos="76250">
                                    <a:srgbClr val="FFFFFF"/>
                                  </a:gs>
                                  <a:gs pos="31000">
                                    <a:srgbClr val="FFFFFF"/>
                                  </a:gs>
                                </a:gsLst>
                                <a:lin ang="5400000" scaled="0"/>
                              </a:gradFill>
                              <a:latin typeface="Segoe UI"/>
                            </a:endParaRPr>
                          </a:p>
                        </p:txBody>
                      </p:sp>
                      <p:pic>
                        <p:nvPicPr>
                          <p:cNvPr id="138" name="Picture 173">
                            <a:extLst>
                              <a:ext uri="{FF2B5EF4-FFF2-40B4-BE49-F238E27FC236}">
                                <a16:creationId xmlns:a16="http://schemas.microsoft.com/office/drawing/2014/main" id="{71E1ADB9-A260-4089-A6C9-6224C863B7CA}"/>
                              </a:ext>
                            </a:extLst>
                          </p:cNvPr>
                          <p:cNvPicPr>
                            <a:picLocks noChangeAspect="1"/>
                          </p:cNvPicPr>
                          <p:nvPr/>
                        </p:nvPicPr>
                        <p:blipFill>
                          <a:blip r:embed="rId3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72726" y="4693804"/>
                            <a:ext cx="290620" cy="29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5" name="Group 390">
                          <a:extLst>
                            <a:ext uri="{FF2B5EF4-FFF2-40B4-BE49-F238E27FC236}">
                              <a16:creationId xmlns:a16="http://schemas.microsoft.com/office/drawing/2014/main" id="{E0B2552A-443E-457B-908F-62C88913AF0E}"/>
                            </a:ext>
                          </a:extLst>
                        </p:cNvPr>
                        <p:cNvGrpSpPr>
                          <a:grpSpLocks/>
                        </p:cNvGrpSpPr>
                        <p:nvPr/>
                      </p:nvGrpSpPr>
                      <p:grpSpPr bwMode="auto">
                        <a:xfrm>
                          <a:off x="7803720" y="3204660"/>
                          <a:ext cx="1012423" cy="309349"/>
                          <a:chOff x="8373395" y="4056866"/>
                          <a:chExt cx="1012648" cy="309315"/>
                        </a:xfrm>
                      </p:grpSpPr>
                      <p:sp>
                        <p:nvSpPr>
                          <p:cNvPr id="135" name="TextBox 134">
                            <a:extLst>
                              <a:ext uri="{FF2B5EF4-FFF2-40B4-BE49-F238E27FC236}">
                                <a16:creationId xmlns:a16="http://schemas.microsoft.com/office/drawing/2014/main" id="{D4E1ECB0-EA92-4B68-B8BC-AD63FC74DE3F}"/>
                              </a:ext>
                            </a:extLst>
                          </p:cNvPr>
                          <p:cNvSpPr txBox="1"/>
                          <p:nvPr/>
                        </p:nvSpPr>
                        <p:spPr>
                          <a:xfrm>
                            <a:off x="8727084" y="4056866"/>
                            <a:ext cx="658959" cy="301592"/>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Redis</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cache</a:t>
                            </a:r>
                          </a:p>
                        </p:txBody>
                      </p:sp>
                      <p:pic>
                        <p:nvPicPr>
                          <p:cNvPr id="136" name="Picture 175">
                            <a:extLst>
                              <a:ext uri="{FF2B5EF4-FFF2-40B4-BE49-F238E27FC236}">
                                <a16:creationId xmlns:a16="http://schemas.microsoft.com/office/drawing/2014/main" id="{44EB40AC-D72C-46BF-8C2C-072E695C60C8}"/>
                              </a:ext>
                            </a:extLst>
                          </p:cNvPr>
                          <p:cNvPicPr>
                            <a:picLocks noChangeAspect="1"/>
                          </p:cNvPicPr>
                          <p:nvPr/>
                        </p:nvPicPr>
                        <p:blipFill>
                          <a:blip r:embed="rId3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73395" y="4076899"/>
                            <a:ext cx="289282" cy="28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 name="Group 391">
                          <a:extLst>
                            <a:ext uri="{FF2B5EF4-FFF2-40B4-BE49-F238E27FC236}">
                              <a16:creationId xmlns:a16="http://schemas.microsoft.com/office/drawing/2014/main" id="{48452F00-C00B-4FCF-9C8D-7242AE9ECA9C}"/>
                            </a:ext>
                          </a:extLst>
                        </p:cNvPr>
                        <p:cNvGrpSpPr>
                          <a:grpSpLocks/>
                        </p:cNvGrpSpPr>
                        <p:nvPr/>
                      </p:nvGrpSpPr>
                      <p:grpSpPr bwMode="auto">
                        <a:xfrm>
                          <a:off x="9163663" y="3193851"/>
                          <a:ext cx="1081869" cy="331906"/>
                          <a:chOff x="9733640" y="4046058"/>
                          <a:chExt cx="1082109" cy="331869"/>
                        </a:xfrm>
                      </p:grpSpPr>
                      <p:sp>
                        <p:nvSpPr>
                          <p:cNvPr id="133" name="TextBox 132">
                            <a:extLst>
                              <a:ext uri="{FF2B5EF4-FFF2-40B4-BE49-F238E27FC236}">
                                <a16:creationId xmlns:a16="http://schemas.microsoft.com/office/drawing/2014/main" id="{CFD66EAE-7861-44BA-803E-AEAD36C88D14}"/>
                              </a:ext>
                            </a:extLst>
                          </p:cNvPr>
                          <p:cNvSpPr txBox="1"/>
                          <p:nvPr/>
                        </p:nvSpPr>
                        <p:spPr>
                          <a:xfrm>
                            <a:off x="10156790" y="4061991"/>
                            <a:ext cx="658959" cy="300004"/>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Search</a:t>
                            </a:r>
                          </a:p>
                        </p:txBody>
                      </p:sp>
                      <p:pic>
                        <p:nvPicPr>
                          <p:cNvPr id="134" name="Picture 177">
                            <a:extLst>
                              <a:ext uri="{FF2B5EF4-FFF2-40B4-BE49-F238E27FC236}">
                                <a16:creationId xmlns:a16="http://schemas.microsoft.com/office/drawing/2014/main" id="{3B66C245-4464-41DE-ABDA-6642DC62D72F}"/>
                              </a:ext>
                            </a:extLst>
                          </p:cNvPr>
                          <p:cNvPicPr>
                            <a:picLocks noChangeAspect="1"/>
                          </p:cNvPicPr>
                          <p:nvPr/>
                        </p:nvPicPr>
                        <p:blipFill>
                          <a:blip r:embed="rId3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733640" y="4046058"/>
                            <a:ext cx="331871" cy="33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7" name="Group 392">
                          <a:extLst>
                            <a:ext uri="{FF2B5EF4-FFF2-40B4-BE49-F238E27FC236}">
                              <a16:creationId xmlns:a16="http://schemas.microsoft.com/office/drawing/2014/main" id="{4B5489A7-9583-4B9F-9FE3-474EB8DE5A8D}"/>
                            </a:ext>
                          </a:extLst>
                        </p:cNvPr>
                        <p:cNvGrpSpPr>
                          <a:grpSpLocks/>
                        </p:cNvGrpSpPr>
                        <p:nvPr/>
                      </p:nvGrpSpPr>
                      <p:grpSpPr bwMode="auto">
                        <a:xfrm>
                          <a:off x="9193207" y="3828827"/>
                          <a:ext cx="1052326" cy="320650"/>
                          <a:chOff x="9763191" y="4680964"/>
                          <a:chExt cx="1052560" cy="320615"/>
                        </a:xfrm>
                      </p:grpSpPr>
                      <p:sp>
                        <p:nvSpPr>
                          <p:cNvPr id="131" name="TextBox 130">
                            <a:extLst>
                              <a:ext uri="{FF2B5EF4-FFF2-40B4-BE49-F238E27FC236}">
                                <a16:creationId xmlns:a16="http://schemas.microsoft.com/office/drawing/2014/main" id="{15C7A783-72F9-4A29-AA8C-ACF22570B532}"/>
                              </a:ext>
                            </a:extLst>
                          </p:cNvPr>
                          <p:cNvSpPr txBox="1"/>
                          <p:nvPr/>
                        </p:nvSpPr>
                        <p:spPr>
                          <a:xfrm>
                            <a:off x="10156791" y="4693638"/>
                            <a:ext cx="658960" cy="301592"/>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Tables</a:t>
                            </a:r>
                          </a:p>
                        </p:txBody>
                      </p:sp>
                      <p:pic>
                        <p:nvPicPr>
                          <p:cNvPr id="132" name="Picture 179" descr="Storage table.png">
                            <a:extLst>
                              <a:ext uri="{FF2B5EF4-FFF2-40B4-BE49-F238E27FC236}">
                                <a16:creationId xmlns:a16="http://schemas.microsoft.com/office/drawing/2014/main" id="{05843F41-A14B-44F3-A594-339A4F65CBC1}"/>
                              </a:ext>
                            </a:extLst>
                          </p:cNvPr>
                          <p:cNvPicPr>
                            <a:picLocks noChangeAspect="1"/>
                          </p:cNvPicPr>
                          <p:nvPr/>
                        </p:nvPicPr>
                        <p:blipFill>
                          <a:blip r:embed="rId3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763191" y="4680964"/>
                            <a:ext cx="320616" cy="32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8" name="Group 388">
                          <a:extLst>
                            <a:ext uri="{FF2B5EF4-FFF2-40B4-BE49-F238E27FC236}">
                              <a16:creationId xmlns:a16="http://schemas.microsoft.com/office/drawing/2014/main" id="{FEC0E118-8D14-4207-B35C-E6644EE51AF9}"/>
                            </a:ext>
                          </a:extLst>
                        </p:cNvPr>
                        <p:cNvGrpSpPr>
                          <a:grpSpLocks/>
                        </p:cNvGrpSpPr>
                        <p:nvPr/>
                      </p:nvGrpSpPr>
                      <p:grpSpPr bwMode="auto">
                        <a:xfrm>
                          <a:off x="9193207" y="2595968"/>
                          <a:ext cx="790386" cy="325437"/>
                          <a:chOff x="9763191" y="3448241"/>
                          <a:chExt cx="790562" cy="325401"/>
                        </a:xfrm>
                      </p:grpSpPr>
                      <p:pic>
                        <p:nvPicPr>
                          <p:cNvPr id="129" name="Picture 16">
                            <a:extLst>
                              <a:ext uri="{FF2B5EF4-FFF2-40B4-BE49-F238E27FC236}">
                                <a16:creationId xmlns:a16="http://schemas.microsoft.com/office/drawing/2014/main" id="{07F35E41-B45C-4026-AB49-7AF8558A7FB3}"/>
                              </a:ext>
                            </a:extLst>
                          </p:cNvPr>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auto">
                          <a:xfrm>
                            <a:off x="9763191" y="3452465"/>
                            <a:ext cx="320616" cy="29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TextBox 129">
                            <a:extLst>
                              <a:ext uri="{FF2B5EF4-FFF2-40B4-BE49-F238E27FC236}">
                                <a16:creationId xmlns:a16="http://schemas.microsoft.com/office/drawing/2014/main" id="{2076CEF5-3F9F-414A-B9D3-9BB00C09115A}"/>
                              </a:ext>
                            </a:extLst>
                          </p:cNvPr>
                          <p:cNvSpPr txBox="1"/>
                          <p:nvPr/>
                        </p:nvSpPr>
                        <p:spPr>
                          <a:xfrm>
                            <a:off x="10156790" y="3448241"/>
                            <a:ext cx="396963" cy="325401"/>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SQL data</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warehouse</a:t>
                            </a:r>
                          </a:p>
                        </p:txBody>
                      </p:sp>
                    </p:grpSp>
                  </p:grpSp>
                </p:grpSp>
                <p:grpSp>
                  <p:nvGrpSpPr>
                    <p:cNvPr id="93" name="Group 92">
                      <a:extLst>
                        <a:ext uri="{FF2B5EF4-FFF2-40B4-BE49-F238E27FC236}">
                          <a16:creationId xmlns:a16="http://schemas.microsoft.com/office/drawing/2014/main" id="{D21744D6-54D1-4F2B-B9E5-AE63DA6CC83F}"/>
                        </a:ext>
                      </a:extLst>
                    </p:cNvPr>
                    <p:cNvGrpSpPr/>
                    <p:nvPr/>
                  </p:nvGrpSpPr>
                  <p:grpSpPr>
                    <a:xfrm>
                      <a:off x="2082009" y="543029"/>
                      <a:ext cx="2144942" cy="1371600"/>
                      <a:chOff x="2082009" y="650979"/>
                      <a:chExt cx="2144942" cy="1371600"/>
                    </a:xfrm>
                  </p:grpSpPr>
                  <p:sp>
                    <p:nvSpPr>
                      <p:cNvPr id="108" name="Rectangle 107">
                        <a:extLst>
                          <a:ext uri="{FF2B5EF4-FFF2-40B4-BE49-F238E27FC236}">
                            <a16:creationId xmlns:a16="http://schemas.microsoft.com/office/drawing/2014/main" id="{168C6B71-663F-451E-B35F-07DC04C92A8C}"/>
                          </a:ext>
                        </a:extLst>
                      </p:cNvPr>
                      <p:cNvSpPr/>
                      <p:nvPr/>
                    </p:nvSpPr>
                    <p:spPr bwMode="auto">
                      <a:xfrm>
                        <a:off x="2082009" y="650979"/>
                        <a:ext cx="2144942" cy="1371600"/>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Compute</a:t>
                        </a:r>
                      </a:p>
                    </p:txBody>
                  </p:sp>
                  <p:grpSp>
                    <p:nvGrpSpPr>
                      <p:cNvPr id="109" name="Group 108">
                        <a:extLst>
                          <a:ext uri="{FF2B5EF4-FFF2-40B4-BE49-F238E27FC236}">
                            <a16:creationId xmlns:a16="http://schemas.microsoft.com/office/drawing/2014/main" id="{382875DB-D6E5-4A53-A8FB-C17119E84F53}"/>
                          </a:ext>
                        </a:extLst>
                      </p:cNvPr>
                      <p:cNvGrpSpPr/>
                      <p:nvPr/>
                    </p:nvGrpSpPr>
                    <p:grpSpPr>
                      <a:xfrm>
                        <a:off x="2209151" y="1044910"/>
                        <a:ext cx="889842" cy="301625"/>
                        <a:chOff x="2315921" y="978921"/>
                        <a:chExt cx="889842" cy="301625"/>
                      </a:xfrm>
                    </p:grpSpPr>
                    <p:sp>
                      <p:nvSpPr>
                        <p:cNvPr id="119" name="TextBox 118">
                          <a:extLst>
                            <a:ext uri="{FF2B5EF4-FFF2-40B4-BE49-F238E27FC236}">
                              <a16:creationId xmlns:a16="http://schemas.microsoft.com/office/drawing/2014/main" id="{19FA5BC5-2A66-4EDA-98FA-0DF2B710E3DA}"/>
                            </a:ext>
                          </a:extLst>
                        </p:cNvPr>
                        <p:cNvSpPr txBox="1"/>
                        <p:nvPr/>
                      </p:nvSpPr>
                      <p:spPr bwMode="auto">
                        <a:xfrm>
                          <a:off x="2678517" y="978921"/>
                          <a:ext cx="527246"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Cloud</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services</a:t>
                          </a:r>
                        </a:p>
                      </p:txBody>
                    </p:sp>
                    <p:pic>
                      <p:nvPicPr>
                        <p:cNvPr id="120" name="Picture 145">
                          <a:extLst>
                            <a:ext uri="{FF2B5EF4-FFF2-40B4-BE49-F238E27FC236}">
                              <a16:creationId xmlns:a16="http://schemas.microsoft.com/office/drawing/2014/main" id="{351CD8BC-1D9A-4E31-9E7A-B035B077F7A3}"/>
                            </a:ext>
                          </a:extLst>
                        </p:cNvPr>
                        <p:cNvPicPr>
                          <a:picLocks noChangeAspect="1"/>
                        </p:cNvPicPr>
                        <p:nvPr/>
                      </p:nvPicPr>
                      <p:blipFill>
                        <a:blip r:embed="rId35">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15921" y="984779"/>
                          <a:ext cx="289808" cy="28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 name="Group 109">
                        <a:extLst>
                          <a:ext uri="{FF2B5EF4-FFF2-40B4-BE49-F238E27FC236}">
                            <a16:creationId xmlns:a16="http://schemas.microsoft.com/office/drawing/2014/main" id="{F9A87BB8-498A-4B9C-A5F8-992F79275EEF}"/>
                          </a:ext>
                        </a:extLst>
                      </p:cNvPr>
                      <p:cNvGrpSpPr/>
                      <p:nvPr/>
                    </p:nvGrpSpPr>
                    <p:grpSpPr>
                      <a:xfrm>
                        <a:off x="2209151" y="1617332"/>
                        <a:ext cx="751241" cy="303647"/>
                        <a:chOff x="2355344" y="1558000"/>
                        <a:chExt cx="751241" cy="303647"/>
                      </a:xfrm>
                    </p:grpSpPr>
                    <p:sp>
                      <p:nvSpPr>
                        <p:cNvPr id="117" name="TextBox 116">
                          <a:extLst>
                            <a:ext uri="{FF2B5EF4-FFF2-40B4-BE49-F238E27FC236}">
                              <a16:creationId xmlns:a16="http://schemas.microsoft.com/office/drawing/2014/main" id="{6639AE92-648B-4416-A8C6-E77CF48928F1}"/>
                            </a:ext>
                          </a:extLst>
                        </p:cNvPr>
                        <p:cNvSpPr txBox="1"/>
                        <p:nvPr/>
                      </p:nvSpPr>
                      <p:spPr bwMode="auto">
                        <a:xfrm>
                          <a:off x="2722967" y="1559012"/>
                          <a:ext cx="383618" cy="301624"/>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Batch</a:t>
                          </a:r>
                        </a:p>
                      </p:txBody>
                    </p:sp>
                    <p:pic>
                      <p:nvPicPr>
                        <p:cNvPr id="118" name="Picture 147">
                          <a:extLst>
                            <a:ext uri="{FF2B5EF4-FFF2-40B4-BE49-F238E27FC236}">
                              <a16:creationId xmlns:a16="http://schemas.microsoft.com/office/drawing/2014/main" id="{9E8603A1-C2F8-46B1-9574-B3792D878B47}"/>
                            </a:ext>
                          </a:extLst>
                        </p:cNvPr>
                        <p:cNvPicPr>
                          <a:picLocks noChangeAspect="1"/>
                        </p:cNvPicPr>
                        <p:nvPr/>
                      </p:nvPicPr>
                      <p:blipFill>
                        <a:blip r:embed="rId3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55344" y="1558000"/>
                          <a:ext cx="303542" cy="3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110">
                        <a:extLst>
                          <a:ext uri="{FF2B5EF4-FFF2-40B4-BE49-F238E27FC236}">
                            <a16:creationId xmlns:a16="http://schemas.microsoft.com/office/drawing/2014/main" id="{C9D5CB21-0632-40E3-B99C-DCE1C373F5E0}"/>
                          </a:ext>
                        </a:extLst>
                      </p:cNvPr>
                      <p:cNvGrpSpPr/>
                      <p:nvPr/>
                    </p:nvGrpSpPr>
                    <p:grpSpPr>
                      <a:xfrm>
                        <a:off x="3226725" y="1617332"/>
                        <a:ext cx="865731" cy="301625"/>
                        <a:chOff x="3193533" y="1551343"/>
                        <a:chExt cx="865731" cy="301625"/>
                      </a:xfrm>
                    </p:grpSpPr>
                    <p:sp>
                      <p:nvSpPr>
                        <p:cNvPr id="115" name="TextBox 114">
                          <a:extLst>
                            <a:ext uri="{FF2B5EF4-FFF2-40B4-BE49-F238E27FC236}">
                              <a16:creationId xmlns:a16="http://schemas.microsoft.com/office/drawing/2014/main" id="{13FB11B6-805F-4561-9078-F1354521A4C0}"/>
                            </a:ext>
                          </a:extLst>
                        </p:cNvPr>
                        <p:cNvSpPr txBox="1"/>
                        <p:nvPr/>
                      </p:nvSpPr>
                      <p:spPr bwMode="auto">
                        <a:xfrm>
                          <a:off x="3554337" y="1551343"/>
                          <a:ext cx="504927"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Remote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app</a:t>
                          </a:r>
                        </a:p>
                      </p:txBody>
                    </p:sp>
                    <p:pic>
                      <p:nvPicPr>
                        <p:cNvPr id="116" name="Picture 149">
                          <a:extLst>
                            <a:ext uri="{FF2B5EF4-FFF2-40B4-BE49-F238E27FC236}">
                              <a16:creationId xmlns:a16="http://schemas.microsoft.com/office/drawing/2014/main" id="{96842627-05A4-4C32-9A67-6DE3BB334FF7}"/>
                            </a:ext>
                          </a:extLst>
                        </p:cNvPr>
                        <p:cNvPicPr>
                          <a:picLocks noChangeAspect="1"/>
                        </p:cNvPicPr>
                        <p:nvPr/>
                      </p:nvPicPr>
                      <p:blipFill>
                        <a:blip r:embed="rId3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93533" y="1556274"/>
                          <a:ext cx="291661" cy="2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 name="Group 111">
                        <a:extLst>
                          <a:ext uri="{FF2B5EF4-FFF2-40B4-BE49-F238E27FC236}">
                            <a16:creationId xmlns:a16="http://schemas.microsoft.com/office/drawing/2014/main" id="{9D1F14E6-C1D0-4860-A8B7-84A51BF18CB6}"/>
                          </a:ext>
                        </a:extLst>
                      </p:cNvPr>
                      <p:cNvGrpSpPr/>
                      <p:nvPr/>
                    </p:nvGrpSpPr>
                    <p:grpSpPr>
                      <a:xfrm>
                        <a:off x="3226725" y="1046498"/>
                        <a:ext cx="873084" cy="300037"/>
                        <a:chOff x="3380111" y="980440"/>
                        <a:chExt cx="873084" cy="300037"/>
                      </a:xfrm>
                    </p:grpSpPr>
                    <p:sp>
                      <p:nvSpPr>
                        <p:cNvPr id="113" name="TextBox 112">
                          <a:extLst>
                            <a:ext uri="{FF2B5EF4-FFF2-40B4-BE49-F238E27FC236}">
                              <a16:creationId xmlns:a16="http://schemas.microsoft.com/office/drawing/2014/main" id="{0960BD66-AFCD-4C31-9F1F-E50D184F7B74}"/>
                            </a:ext>
                          </a:extLst>
                        </p:cNvPr>
                        <p:cNvSpPr txBox="1"/>
                        <p:nvPr/>
                      </p:nvSpPr>
                      <p:spPr bwMode="auto">
                        <a:xfrm>
                          <a:off x="3723011" y="980440"/>
                          <a:ext cx="530184"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Service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fabric</a:t>
                          </a:r>
                        </a:p>
                      </p:txBody>
                    </p:sp>
                    <p:sp>
                      <p:nvSpPr>
                        <p:cNvPr id="114" name="Freeform 369">
                          <a:extLst>
                            <a:ext uri="{FF2B5EF4-FFF2-40B4-BE49-F238E27FC236}">
                              <a16:creationId xmlns:a16="http://schemas.microsoft.com/office/drawing/2014/main" id="{EB8AE954-D5E4-43E2-8211-D30EB9445655}"/>
                            </a:ext>
                          </a:extLst>
                        </p:cNvPr>
                        <p:cNvSpPr/>
                        <p:nvPr/>
                      </p:nvSpPr>
                      <p:spPr bwMode="auto">
                        <a:xfrm>
                          <a:off x="3380111" y="993933"/>
                          <a:ext cx="282575" cy="273050"/>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w="9525" cap="flat" cmpd="sng" algn="ctr">
                          <a:solidFill>
                            <a:srgbClr val="FFFFFF"/>
                          </a:solid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grpSp>
                  <p:nvGrpSpPr>
                    <p:cNvPr id="94" name="Group 93">
                      <a:extLst>
                        <a:ext uri="{FF2B5EF4-FFF2-40B4-BE49-F238E27FC236}">
                          <a16:creationId xmlns:a16="http://schemas.microsoft.com/office/drawing/2014/main" id="{CD17DD49-91A1-43D8-86EF-EE2493FAF0C4}"/>
                        </a:ext>
                      </a:extLst>
                    </p:cNvPr>
                    <p:cNvGrpSpPr/>
                    <p:nvPr/>
                  </p:nvGrpSpPr>
                  <p:grpSpPr>
                    <a:xfrm>
                      <a:off x="8203323" y="543029"/>
                      <a:ext cx="2250927" cy="1371600"/>
                      <a:chOff x="8203323" y="650979"/>
                      <a:chExt cx="2250927" cy="1371600"/>
                    </a:xfrm>
                  </p:grpSpPr>
                  <p:sp>
                    <p:nvSpPr>
                      <p:cNvPr id="95" name="Rectangle 94">
                        <a:extLst>
                          <a:ext uri="{FF2B5EF4-FFF2-40B4-BE49-F238E27FC236}">
                            <a16:creationId xmlns:a16="http://schemas.microsoft.com/office/drawing/2014/main" id="{1B288D18-DA21-453D-A531-03430E7F4ECD}"/>
                          </a:ext>
                        </a:extLst>
                      </p:cNvPr>
                      <p:cNvSpPr/>
                      <p:nvPr/>
                    </p:nvSpPr>
                    <p:spPr bwMode="auto">
                      <a:xfrm>
                        <a:off x="8203323" y="650979"/>
                        <a:ext cx="2250927" cy="1371600"/>
                      </a:xfrm>
                      <a:prstGeom prst="rect">
                        <a:avLst/>
                      </a:prstGeom>
                      <a:solidFill>
                        <a:srgbClr val="0072C6"/>
                      </a:solidFill>
                      <a:ln w="6350" cap="flat" cmpd="sng" algn="ctr">
                        <a:noFill/>
                        <a:prstDash val="solid"/>
                        <a:miter lim="800000"/>
                        <a:headEnd type="none" w="med" len="med"/>
                        <a:tailEnd type="none" w="med" len="med"/>
                      </a:ln>
                      <a:effectLst/>
                    </p:spPr>
                    <p:txBody>
                      <a:bodyPr lIns="175761" tIns="140609" rIns="175761" bIns="140609"/>
                      <a:lstStyle/>
                      <a:p>
                        <a:pPr algn="ctr" defTabSz="895923" fontAlgn="base">
                          <a:lnSpc>
                            <a:spcPct val="90000"/>
                          </a:lnSpc>
                          <a:defRPr/>
                        </a:pPr>
                        <a:r>
                          <a:rPr lang="en-US" sz="1176"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Developer services</a:t>
                        </a:r>
                      </a:p>
                    </p:txBody>
                  </p:sp>
                  <p:grpSp>
                    <p:nvGrpSpPr>
                      <p:cNvPr id="96" name="Group 95">
                        <a:extLst>
                          <a:ext uri="{FF2B5EF4-FFF2-40B4-BE49-F238E27FC236}">
                            <a16:creationId xmlns:a16="http://schemas.microsoft.com/office/drawing/2014/main" id="{A4B3E9D2-D5CE-4E6E-98DF-DA0963A4045E}"/>
                          </a:ext>
                        </a:extLst>
                      </p:cNvPr>
                      <p:cNvGrpSpPr/>
                      <p:nvPr/>
                    </p:nvGrpSpPr>
                    <p:grpSpPr>
                      <a:xfrm>
                        <a:off x="8316462" y="1050815"/>
                        <a:ext cx="1048050" cy="290595"/>
                        <a:chOff x="8316462" y="1050815"/>
                        <a:chExt cx="1048050" cy="290595"/>
                      </a:xfrm>
                    </p:grpSpPr>
                    <p:sp>
                      <p:nvSpPr>
                        <p:cNvPr id="106" name="TextBox 105">
                          <a:extLst>
                            <a:ext uri="{FF2B5EF4-FFF2-40B4-BE49-F238E27FC236}">
                              <a16:creationId xmlns:a16="http://schemas.microsoft.com/office/drawing/2014/main" id="{EDD1E4E2-676F-4EEA-B099-9BEB8643ADA7}"/>
                            </a:ext>
                          </a:extLst>
                        </p:cNvPr>
                        <p:cNvSpPr txBox="1"/>
                        <p:nvPr/>
                      </p:nvSpPr>
                      <p:spPr bwMode="auto">
                        <a:xfrm>
                          <a:off x="8694587" y="1065786"/>
                          <a:ext cx="669925" cy="2508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Visual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Studio</a:t>
                          </a:r>
                        </a:p>
                      </p:txBody>
                    </p:sp>
                    <p:pic>
                      <p:nvPicPr>
                        <p:cNvPr id="107" name="Picture 167" descr="Visual Studio Online.png">
                          <a:extLst>
                            <a:ext uri="{FF2B5EF4-FFF2-40B4-BE49-F238E27FC236}">
                              <a16:creationId xmlns:a16="http://schemas.microsoft.com/office/drawing/2014/main" id="{32BC00FA-96EB-48EF-B1B7-73D2FAB9EB7A}"/>
                            </a:ext>
                          </a:extLst>
                        </p:cNvPr>
                        <p:cNvPicPr>
                          <a:picLocks noChangeAspect="1"/>
                        </p:cNvPicPr>
                        <p:nvPr/>
                      </p:nvPicPr>
                      <p:blipFill>
                        <a:blip r:embed="rId3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16462" y="1050815"/>
                          <a:ext cx="290580" cy="29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 name="Group 96">
                        <a:extLst>
                          <a:ext uri="{FF2B5EF4-FFF2-40B4-BE49-F238E27FC236}">
                            <a16:creationId xmlns:a16="http://schemas.microsoft.com/office/drawing/2014/main" id="{4F1E05E8-80FA-4643-B287-478764E472F0}"/>
                          </a:ext>
                        </a:extLst>
                      </p:cNvPr>
                      <p:cNvGrpSpPr/>
                      <p:nvPr/>
                    </p:nvGrpSpPr>
                    <p:grpSpPr>
                      <a:xfrm>
                        <a:off x="9413978" y="1606382"/>
                        <a:ext cx="957567" cy="312845"/>
                        <a:chOff x="9413978" y="1606382"/>
                        <a:chExt cx="957567" cy="312845"/>
                      </a:xfrm>
                    </p:grpSpPr>
                    <p:sp>
                      <p:nvSpPr>
                        <p:cNvPr id="104" name="TextBox 103">
                          <a:extLst>
                            <a:ext uri="{FF2B5EF4-FFF2-40B4-BE49-F238E27FC236}">
                              <a16:creationId xmlns:a16="http://schemas.microsoft.com/office/drawing/2014/main" id="{290BDEDE-A32A-4C2F-A971-92E686477F6A}"/>
                            </a:ext>
                          </a:extLst>
                        </p:cNvPr>
                        <p:cNvSpPr txBox="1"/>
                        <p:nvPr/>
                      </p:nvSpPr>
                      <p:spPr bwMode="auto">
                        <a:xfrm>
                          <a:off x="9712733" y="1617602"/>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Application</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insights</a:t>
                          </a:r>
                        </a:p>
                      </p:txBody>
                    </p:sp>
                    <p:pic>
                      <p:nvPicPr>
                        <p:cNvPr id="105" name="Picture 169" descr="Application Insights.png">
                          <a:extLst>
                            <a:ext uri="{FF2B5EF4-FFF2-40B4-BE49-F238E27FC236}">
                              <a16:creationId xmlns:a16="http://schemas.microsoft.com/office/drawing/2014/main" id="{0C73B608-EF88-4F00-956F-CC5903332E48}"/>
                            </a:ext>
                          </a:extLst>
                        </p:cNvPr>
                        <p:cNvPicPr>
                          <a:picLocks noChangeAspect="1"/>
                        </p:cNvPicPr>
                        <p:nvPr/>
                      </p:nvPicPr>
                      <p:blipFill>
                        <a:blip r:embed="rId3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13978" y="1606382"/>
                          <a:ext cx="292365" cy="29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8" name="Group 97">
                        <a:extLst>
                          <a:ext uri="{FF2B5EF4-FFF2-40B4-BE49-F238E27FC236}">
                            <a16:creationId xmlns:a16="http://schemas.microsoft.com/office/drawing/2014/main" id="{458B369B-0BEC-4C1B-BC56-33152901FAD4}"/>
                          </a:ext>
                        </a:extLst>
                      </p:cNvPr>
                      <p:cNvGrpSpPr/>
                      <p:nvPr/>
                    </p:nvGrpSpPr>
                    <p:grpSpPr>
                      <a:xfrm>
                        <a:off x="9408787" y="1025699"/>
                        <a:ext cx="875200" cy="302765"/>
                        <a:chOff x="9408787" y="1025699"/>
                        <a:chExt cx="875200" cy="302765"/>
                      </a:xfrm>
                    </p:grpSpPr>
                    <p:pic>
                      <p:nvPicPr>
                        <p:cNvPr id="102" name="Picture 272">
                          <a:extLst>
                            <a:ext uri="{FF2B5EF4-FFF2-40B4-BE49-F238E27FC236}">
                              <a16:creationId xmlns:a16="http://schemas.microsoft.com/office/drawing/2014/main" id="{F279820C-32ED-48B6-984D-62F6FDD22BD2}"/>
                            </a:ext>
                          </a:extLst>
                        </p:cNvPr>
                        <p:cNvPicPr>
                          <a:picLocks noChangeAspect="1"/>
                        </p:cNvPicPr>
                        <p:nvPr/>
                      </p:nvPicPr>
                      <p:blipFill>
                        <a:blip r:embed="rId4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408787" y="1025699"/>
                          <a:ext cx="302749" cy="3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TextBox 102">
                          <a:extLst>
                            <a:ext uri="{FF2B5EF4-FFF2-40B4-BE49-F238E27FC236}">
                              <a16:creationId xmlns:a16="http://schemas.microsoft.com/office/drawing/2014/main" id="{E87F46FD-1E6D-4826-BD28-6905BFF0AE60}"/>
                            </a:ext>
                          </a:extLst>
                        </p:cNvPr>
                        <p:cNvSpPr txBox="1"/>
                        <p:nvPr/>
                      </p:nvSpPr>
                      <p:spPr bwMode="auto">
                        <a:xfrm>
                          <a:off x="9742651" y="1059753"/>
                          <a:ext cx="541336" cy="249238"/>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Azure SDK</a:t>
                          </a:r>
                        </a:p>
                      </p:txBody>
                    </p:sp>
                  </p:grpSp>
                  <p:grpSp>
                    <p:nvGrpSpPr>
                      <p:cNvPr id="99" name="Group 98">
                        <a:extLst>
                          <a:ext uri="{FF2B5EF4-FFF2-40B4-BE49-F238E27FC236}">
                            <a16:creationId xmlns:a16="http://schemas.microsoft.com/office/drawing/2014/main" id="{D3E3394F-7674-41E4-BAEE-A19AD96DB1D6}"/>
                          </a:ext>
                        </a:extLst>
                      </p:cNvPr>
                      <p:cNvGrpSpPr/>
                      <p:nvPr/>
                    </p:nvGrpSpPr>
                    <p:grpSpPr>
                      <a:xfrm>
                        <a:off x="8316496" y="1621631"/>
                        <a:ext cx="1048016" cy="280129"/>
                        <a:chOff x="8316496" y="1621631"/>
                        <a:chExt cx="1048016" cy="280129"/>
                      </a:xfrm>
                    </p:grpSpPr>
                    <p:sp>
                      <p:nvSpPr>
                        <p:cNvPr id="100" name="TextBox 99">
                          <a:extLst>
                            <a:ext uri="{FF2B5EF4-FFF2-40B4-BE49-F238E27FC236}">
                              <a16:creationId xmlns:a16="http://schemas.microsoft.com/office/drawing/2014/main" id="{F544C9AC-086A-402E-B912-2990F8468558}"/>
                            </a:ext>
                          </a:extLst>
                        </p:cNvPr>
                        <p:cNvSpPr txBox="1"/>
                        <p:nvPr/>
                      </p:nvSpPr>
                      <p:spPr bwMode="auto">
                        <a:xfrm>
                          <a:off x="8704112" y="1650936"/>
                          <a:ext cx="660400" cy="250824"/>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Team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project</a:t>
                          </a:r>
                        </a:p>
                      </p:txBody>
                    </p:sp>
                    <p:sp>
                      <p:nvSpPr>
                        <p:cNvPr id="101" name="Freeform 356">
                          <a:extLst>
                            <a:ext uri="{FF2B5EF4-FFF2-40B4-BE49-F238E27FC236}">
                              <a16:creationId xmlns:a16="http://schemas.microsoft.com/office/drawing/2014/main" id="{746709F2-7EB3-4CE4-8F72-E1C8692423CE}"/>
                            </a:ext>
                          </a:extLst>
                        </p:cNvPr>
                        <p:cNvSpPr/>
                        <p:nvPr/>
                      </p:nvSpPr>
                      <p:spPr bwMode="auto">
                        <a:xfrm>
                          <a:off x="8316496" y="1621631"/>
                          <a:ext cx="290512" cy="249237"/>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w="9525" cap="flat" cmpd="sng" algn="ctr">
                          <a:no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grpSp>
              </p:grpSp>
            </p:grpSp>
            <p:grpSp>
              <p:nvGrpSpPr>
                <p:cNvPr id="30" name="Group 29">
                  <a:extLst>
                    <a:ext uri="{FF2B5EF4-FFF2-40B4-BE49-F238E27FC236}">
                      <a16:creationId xmlns:a16="http://schemas.microsoft.com/office/drawing/2014/main" id="{7B7A984D-5529-480A-898A-5B739C9AD5D0}"/>
                    </a:ext>
                  </a:extLst>
                </p:cNvPr>
                <p:cNvGrpSpPr/>
                <p:nvPr/>
              </p:nvGrpSpPr>
              <p:grpSpPr>
                <a:xfrm>
                  <a:off x="112714" y="93574"/>
                  <a:ext cx="1737360" cy="4350857"/>
                  <a:chOff x="112714" y="107949"/>
                  <a:chExt cx="1737360" cy="4350857"/>
                </a:xfrm>
              </p:grpSpPr>
              <p:sp>
                <p:nvSpPr>
                  <p:cNvPr id="63" name="Rectangle 62">
                    <a:extLst>
                      <a:ext uri="{FF2B5EF4-FFF2-40B4-BE49-F238E27FC236}">
                        <a16:creationId xmlns:a16="http://schemas.microsoft.com/office/drawing/2014/main" id="{2C374721-7B9B-4E48-A83A-C0660B11DD84}"/>
                      </a:ext>
                    </a:extLst>
                  </p:cNvPr>
                  <p:cNvSpPr/>
                  <p:nvPr/>
                </p:nvSpPr>
                <p:spPr bwMode="auto">
                  <a:xfrm>
                    <a:off x="112714" y="107949"/>
                    <a:ext cx="1737360" cy="4350857"/>
                  </a:xfrm>
                  <a:prstGeom prst="rect">
                    <a:avLst/>
                  </a:prstGeom>
                  <a:solidFill>
                    <a:srgbClr val="1B3C72"/>
                  </a:solidFill>
                  <a:ln w="6350" cap="flat" cmpd="sng" algn="ctr">
                    <a:noFill/>
                    <a:prstDash val="solid"/>
                    <a:miter lim="800000"/>
                    <a:headEnd type="none" w="med" len="med"/>
                    <a:tailEnd type="none" w="med" len="med"/>
                  </a:ln>
                  <a:effectLst/>
                </p:spPr>
                <p:txBody>
                  <a:bodyPr lIns="259963" tIns="140609"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Security and management</a:t>
                    </a:r>
                  </a:p>
                </p:txBody>
              </p:sp>
              <p:grpSp>
                <p:nvGrpSpPr>
                  <p:cNvPr id="64" name="Group 63">
                    <a:extLst>
                      <a:ext uri="{FF2B5EF4-FFF2-40B4-BE49-F238E27FC236}">
                        <a16:creationId xmlns:a16="http://schemas.microsoft.com/office/drawing/2014/main" id="{BC067EBE-E0EE-4365-B702-C8D9165C1BE7}"/>
                      </a:ext>
                    </a:extLst>
                  </p:cNvPr>
                  <p:cNvGrpSpPr/>
                  <p:nvPr/>
                </p:nvGrpSpPr>
                <p:grpSpPr>
                  <a:xfrm>
                    <a:off x="345049" y="762503"/>
                    <a:ext cx="1458716" cy="3407053"/>
                    <a:chOff x="345049" y="762503"/>
                    <a:chExt cx="1458716" cy="3407053"/>
                  </a:xfrm>
                </p:grpSpPr>
                <p:grpSp>
                  <p:nvGrpSpPr>
                    <p:cNvPr id="65" name="Group 64">
                      <a:extLst>
                        <a:ext uri="{FF2B5EF4-FFF2-40B4-BE49-F238E27FC236}">
                          <a16:creationId xmlns:a16="http://schemas.microsoft.com/office/drawing/2014/main" id="{B4375BEF-5752-4700-9B06-A8980E042297}"/>
                        </a:ext>
                      </a:extLst>
                    </p:cNvPr>
                    <p:cNvGrpSpPr/>
                    <p:nvPr/>
                  </p:nvGrpSpPr>
                  <p:grpSpPr>
                    <a:xfrm>
                      <a:off x="368069" y="1266719"/>
                      <a:ext cx="1027708" cy="303213"/>
                      <a:chOff x="368069" y="1313314"/>
                      <a:chExt cx="1027708" cy="303213"/>
                    </a:xfrm>
                  </p:grpSpPr>
                  <p:sp>
                    <p:nvSpPr>
                      <p:cNvPr id="84" name="TextBox 83">
                        <a:extLst>
                          <a:ext uri="{FF2B5EF4-FFF2-40B4-BE49-F238E27FC236}">
                            <a16:creationId xmlns:a16="http://schemas.microsoft.com/office/drawing/2014/main" id="{1EBD5618-83E4-42FC-BC50-B8702020884C}"/>
                          </a:ext>
                        </a:extLst>
                      </p:cNvPr>
                      <p:cNvSpPr txBox="1"/>
                      <p:nvPr/>
                    </p:nvSpPr>
                    <p:spPr bwMode="auto">
                      <a:xfrm>
                        <a:off x="736963" y="1314902"/>
                        <a:ext cx="658814"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Active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Directory</a:t>
                        </a:r>
                      </a:p>
                    </p:txBody>
                  </p:sp>
                  <p:pic>
                    <p:nvPicPr>
                      <p:cNvPr id="85" name="Picture 193" descr="Azure Active Directory.png">
                        <a:extLst>
                          <a:ext uri="{FF2B5EF4-FFF2-40B4-BE49-F238E27FC236}">
                            <a16:creationId xmlns:a16="http://schemas.microsoft.com/office/drawing/2014/main" id="{61A5FA3D-C30F-4CF4-AC61-10378280A7FF}"/>
                          </a:ext>
                        </a:extLst>
                      </p:cNvPr>
                      <p:cNvPicPr>
                        <a:picLocks noChangeAspect="1"/>
                      </p:cNvPicPr>
                      <p:nvPr/>
                    </p:nvPicPr>
                    <p:blipFill>
                      <a:blip r:embed="rId4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1313314"/>
                        <a:ext cx="298175" cy="2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a:extLst>
                        <a:ext uri="{FF2B5EF4-FFF2-40B4-BE49-F238E27FC236}">
                          <a16:creationId xmlns:a16="http://schemas.microsoft.com/office/drawing/2014/main" id="{512B491E-5D50-42BB-B4FB-1FF8AAEFB5C4}"/>
                        </a:ext>
                      </a:extLst>
                    </p:cNvPr>
                    <p:cNvGrpSpPr/>
                    <p:nvPr/>
                  </p:nvGrpSpPr>
                  <p:grpSpPr>
                    <a:xfrm>
                      <a:off x="391710" y="1788232"/>
                      <a:ext cx="1004066" cy="301625"/>
                      <a:chOff x="391710" y="1847920"/>
                      <a:chExt cx="1004066" cy="301625"/>
                    </a:xfrm>
                  </p:grpSpPr>
                  <p:sp>
                    <p:nvSpPr>
                      <p:cNvPr id="82" name="TextBox 81">
                        <a:extLst>
                          <a:ext uri="{FF2B5EF4-FFF2-40B4-BE49-F238E27FC236}">
                            <a16:creationId xmlns:a16="http://schemas.microsoft.com/office/drawing/2014/main" id="{C82EEB2C-9E0D-41AC-BCC8-E493C9B7CC7D}"/>
                          </a:ext>
                        </a:extLst>
                      </p:cNvPr>
                      <p:cNvSpPr txBox="1"/>
                      <p:nvPr/>
                    </p:nvSpPr>
                    <p:spPr bwMode="auto">
                      <a:xfrm>
                        <a:off x="736963" y="1847920"/>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Multi-factor</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Authentication</a:t>
                        </a:r>
                      </a:p>
                    </p:txBody>
                  </p:sp>
                  <p:pic>
                    <p:nvPicPr>
                      <p:cNvPr id="83" name="Picture 195" descr="Multi-Factor Authentication.png">
                        <a:extLst>
                          <a:ext uri="{FF2B5EF4-FFF2-40B4-BE49-F238E27FC236}">
                            <a16:creationId xmlns:a16="http://schemas.microsoft.com/office/drawing/2014/main" id="{0F80D739-9E37-4C0B-9CB4-B983182DB774}"/>
                          </a:ext>
                        </a:extLst>
                      </p:cNvPr>
                      <p:cNvPicPr>
                        <a:picLocks noChangeAspect="1"/>
                      </p:cNvPicPr>
                      <p:nvPr/>
                    </p:nvPicPr>
                    <p:blipFill>
                      <a:blip r:embed="rId4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91710" y="1854270"/>
                        <a:ext cx="288064" cy="28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66">
                      <a:extLst>
                        <a:ext uri="{FF2B5EF4-FFF2-40B4-BE49-F238E27FC236}">
                          <a16:creationId xmlns:a16="http://schemas.microsoft.com/office/drawing/2014/main" id="{DFC41D74-9F2C-401E-9395-44A3661EEB3C}"/>
                        </a:ext>
                      </a:extLst>
                    </p:cNvPr>
                    <p:cNvGrpSpPr/>
                    <p:nvPr/>
                  </p:nvGrpSpPr>
                  <p:grpSpPr>
                    <a:xfrm>
                      <a:off x="368069" y="2308157"/>
                      <a:ext cx="1027706" cy="301625"/>
                      <a:chOff x="368069" y="2341251"/>
                      <a:chExt cx="1027706" cy="301625"/>
                    </a:xfrm>
                  </p:grpSpPr>
                  <p:sp>
                    <p:nvSpPr>
                      <p:cNvPr id="80" name="TextBox 79">
                        <a:extLst>
                          <a:ext uri="{FF2B5EF4-FFF2-40B4-BE49-F238E27FC236}">
                            <a16:creationId xmlns:a16="http://schemas.microsoft.com/office/drawing/2014/main" id="{D3EB3F2C-AFEB-4EE6-96A2-D86125EBC8D9}"/>
                          </a:ext>
                        </a:extLst>
                      </p:cNvPr>
                      <p:cNvSpPr txBox="1"/>
                      <p:nvPr/>
                    </p:nvSpPr>
                    <p:spPr bwMode="auto">
                      <a:xfrm>
                        <a:off x="736963" y="2341251"/>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Automation</a:t>
                        </a:r>
                      </a:p>
                    </p:txBody>
                  </p:sp>
                  <p:pic>
                    <p:nvPicPr>
                      <p:cNvPr id="81" name="Picture 198" descr="Azure automation.png">
                        <a:extLst>
                          <a:ext uri="{FF2B5EF4-FFF2-40B4-BE49-F238E27FC236}">
                            <a16:creationId xmlns:a16="http://schemas.microsoft.com/office/drawing/2014/main" id="{4E7375CF-3B2B-40C7-8E9D-03A617F70A16}"/>
                          </a:ext>
                        </a:extLst>
                      </p:cNvPr>
                      <p:cNvPicPr>
                        <a:picLocks noChangeAspect="1"/>
                      </p:cNvPicPr>
                      <p:nvPr/>
                    </p:nvPicPr>
                    <p:blipFill>
                      <a:blip r:embed="rId4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2347601"/>
                        <a:ext cx="289482" cy="29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 name="Group 67">
                      <a:extLst>
                        <a:ext uri="{FF2B5EF4-FFF2-40B4-BE49-F238E27FC236}">
                          <a16:creationId xmlns:a16="http://schemas.microsoft.com/office/drawing/2014/main" id="{241502BE-5870-49B5-8AB5-18481989D356}"/>
                        </a:ext>
                      </a:extLst>
                    </p:cNvPr>
                    <p:cNvGrpSpPr/>
                    <p:nvPr/>
                  </p:nvGrpSpPr>
                  <p:grpSpPr>
                    <a:xfrm>
                      <a:off x="368069" y="762503"/>
                      <a:ext cx="1027707" cy="285916"/>
                      <a:chOff x="368069" y="762503"/>
                      <a:chExt cx="1027707" cy="285916"/>
                    </a:xfrm>
                  </p:grpSpPr>
                  <p:sp>
                    <p:nvSpPr>
                      <p:cNvPr id="78" name="TextBox 77">
                        <a:extLst>
                          <a:ext uri="{FF2B5EF4-FFF2-40B4-BE49-F238E27FC236}">
                            <a16:creationId xmlns:a16="http://schemas.microsoft.com/office/drawing/2014/main" id="{67E1B93B-ACE1-4F59-8C7B-3466CDFD230F}"/>
                          </a:ext>
                        </a:extLst>
                      </p:cNvPr>
                      <p:cNvSpPr txBox="1"/>
                      <p:nvPr/>
                    </p:nvSpPr>
                    <p:spPr bwMode="auto">
                      <a:xfrm>
                        <a:off x="736963" y="789031"/>
                        <a:ext cx="658813" cy="232860"/>
                      </a:xfrm>
                      <a:prstGeom prst="rect">
                        <a:avLst/>
                      </a:prstGeom>
                      <a:noFill/>
                      <a:ln>
                        <a:noFill/>
                      </a:ln>
                    </p:spPr>
                    <p:txBody>
                      <a:bodyPr wrap="none" lIns="0" tIns="27421" rIns="0" bIns="0" anchor="ctr" anchorCtr="0"/>
                      <a:lstStyle/>
                      <a:p>
                        <a:pPr defTabSz="913950" eaLnBrk="0" fontAlgn="base" hangingPunct="0">
                          <a:lnSpc>
                            <a:spcPct val="90000"/>
                          </a:lnSpc>
                          <a:spcBef>
                            <a:spcPts val="588"/>
                          </a:spcBef>
                          <a:spcAft>
                            <a:spcPct val="0"/>
                          </a:spcAft>
                          <a:defRPr/>
                        </a:pPr>
                        <a:r>
                          <a:rPr lang="en-US" sz="980" kern="0" dirty="0">
                            <a:gradFill>
                              <a:gsLst>
                                <a:gs pos="76250">
                                  <a:srgbClr val="FFFFFF"/>
                                </a:gs>
                                <a:gs pos="31000">
                                  <a:srgbClr val="FFFFFF"/>
                                </a:gs>
                              </a:gsLst>
                              <a:lin ang="5400000" scaled="0"/>
                            </a:gradFill>
                            <a:ea typeface="Arial Unicode MS" panose="020B0604020202020204" pitchFamily="34" charset="-128"/>
                            <a:cs typeface="Segoe UI Light" panose="020B0502040204020203" pitchFamily="34" charset="0"/>
                          </a:rPr>
                          <a:t>Portal</a:t>
                        </a:r>
                      </a:p>
                    </p:txBody>
                  </p:sp>
                  <p:pic>
                    <p:nvPicPr>
                      <p:cNvPr id="79" name="Picture 200" descr="Azure subscription.png">
                        <a:extLst>
                          <a:ext uri="{FF2B5EF4-FFF2-40B4-BE49-F238E27FC236}">
                            <a16:creationId xmlns:a16="http://schemas.microsoft.com/office/drawing/2014/main" id="{2A186C52-9A68-4279-9096-17024086347B}"/>
                          </a:ext>
                        </a:extLst>
                      </p:cNvPr>
                      <p:cNvPicPr>
                        <a:picLocks noChangeAspect="1"/>
                      </p:cNvPicPr>
                      <p:nvPr/>
                    </p:nvPicPr>
                    <p:blipFill>
                      <a:blip r:embed="rId4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762503"/>
                        <a:ext cx="286234" cy="28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68">
                      <a:extLst>
                        <a:ext uri="{FF2B5EF4-FFF2-40B4-BE49-F238E27FC236}">
                          <a16:creationId xmlns:a16="http://schemas.microsoft.com/office/drawing/2014/main" id="{DC05DD82-80A4-4BE2-8147-D0B4FA19C500}"/>
                        </a:ext>
                      </a:extLst>
                    </p:cNvPr>
                    <p:cNvGrpSpPr/>
                    <p:nvPr/>
                  </p:nvGrpSpPr>
                  <p:grpSpPr>
                    <a:xfrm>
                      <a:off x="368069" y="2828082"/>
                      <a:ext cx="1027707" cy="301625"/>
                      <a:chOff x="368069" y="2835216"/>
                      <a:chExt cx="1027707" cy="301625"/>
                    </a:xfrm>
                  </p:grpSpPr>
                  <p:sp>
                    <p:nvSpPr>
                      <p:cNvPr id="76" name="TextBox 75">
                        <a:extLst>
                          <a:ext uri="{FF2B5EF4-FFF2-40B4-BE49-F238E27FC236}">
                            <a16:creationId xmlns:a16="http://schemas.microsoft.com/office/drawing/2014/main" id="{29B84831-238F-4DD6-818F-139693540CBA}"/>
                          </a:ext>
                        </a:extLst>
                      </p:cNvPr>
                      <p:cNvSpPr txBox="1"/>
                      <p:nvPr/>
                    </p:nvSpPr>
                    <p:spPr bwMode="auto">
                      <a:xfrm>
                        <a:off x="736963" y="2835216"/>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Key vault</a:t>
                        </a:r>
                      </a:p>
                    </p:txBody>
                  </p:sp>
                  <p:pic>
                    <p:nvPicPr>
                      <p:cNvPr id="77" name="Picture 204" descr="AzureKeyVault_icon_white.png">
                        <a:extLst>
                          <a:ext uri="{FF2B5EF4-FFF2-40B4-BE49-F238E27FC236}">
                            <a16:creationId xmlns:a16="http://schemas.microsoft.com/office/drawing/2014/main" id="{55F982D4-56DA-4025-9768-815290799587}"/>
                          </a:ext>
                        </a:extLst>
                      </p:cNvPr>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368069" y="2835216"/>
                        <a:ext cx="266988" cy="29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 name="Group 69">
                      <a:extLst>
                        <a:ext uri="{FF2B5EF4-FFF2-40B4-BE49-F238E27FC236}">
                          <a16:creationId xmlns:a16="http://schemas.microsoft.com/office/drawing/2014/main" id="{72C2E32F-2CB1-4951-841C-2116E175914B}"/>
                        </a:ext>
                      </a:extLst>
                    </p:cNvPr>
                    <p:cNvGrpSpPr/>
                    <p:nvPr/>
                  </p:nvGrpSpPr>
                  <p:grpSpPr>
                    <a:xfrm>
                      <a:off x="345049" y="3348007"/>
                      <a:ext cx="1458716" cy="301625"/>
                      <a:chOff x="345049" y="3328988"/>
                      <a:chExt cx="1458716" cy="301625"/>
                    </a:xfrm>
                  </p:grpSpPr>
                  <p:sp>
                    <p:nvSpPr>
                      <p:cNvPr id="74" name="TextBox 73">
                        <a:extLst>
                          <a:ext uri="{FF2B5EF4-FFF2-40B4-BE49-F238E27FC236}">
                            <a16:creationId xmlns:a16="http://schemas.microsoft.com/office/drawing/2014/main" id="{FD5BB571-9732-43EC-A24F-459661F2D149}"/>
                          </a:ext>
                        </a:extLst>
                      </p:cNvPr>
                      <p:cNvSpPr txBox="1"/>
                      <p:nvPr/>
                    </p:nvSpPr>
                    <p:spPr bwMode="auto">
                      <a:xfrm>
                        <a:off x="736963" y="3328988"/>
                        <a:ext cx="106680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Store/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marketplace</a:t>
                        </a:r>
                      </a:p>
                    </p:txBody>
                  </p:sp>
                  <p:pic>
                    <p:nvPicPr>
                      <p:cNvPr id="75" name="Picture 230" descr="Azure Marketplace.png">
                        <a:extLst>
                          <a:ext uri="{FF2B5EF4-FFF2-40B4-BE49-F238E27FC236}">
                            <a16:creationId xmlns:a16="http://schemas.microsoft.com/office/drawing/2014/main" id="{08E836DE-3F13-49C9-813F-DAA41782E942}"/>
                          </a:ext>
                        </a:extLst>
                      </p:cNvPr>
                      <p:cNvPicPr>
                        <a:picLocks noChangeAspect="1"/>
                      </p:cNvPicPr>
                      <p:nvPr/>
                    </p:nvPicPr>
                    <p:blipFill>
                      <a:blip r:embed="rId46">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45049" y="3338513"/>
                        <a:ext cx="291101" cy="29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70">
                      <a:extLst>
                        <a:ext uri="{FF2B5EF4-FFF2-40B4-BE49-F238E27FC236}">
                          <a16:creationId xmlns:a16="http://schemas.microsoft.com/office/drawing/2014/main" id="{F59AD36D-24D8-425E-8F66-ACE2F57F86E2}"/>
                        </a:ext>
                      </a:extLst>
                    </p:cNvPr>
                    <p:cNvGrpSpPr/>
                    <p:nvPr/>
                  </p:nvGrpSpPr>
                  <p:grpSpPr>
                    <a:xfrm>
                      <a:off x="368069" y="3867931"/>
                      <a:ext cx="1029294" cy="301625"/>
                      <a:chOff x="368069" y="3867931"/>
                      <a:chExt cx="1029294" cy="301625"/>
                    </a:xfrm>
                  </p:grpSpPr>
                  <p:pic>
                    <p:nvPicPr>
                      <p:cNvPr id="72" name="Picture 412">
                        <a:extLst>
                          <a:ext uri="{FF2B5EF4-FFF2-40B4-BE49-F238E27FC236}">
                            <a16:creationId xmlns:a16="http://schemas.microsoft.com/office/drawing/2014/main" id="{9EE3FF12-5B5C-4221-9124-BF0C23D21285}"/>
                          </a:ext>
                        </a:extLst>
                      </p:cNvPr>
                      <p:cNvPicPr>
                        <a:picLocks noChangeAspect="1"/>
                      </p:cNvPicPr>
                      <p:nvPr/>
                    </p:nvPicPr>
                    <p:blipFill>
                      <a:blip r:embed="rId47">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68069" y="3891744"/>
                        <a:ext cx="252343" cy="25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extBox 72">
                        <a:extLst>
                          <a:ext uri="{FF2B5EF4-FFF2-40B4-BE49-F238E27FC236}">
                            <a16:creationId xmlns:a16="http://schemas.microsoft.com/office/drawing/2014/main" id="{3A10A561-CD80-4CA1-A667-32A63158BE78}"/>
                          </a:ext>
                        </a:extLst>
                      </p:cNvPr>
                      <p:cNvSpPr txBox="1"/>
                      <p:nvPr/>
                    </p:nvSpPr>
                    <p:spPr bwMode="auto">
                      <a:xfrm>
                        <a:off x="736963" y="3867931"/>
                        <a:ext cx="660400"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VM Image Gallery</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and VM Depot</a:t>
                        </a:r>
                      </a:p>
                    </p:txBody>
                  </p:sp>
                </p:grpSp>
              </p:grpSp>
            </p:grpSp>
            <p:grpSp>
              <p:nvGrpSpPr>
                <p:cNvPr id="31" name="Group 30">
                  <a:extLst>
                    <a:ext uri="{FF2B5EF4-FFF2-40B4-BE49-F238E27FC236}">
                      <a16:creationId xmlns:a16="http://schemas.microsoft.com/office/drawing/2014/main" id="{2B23009C-4759-41F4-9F72-33AC01339098}"/>
                    </a:ext>
                  </a:extLst>
                </p:cNvPr>
                <p:cNvGrpSpPr/>
                <p:nvPr/>
              </p:nvGrpSpPr>
              <p:grpSpPr>
                <a:xfrm>
                  <a:off x="10690177" y="93575"/>
                  <a:ext cx="1645920" cy="4364124"/>
                  <a:chOff x="10690177" y="93576"/>
                  <a:chExt cx="1645920" cy="4364124"/>
                </a:xfrm>
              </p:grpSpPr>
              <p:sp>
                <p:nvSpPr>
                  <p:cNvPr id="32" name="Rectangle 31">
                    <a:extLst>
                      <a:ext uri="{FF2B5EF4-FFF2-40B4-BE49-F238E27FC236}">
                        <a16:creationId xmlns:a16="http://schemas.microsoft.com/office/drawing/2014/main" id="{42B3D2F6-B100-4A54-A640-974C66204DF4}"/>
                      </a:ext>
                    </a:extLst>
                  </p:cNvPr>
                  <p:cNvSpPr/>
                  <p:nvPr/>
                </p:nvSpPr>
                <p:spPr bwMode="auto">
                  <a:xfrm>
                    <a:off x="10690177" y="93576"/>
                    <a:ext cx="1645920" cy="4364124"/>
                  </a:xfrm>
                  <a:prstGeom prst="rect">
                    <a:avLst/>
                  </a:prstGeom>
                  <a:solidFill>
                    <a:srgbClr val="1B3C72"/>
                  </a:solidFill>
                  <a:ln w="6350" cap="flat" cmpd="sng" algn="ctr">
                    <a:noFill/>
                    <a:prstDash val="solid"/>
                    <a:miter lim="800000"/>
                    <a:headEnd type="none" w="med" len="med"/>
                    <a:tailEnd type="none" w="med" len="med"/>
                  </a:ln>
                  <a:effectLst/>
                </p:spPr>
                <p:txBody>
                  <a:bodyPr lIns="259963" tIns="140609"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Hybrid</a:t>
                    </a:r>
                  </a:p>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operations</a:t>
                    </a:r>
                  </a:p>
                </p:txBody>
              </p:sp>
              <p:grpSp>
                <p:nvGrpSpPr>
                  <p:cNvPr id="33" name="Group 32">
                    <a:extLst>
                      <a:ext uri="{FF2B5EF4-FFF2-40B4-BE49-F238E27FC236}">
                        <a16:creationId xmlns:a16="http://schemas.microsoft.com/office/drawing/2014/main" id="{1FBE4B0A-F454-49A5-9BA1-0AEA7D6FB50C}"/>
                      </a:ext>
                    </a:extLst>
                  </p:cNvPr>
                  <p:cNvGrpSpPr/>
                  <p:nvPr/>
                </p:nvGrpSpPr>
                <p:grpSpPr>
                  <a:xfrm>
                    <a:off x="10975200" y="777858"/>
                    <a:ext cx="1066275" cy="3405562"/>
                    <a:chOff x="10975200" y="777858"/>
                    <a:chExt cx="1066275" cy="3405562"/>
                  </a:xfrm>
                </p:grpSpPr>
                <p:grpSp>
                  <p:nvGrpSpPr>
                    <p:cNvPr id="34" name="Group 33">
                      <a:extLst>
                        <a:ext uri="{FF2B5EF4-FFF2-40B4-BE49-F238E27FC236}">
                          <a16:creationId xmlns:a16="http://schemas.microsoft.com/office/drawing/2014/main" id="{DFF5828A-645C-4BB3-8EEF-AE0CFBD1881E}"/>
                        </a:ext>
                      </a:extLst>
                    </p:cNvPr>
                    <p:cNvGrpSpPr/>
                    <p:nvPr/>
                  </p:nvGrpSpPr>
                  <p:grpSpPr>
                    <a:xfrm>
                      <a:off x="10975200" y="1826584"/>
                      <a:ext cx="1064688" cy="300038"/>
                      <a:chOff x="10975200" y="1826584"/>
                      <a:chExt cx="1064688" cy="300038"/>
                    </a:xfrm>
                  </p:grpSpPr>
                  <p:sp>
                    <p:nvSpPr>
                      <p:cNvPr id="61" name="TextBox 60">
                        <a:extLst>
                          <a:ext uri="{FF2B5EF4-FFF2-40B4-BE49-F238E27FC236}">
                            <a16:creationId xmlns:a16="http://schemas.microsoft.com/office/drawing/2014/main" id="{38B3F2D2-CC81-4F96-AF08-64F892A6803B}"/>
                          </a:ext>
                        </a:extLst>
                      </p:cNvPr>
                      <p:cNvSpPr txBox="1"/>
                      <p:nvPr/>
                    </p:nvSpPr>
                    <p:spPr bwMode="auto">
                      <a:xfrm>
                        <a:off x="11381075" y="1826584"/>
                        <a:ext cx="658813" cy="300038"/>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Backup</a:t>
                        </a:r>
                      </a:p>
                    </p:txBody>
                  </p:sp>
                  <p:pic>
                    <p:nvPicPr>
                      <p:cNvPr id="62" name="Picture 206" descr="Backup Service.png">
                        <a:extLst>
                          <a:ext uri="{FF2B5EF4-FFF2-40B4-BE49-F238E27FC236}">
                            <a16:creationId xmlns:a16="http://schemas.microsoft.com/office/drawing/2014/main" id="{6A01EEFD-28ED-4223-8361-40C58863E615}"/>
                          </a:ext>
                        </a:extLst>
                      </p:cNvPr>
                      <p:cNvPicPr>
                        <a:picLocks noChangeAspect="1"/>
                      </p:cNvPicPr>
                      <p:nvPr/>
                    </p:nvPicPr>
                    <p:blipFill>
                      <a:blip r:embed="rId48">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75200" y="1828596"/>
                        <a:ext cx="296404" cy="29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 name="Group 34">
                      <a:extLst>
                        <a:ext uri="{FF2B5EF4-FFF2-40B4-BE49-F238E27FC236}">
                          <a16:creationId xmlns:a16="http://schemas.microsoft.com/office/drawing/2014/main" id="{37E7B03C-8B32-4464-8956-521C9D0A6AB4}"/>
                        </a:ext>
                      </a:extLst>
                    </p:cNvPr>
                    <p:cNvGrpSpPr/>
                    <p:nvPr/>
                  </p:nvGrpSpPr>
                  <p:grpSpPr>
                    <a:xfrm>
                      <a:off x="10980478" y="3369012"/>
                      <a:ext cx="1059409" cy="301625"/>
                      <a:chOff x="10980478" y="3369012"/>
                      <a:chExt cx="1059409" cy="301625"/>
                    </a:xfrm>
                  </p:grpSpPr>
                  <p:sp>
                    <p:nvSpPr>
                      <p:cNvPr id="59" name="TextBox 58">
                        <a:extLst>
                          <a:ext uri="{FF2B5EF4-FFF2-40B4-BE49-F238E27FC236}">
                            <a16:creationId xmlns:a16="http://schemas.microsoft.com/office/drawing/2014/main" id="{2BBB22E0-8124-4F0F-A032-0D6B9675C5B1}"/>
                          </a:ext>
                        </a:extLst>
                      </p:cNvPr>
                      <p:cNvSpPr txBox="1"/>
                      <p:nvPr/>
                    </p:nvSpPr>
                    <p:spPr bwMode="auto">
                      <a:xfrm>
                        <a:off x="11381075" y="3369012"/>
                        <a:ext cx="658812"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Site</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recovery</a:t>
                        </a:r>
                      </a:p>
                    </p:txBody>
                  </p:sp>
                  <p:pic>
                    <p:nvPicPr>
                      <p:cNvPr id="60" name="Picture 210" descr="Site Recovery.png">
                        <a:extLst>
                          <a:ext uri="{FF2B5EF4-FFF2-40B4-BE49-F238E27FC236}">
                            <a16:creationId xmlns:a16="http://schemas.microsoft.com/office/drawing/2014/main" id="{B93E0A6C-1183-40D1-9A29-0458F13E31D1}"/>
                          </a:ext>
                        </a:extLst>
                      </p:cNvPr>
                      <p:cNvPicPr>
                        <a:picLocks noChangeAspect="1"/>
                      </p:cNvPicPr>
                      <p:nvPr/>
                    </p:nvPicPr>
                    <p:blipFill>
                      <a:blip r:embed="rId49">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0478" y="3369012"/>
                        <a:ext cx="285848" cy="28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Group 35">
                      <a:extLst>
                        <a:ext uri="{FF2B5EF4-FFF2-40B4-BE49-F238E27FC236}">
                          <a16:creationId xmlns:a16="http://schemas.microsoft.com/office/drawing/2014/main" id="{128A6D5C-162F-46D7-B6B0-6BAAD89839BB}"/>
                        </a:ext>
                      </a:extLst>
                    </p:cNvPr>
                    <p:cNvGrpSpPr/>
                    <p:nvPr/>
                  </p:nvGrpSpPr>
                  <p:grpSpPr>
                    <a:xfrm>
                      <a:off x="10980029" y="2856180"/>
                      <a:ext cx="1059859" cy="300037"/>
                      <a:chOff x="10980029" y="2856180"/>
                      <a:chExt cx="1059859" cy="300037"/>
                    </a:xfrm>
                  </p:grpSpPr>
                  <p:sp>
                    <p:nvSpPr>
                      <p:cNvPr id="57" name="TextBox 56">
                        <a:extLst>
                          <a:ext uri="{FF2B5EF4-FFF2-40B4-BE49-F238E27FC236}">
                            <a16:creationId xmlns:a16="http://schemas.microsoft.com/office/drawing/2014/main" id="{73B9CF7C-5E31-414A-8F72-5041F18F0A38}"/>
                          </a:ext>
                        </a:extLst>
                      </p:cNvPr>
                      <p:cNvSpPr txBox="1"/>
                      <p:nvPr/>
                    </p:nvSpPr>
                    <p:spPr bwMode="auto">
                      <a:xfrm>
                        <a:off x="11381075" y="2856180"/>
                        <a:ext cx="658813"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Import/export</a:t>
                        </a:r>
                      </a:p>
                    </p:txBody>
                  </p:sp>
                  <p:pic>
                    <p:nvPicPr>
                      <p:cNvPr id="58" name="Picture 212" descr="Storage (Azure).png">
                        <a:extLst>
                          <a:ext uri="{FF2B5EF4-FFF2-40B4-BE49-F238E27FC236}">
                            <a16:creationId xmlns:a16="http://schemas.microsoft.com/office/drawing/2014/main" id="{B93DD6F0-611E-4706-B26F-A656FD4B2233}"/>
                          </a:ext>
                        </a:extLst>
                      </p:cNvPr>
                      <p:cNvPicPr>
                        <a:picLocks noChangeAspect="1"/>
                      </p:cNvPicPr>
                      <p:nvPr/>
                    </p:nvPicPr>
                    <p:blipFill>
                      <a:blip r:embed="rId50">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0029" y="2856180"/>
                        <a:ext cx="286746" cy="28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Group 36">
                      <a:extLst>
                        <a:ext uri="{FF2B5EF4-FFF2-40B4-BE49-F238E27FC236}">
                          <a16:creationId xmlns:a16="http://schemas.microsoft.com/office/drawing/2014/main" id="{7F5D1CD1-5939-43DE-B1DC-EBFCF2F6708A}"/>
                        </a:ext>
                      </a:extLst>
                    </p:cNvPr>
                    <p:cNvGrpSpPr/>
                    <p:nvPr/>
                  </p:nvGrpSpPr>
                  <p:grpSpPr>
                    <a:xfrm>
                      <a:off x="11000752" y="1282977"/>
                      <a:ext cx="1039135" cy="317091"/>
                      <a:chOff x="11000752" y="1282977"/>
                      <a:chExt cx="1039135" cy="317091"/>
                    </a:xfrm>
                  </p:grpSpPr>
                  <p:sp>
                    <p:nvSpPr>
                      <p:cNvPr id="55" name="TextBox 54">
                        <a:extLst>
                          <a:ext uri="{FF2B5EF4-FFF2-40B4-BE49-F238E27FC236}">
                            <a16:creationId xmlns:a16="http://schemas.microsoft.com/office/drawing/2014/main" id="{4ABE4AD8-894C-4DC4-B2E3-E92B6E5528AB}"/>
                          </a:ext>
                        </a:extLst>
                      </p:cNvPr>
                      <p:cNvSpPr txBox="1"/>
                      <p:nvPr/>
                    </p:nvSpPr>
                    <p:spPr bwMode="auto">
                      <a:xfrm>
                        <a:off x="11381075" y="1291504"/>
                        <a:ext cx="658812" cy="300037"/>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AD Privileged</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Identity mgmt.</a:t>
                        </a:r>
                      </a:p>
                    </p:txBody>
                  </p:sp>
                  <p:pic>
                    <p:nvPicPr>
                      <p:cNvPr id="56" name="Picture 271">
                        <a:extLst>
                          <a:ext uri="{FF2B5EF4-FFF2-40B4-BE49-F238E27FC236}">
                            <a16:creationId xmlns:a16="http://schemas.microsoft.com/office/drawing/2014/main" id="{A195B4DB-7100-4D09-B07A-8E42880CC907}"/>
                          </a:ext>
                        </a:extLst>
                      </p:cNvPr>
                      <p:cNvPicPr>
                        <a:picLocks noChangeAspect="1"/>
                      </p:cNvPicPr>
                      <p:nvPr/>
                    </p:nvPicPr>
                    <p:blipFill>
                      <a:blip r:embed="rId51">
                        <a:extLst>
                          <a:ext uri="{28A0092B-C50C-407E-A947-70E740481C1C}">
                            <a14:useLocalDpi xmlns:a14="http://schemas.microsoft.com/office/drawing/2010/main" val="0"/>
                          </a:ext>
                        </a:extLst>
                      </a:blip>
                      <a:srcRect/>
                      <a:stretch>
                        <a:fillRect/>
                      </a:stretch>
                    </p:blipFill>
                    <p:spPr bwMode="auto">
                      <a:xfrm>
                        <a:off x="11000752" y="1282977"/>
                        <a:ext cx="245301" cy="31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 name="Group 37">
                      <a:extLst>
                        <a:ext uri="{FF2B5EF4-FFF2-40B4-BE49-F238E27FC236}">
                          <a16:creationId xmlns:a16="http://schemas.microsoft.com/office/drawing/2014/main" id="{61051787-8F66-4222-9327-0E3EB267BD17}"/>
                        </a:ext>
                      </a:extLst>
                    </p:cNvPr>
                    <p:cNvGrpSpPr/>
                    <p:nvPr/>
                  </p:nvGrpSpPr>
                  <p:grpSpPr>
                    <a:xfrm>
                      <a:off x="10983175" y="2349115"/>
                      <a:ext cx="1058300" cy="301625"/>
                      <a:chOff x="10983175" y="2349115"/>
                      <a:chExt cx="1058300" cy="301625"/>
                    </a:xfrm>
                  </p:grpSpPr>
                  <p:sp>
                    <p:nvSpPr>
                      <p:cNvPr id="53" name="TextBox 52">
                        <a:extLst>
                          <a:ext uri="{FF2B5EF4-FFF2-40B4-BE49-F238E27FC236}">
                            <a16:creationId xmlns:a16="http://schemas.microsoft.com/office/drawing/2014/main" id="{DAFEC7C0-2E03-4321-B398-876667AAA1BE}"/>
                          </a:ext>
                        </a:extLst>
                      </p:cNvPr>
                      <p:cNvSpPr txBox="1"/>
                      <p:nvPr/>
                    </p:nvSpPr>
                    <p:spPr bwMode="auto">
                      <a:xfrm>
                        <a:off x="11381075" y="2349115"/>
                        <a:ext cx="660400"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Operational</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insights</a:t>
                        </a:r>
                      </a:p>
                    </p:txBody>
                  </p:sp>
                  <p:pic>
                    <p:nvPicPr>
                      <p:cNvPr id="54" name="Picture 329" descr="Operational Insights.png">
                        <a:extLst>
                          <a:ext uri="{FF2B5EF4-FFF2-40B4-BE49-F238E27FC236}">
                            <a16:creationId xmlns:a16="http://schemas.microsoft.com/office/drawing/2014/main" id="{6EA6ACF6-88E3-4CC2-BFDF-6D19A229C1E7}"/>
                          </a:ext>
                        </a:extLst>
                      </p:cNvPr>
                      <p:cNvPicPr>
                        <a:picLocks noChangeAspect="1"/>
                      </p:cNvPicPr>
                      <p:nvPr/>
                    </p:nvPicPr>
                    <p:blipFill>
                      <a:blip r:embed="rId52">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83175" y="2349115"/>
                        <a:ext cx="280454" cy="28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821E9791-C095-401D-8716-1AA4CB374801}"/>
                        </a:ext>
                      </a:extLst>
                    </p:cNvPr>
                    <p:cNvGrpSpPr/>
                    <p:nvPr/>
                  </p:nvGrpSpPr>
                  <p:grpSpPr>
                    <a:xfrm>
                      <a:off x="10976538" y="777858"/>
                      <a:ext cx="1063349" cy="300038"/>
                      <a:chOff x="10976538" y="777858"/>
                      <a:chExt cx="1063349" cy="300038"/>
                    </a:xfrm>
                  </p:grpSpPr>
                  <p:sp>
                    <p:nvSpPr>
                      <p:cNvPr id="43" name="TextBox 42">
                        <a:extLst>
                          <a:ext uri="{FF2B5EF4-FFF2-40B4-BE49-F238E27FC236}">
                            <a16:creationId xmlns:a16="http://schemas.microsoft.com/office/drawing/2014/main" id="{AAF9062D-3934-4B74-A62C-56FDEBBC9654}"/>
                          </a:ext>
                        </a:extLst>
                      </p:cNvPr>
                      <p:cNvSpPr txBox="1"/>
                      <p:nvPr/>
                    </p:nvSpPr>
                    <p:spPr bwMode="auto">
                      <a:xfrm>
                        <a:off x="11381075" y="777858"/>
                        <a:ext cx="658812" cy="300038"/>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a:gradFill>
                              <a:gsLst>
                                <a:gs pos="76250">
                                  <a:srgbClr val="FFFFFF"/>
                                </a:gs>
                                <a:gs pos="31000">
                                  <a:srgbClr val="FFFFFF"/>
                                </a:gs>
                              </a:gsLst>
                              <a:lin ang="5400000" scaled="0"/>
                            </a:gradFill>
                            <a:latin typeface="Segoe UI"/>
                          </a:rPr>
                          <a:t>Azure AD </a:t>
                        </a:r>
                        <a:br>
                          <a:rPr lang="en-US" sz="980" kern="0" dirty="0">
                            <a:gradFill>
                              <a:gsLst>
                                <a:gs pos="76250">
                                  <a:srgbClr val="FFFFFF"/>
                                </a:gs>
                                <a:gs pos="31000">
                                  <a:srgbClr val="FFFFFF"/>
                                </a:gs>
                              </a:gsLst>
                              <a:lin ang="5400000" scaled="0"/>
                            </a:gradFill>
                            <a:latin typeface="Segoe UI"/>
                          </a:rPr>
                        </a:br>
                        <a:r>
                          <a:rPr lang="en-US" sz="980" kern="0" dirty="0">
                            <a:gradFill>
                              <a:gsLst>
                                <a:gs pos="76250">
                                  <a:srgbClr val="FFFFFF"/>
                                </a:gs>
                                <a:gs pos="31000">
                                  <a:srgbClr val="FFFFFF"/>
                                </a:gs>
                              </a:gsLst>
                              <a:lin ang="5400000" scaled="0"/>
                            </a:gradFill>
                            <a:latin typeface="Segoe UI"/>
                          </a:rPr>
                          <a:t>Connect Health</a:t>
                        </a:r>
                      </a:p>
                    </p:txBody>
                  </p:sp>
                  <p:grpSp>
                    <p:nvGrpSpPr>
                      <p:cNvPr id="44" name="Group 228">
                        <a:extLst>
                          <a:ext uri="{FF2B5EF4-FFF2-40B4-BE49-F238E27FC236}">
                            <a16:creationId xmlns:a16="http://schemas.microsoft.com/office/drawing/2014/main" id="{B661DA77-F64C-49DD-94F9-217846571653}"/>
                          </a:ext>
                        </a:extLst>
                      </p:cNvPr>
                      <p:cNvGrpSpPr>
                        <a:grpSpLocks/>
                      </p:cNvGrpSpPr>
                      <p:nvPr/>
                    </p:nvGrpSpPr>
                    <p:grpSpPr bwMode="auto">
                      <a:xfrm>
                        <a:off x="10976538" y="777858"/>
                        <a:ext cx="293729" cy="278603"/>
                        <a:chOff x="10757647" y="1125048"/>
                        <a:chExt cx="293741" cy="279390"/>
                      </a:xfrm>
                    </p:grpSpPr>
                    <p:pic>
                      <p:nvPicPr>
                        <p:cNvPr id="45" name="Picture 221" descr="Azure Active Directory.png">
                          <a:extLst>
                            <a:ext uri="{FF2B5EF4-FFF2-40B4-BE49-F238E27FC236}">
                              <a16:creationId xmlns:a16="http://schemas.microsoft.com/office/drawing/2014/main" id="{29B103F1-0C07-48B5-BA5C-900A228B94A4}"/>
                            </a:ext>
                          </a:extLst>
                        </p:cNvPr>
                        <p:cNvPicPr>
                          <a:picLocks noChangeAspect="1"/>
                        </p:cNvPicPr>
                        <p:nvPr/>
                      </p:nvPicPr>
                      <p:blipFill>
                        <a:blip r:embed="rId41">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757647" y="1125048"/>
                          <a:ext cx="262077" cy="2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Heart 45">
                          <a:extLst>
                            <a:ext uri="{FF2B5EF4-FFF2-40B4-BE49-F238E27FC236}">
                              <a16:creationId xmlns:a16="http://schemas.microsoft.com/office/drawing/2014/main" id="{798B553A-1BC9-4232-B4AC-6A2329ADA968}"/>
                            </a:ext>
                          </a:extLst>
                        </p:cNvPr>
                        <p:cNvSpPr/>
                        <p:nvPr/>
                      </p:nvSpPr>
                      <p:spPr bwMode="auto">
                        <a:xfrm>
                          <a:off x="10905290" y="1274695"/>
                          <a:ext cx="146056" cy="128950"/>
                        </a:xfrm>
                        <a:prstGeom prst="heart">
                          <a:avLst/>
                        </a:prstGeom>
                        <a:solidFill>
                          <a:srgbClr val="FFFFFF"/>
                        </a:solidFill>
                        <a:ln w="12700" cap="flat" cmpd="sng" algn="ctr">
                          <a:solidFill>
                            <a:srgbClr val="005695"/>
                          </a:solidFill>
                          <a:prstDash val="solid"/>
                          <a:headEnd type="none" w="med" len="med"/>
                          <a:tailEnd type="none" w="med" len="med"/>
                        </a:ln>
                        <a:effectLst/>
                      </p:spPr>
                      <p:txBody>
                        <a:bodyPr lIns="179285" tIns="143428" rIns="179285" bIns="143428"/>
                        <a:lstStyle/>
                        <a:p>
                          <a:pPr algn="ctr" defTabSz="914102" fontAlgn="base">
                            <a:lnSpc>
                              <a:spcPct val="90000"/>
                            </a:lnSpc>
                            <a:spcBef>
                              <a:spcPct val="0"/>
                            </a:spcBef>
                            <a:spcAft>
                              <a:spcPct val="0"/>
                            </a:spcAft>
                            <a:defRPr/>
                          </a:pPr>
                          <a:endParaRPr lang="en-US" sz="1961" b="1" kern="0" dirty="0">
                            <a:solidFill>
                              <a:srgbClr val="FFFFFF"/>
                            </a:solidFill>
                            <a:latin typeface="Segoe UI Light"/>
                            <a:ea typeface="Segoe UI" pitchFamily="34" charset="0"/>
                            <a:cs typeface="Segoe UI" pitchFamily="34" charset="0"/>
                          </a:endParaRPr>
                        </a:p>
                      </p:txBody>
                    </p:sp>
                    <p:grpSp>
                      <p:nvGrpSpPr>
                        <p:cNvPr id="47" name="Group 21">
                          <a:extLst>
                            <a:ext uri="{FF2B5EF4-FFF2-40B4-BE49-F238E27FC236}">
                              <a16:creationId xmlns:a16="http://schemas.microsoft.com/office/drawing/2014/main" id="{2D1FE747-B73C-4FF9-9DD5-BAE21A75D176}"/>
                            </a:ext>
                          </a:extLst>
                        </p:cNvPr>
                        <p:cNvGrpSpPr>
                          <a:grpSpLocks/>
                        </p:cNvGrpSpPr>
                        <p:nvPr/>
                      </p:nvGrpSpPr>
                      <p:grpSpPr bwMode="auto">
                        <a:xfrm>
                          <a:off x="10911015" y="1312918"/>
                          <a:ext cx="107890" cy="50915"/>
                          <a:chOff x="11033154" y="1382736"/>
                          <a:chExt cx="155481" cy="72283"/>
                        </a:xfrm>
                      </p:grpSpPr>
                      <p:cxnSp>
                        <p:nvCxnSpPr>
                          <p:cNvPr id="48" name="Straight Connector 47">
                            <a:extLst>
                              <a:ext uri="{FF2B5EF4-FFF2-40B4-BE49-F238E27FC236}">
                                <a16:creationId xmlns:a16="http://schemas.microsoft.com/office/drawing/2014/main" id="{6174F436-AC9E-409E-9974-5C10DF9372FC}"/>
                              </a:ext>
                            </a:extLst>
                          </p:cNvPr>
                          <p:cNvCxnSpPr/>
                          <p:nvPr/>
                        </p:nvCxnSpPr>
                        <p:spPr>
                          <a:xfrm flipV="1">
                            <a:off x="11034055" y="1414354"/>
                            <a:ext cx="50333" cy="0"/>
                          </a:xfrm>
                          <a:prstGeom prst="line">
                            <a:avLst/>
                          </a:prstGeom>
                          <a:noFill/>
                          <a:ln w="9525" cap="flat" cmpd="sng" algn="ctr">
                            <a:solidFill>
                              <a:srgbClr val="005695"/>
                            </a:solidFill>
                            <a:prstDash val="solid"/>
                            <a:headEnd type="none"/>
                            <a:tailEnd type="none"/>
                          </a:ln>
                          <a:effectLst/>
                        </p:spPr>
                      </p:cxnSp>
                      <p:cxnSp>
                        <p:nvCxnSpPr>
                          <p:cNvPr id="49" name="Straight Connector 48">
                            <a:extLst>
                              <a:ext uri="{FF2B5EF4-FFF2-40B4-BE49-F238E27FC236}">
                                <a16:creationId xmlns:a16="http://schemas.microsoft.com/office/drawing/2014/main" id="{C3C55261-DF44-4861-9670-3E01F17BCF05}"/>
                              </a:ext>
                            </a:extLst>
                          </p:cNvPr>
                          <p:cNvCxnSpPr/>
                          <p:nvPr/>
                        </p:nvCxnSpPr>
                        <p:spPr>
                          <a:xfrm flipV="1">
                            <a:off x="11139295" y="1418875"/>
                            <a:ext cx="50333" cy="0"/>
                          </a:xfrm>
                          <a:prstGeom prst="line">
                            <a:avLst/>
                          </a:prstGeom>
                          <a:noFill/>
                          <a:ln w="9525" cap="flat" cmpd="sng" algn="ctr">
                            <a:solidFill>
                              <a:srgbClr val="005695"/>
                            </a:solidFill>
                            <a:prstDash val="solid"/>
                            <a:headEnd type="none"/>
                            <a:tailEnd type="none"/>
                          </a:ln>
                          <a:effectLst/>
                        </p:spPr>
                      </p:cxnSp>
                      <p:cxnSp>
                        <p:nvCxnSpPr>
                          <p:cNvPr id="50" name="Straight Connector 49">
                            <a:extLst>
                              <a:ext uri="{FF2B5EF4-FFF2-40B4-BE49-F238E27FC236}">
                                <a16:creationId xmlns:a16="http://schemas.microsoft.com/office/drawing/2014/main" id="{6A398B2E-406D-4B67-9B17-042914A345F5}"/>
                              </a:ext>
                            </a:extLst>
                          </p:cNvPr>
                          <p:cNvCxnSpPr/>
                          <p:nvPr/>
                        </p:nvCxnSpPr>
                        <p:spPr>
                          <a:xfrm>
                            <a:off x="11114130" y="1382713"/>
                            <a:ext cx="0" cy="70062"/>
                          </a:xfrm>
                          <a:prstGeom prst="line">
                            <a:avLst/>
                          </a:prstGeom>
                          <a:noFill/>
                          <a:ln w="9525" cap="flat" cmpd="sng" algn="ctr">
                            <a:solidFill>
                              <a:srgbClr val="005695"/>
                            </a:solidFill>
                            <a:prstDash val="solid"/>
                            <a:headEnd type="none"/>
                            <a:tailEnd type="none"/>
                          </a:ln>
                          <a:effectLst/>
                        </p:spPr>
                      </p:cxnSp>
                      <p:cxnSp>
                        <p:nvCxnSpPr>
                          <p:cNvPr id="51" name="Straight Connector 50">
                            <a:extLst>
                              <a:ext uri="{FF2B5EF4-FFF2-40B4-BE49-F238E27FC236}">
                                <a16:creationId xmlns:a16="http://schemas.microsoft.com/office/drawing/2014/main" id="{7AE79B01-5D2E-41C2-BCB6-ADE045D1F56E}"/>
                              </a:ext>
                            </a:extLst>
                          </p:cNvPr>
                          <p:cNvCxnSpPr/>
                          <p:nvPr/>
                        </p:nvCxnSpPr>
                        <p:spPr>
                          <a:xfrm flipV="1">
                            <a:off x="11082100" y="1387233"/>
                            <a:ext cx="25166" cy="27121"/>
                          </a:xfrm>
                          <a:prstGeom prst="line">
                            <a:avLst/>
                          </a:prstGeom>
                          <a:noFill/>
                          <a:ln w="9525" cap="flat" cmpd="sng" algn="ctr">
                            <a:solidFill>
                              <a:srgbClr val="005695"/>
                            </a:solidFill>
                            <a:prstDash val="solid"/>
                            <a:headEnd type="none"/>
                            <a:tailEnd type="none"/>
                          </a:ln>
                          <a:effectLst/>
                        </p:spPr>
                      </p:cxnSp>
                      <p:cxnSp>
                        <p:nvCxnSpPr>
                          <p:cNvPr id="52" name="Straight Connector 51">
                            <a:extLst>
                              <a:ext uri="{FF2B5EF4-FFF2-40B4-BE49-F238E27FC236}">
                                <a16:creationId xmlns:a16="http://schemas.microsoft.com/office/drawing/2014/main" id="{5306E542-4263-4D7C-94D4-A1943C5F3467}"/>
                              </a:ext>
                            </a:extLst>
                          </p:cNvPr>
                          <p:cNvCxnSpPr/>
                          <p:nvPr/>
                        </p:nvCxnSpPr>
                        <p:spPr>
                          <a:xfrm flipV="1">
                            <a:off x="11107266" y="1418875"/>
                            <a:ext cx="34318" cy="36161"/>
                          </a:xfrm>
                          <a:prstGeom prst="line">
                            <a:avLst/>
                          </a:prstGeom>
                          <a:noFill/>
                          <a:ln w="9525" cap="flat" cmpd="sng" algn="ctr">
                            <a:solidFill>
                              <a:srgbClr val="005695"/>
                            </a:solidFill>
                            <a:prstDash val="solid"/>
                            <a:headEnd type="none"/>
                            <a:tailEnd type="none"/>
                          </a:ln>
                          <a:effectLst/>
                        </p:spPr>
                      </p:cxnSp>
                    </p:grpSp>
                  </p:grpSp>
                </p:grpSp>
                <p:grpSp>
                  <p:nvGrpSpPr>
                    <p:cNvPr id="40" name="Group 39">
                      <a:extLst>
                        <a:ext uri="{FF2B5EF4-FFF2-40B4-BE49-F238E27FC236}">
                          <a16:creationId xmlns:a16="http://schemas.microsoft.com/office/drawing/2014/main" id="{3737E44A-97C7-4D97-8A80-BC876F8D8DA4}"/>
                        </a:ext>
                      </a:extLst>
                    </p:cNvPr>
                    <p:cNvGrpSpPr/>
                    <p:nvPr/>
                  </p:nvGrpSpPr>
                  <p:grpSpPr>
                    <a:xfrm>
                      <a:off x="10979734" y="3881795"/>
                      <a:ext cx="1060154" cy="301625"/>
                      <a:chOff x="10979734" y="3881795"/>
                      <a:chExt cx="1060154" cy="301625"/>
                    </a:xfrm>
                  </p:grpSpPr>
                  <p:sp>
                    <p:nvSpPr>
                      <p:cNvPr id="41" name="TextBox 40">
                        <a:extLst>
                          <a:ext uri="{FF2B5EF4-FFF2-40B4-BE49-F238E27FC236}">
                            <a16:creationId xmlns:a16="http://schemas.microsoft.com/office/drawing/2014/main" id="{34C2DFD1-161E-403B-8109-E35FB74C56B3}"/>
                          </a:ext>
                        </a:extLst>
                      </p:cNvPr>
                      <p:cNvSpPr txBox="1"/>
                      <p:nvPr/>
                    </p:nvSpPr>
                    <p:spPr>
                      <a:xfrm>
                        <a:off x="11381075" y="3881795"/>
                        <a:ext cx="658813" cy="301625"/>
                      </a:xfrm>
                      <a:prstGeom prst="rect">
                        <a:avLst/>
                      </a:prstGeom>
                      <a:noFill/>
                      <a:ln>
                        <a:noFill/>
                      </a:ln>
                    </p:spPr>
                    <p:txBody>
                      <a:bodyPr wrap="none" lIns="0" tIns="27421" rIns="0" bIns="0" anchor="ctr" anchorCtr="0"/>
                      <a:lstStyle>
                        <a:defPPr>
                          <a:defRPr lang="en-US"/>
                        </a:defPPr>
                        <a:lvl1pPr defTabSz="932317">
                          <a:lnSpc>
                            <a:spcPct val="90000"/>
                          </a:lnSpc>
                          <a:spcBef>
                            <a:spcPts val="600"/>
                          </a:spcBef>
                          <a:defRPr sz="1000">
                            <a:gradFill>
                              <a:gsLst>
                                <a:gs pos="76250">
                                  <a:schemeClr val="bg1"/>
                                </a:gs>
                                <a:gs pos="31000">
                                  <a:schemeClr val="bg1"/>
                                </a:gs>
                              </a:gsLst>
                              <a:lin ang="5400000" scaled="0"/>
                            </a:gradFill>
                            <a:latin typeface="+mn-lt"/>
                            <a:ea typeface="Arial Unicode MS" panose="020B0604020202020204" pitchFamily="34" charset="-128"/>
                            <a:cs typeface="Segoe UI Light" panose="020B0502040204020203" pitchFamily="34" charset="0"/>
                          </a:defRPr>
                        </a:lvl1pPr>
                      </a:lstStyle>
                      <a:p>
                        <a:pPr defTabSz="913950" eaLnBrk="0" fontAlgn="base" hangingPunct="0">
                          <a:spcBef>
                            <a:spcPts val="588"/>
                          </a:spcBef>
                          <a:spcAft>
                            <a:spcPct val="0"/>
                          </a:spcAft>
                          <a:defRPr/>
                        </a:pPr>
                        <a:r>
                          <a:rPr lang="en-US" sz="980" kern="0" dirty="0" err="1">
                            <a:gradFill>
                              <a:gsLst>
                                <a:gs pos="76250">
                                  <a:srgbClr val="FFFFFF"/>
                                </a:gs>
                                <a:gs pos="31000">
                                  <a:srgbClr val="FFFFFF"/>
                                </a:gs>
                              </a:gsLst>
                              <a:lin ang="5400000" scaled="0"/>
                            </a:gradFill>
                            <a:latin typeface="Segoe UI"/>
                          </a:rPr>
                          <a:t>StorSimple</a:t>
                        </a:r>
                        <a:endParaRPr lang="en-US" sz="980" kern="0" dirty="0">
                          <a:gradFill>
                            <a:gsLst>
                              <a:gs pos="76250">
                                <a:srgbClr val="FFFFFF"/>
                              </a:gs>
                              <a:gs pos="31000">
                                <a:srgbClr val="FFFFFF"/>
                              </a:gs>
                            </a:gsLst>
                            <a:lin ang="5400000" scaled="0"/>
                          </a:gradFill>
                          <a:latin typeface="Segoe UI"/>
                        </a:endParaRPr>
                      </a:p>
                    </p:txBody>
                  </p:sp>
                  <p:pic>
                    <p:nvPicPr>
                      <p:cNvPr id="42" name="Picture 208" descr="StorSimple.png">
                        <a:extLst>
                          <a:ext uri="{FF2B5EF4-FFF2-40B4-BE49-F238E27FC236}">
                            <a16:creationId xmlns:a16="http://schemas.microsoft.com/office/drawing/2014/main" id="{8F9C9B08-BAF1-426B-A039-7D74A6EE8219}"/>
                          </a:ext>
                        </a:extLst>
                      </p:cNvPr>
                      <p:cNvPicPr>
                        <a:picLocks noChangeAspect="1"/>
                      </p:cNvPicPr>
                      <p:nvPr/>
                    </p:nvPicPr>
                    <p:blipFill>
                      <a:blip r:embed="rId53">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79734" y="3881795"/>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grpSp>
          <p:nvGrpSpPr>
            <p:cNvPr id="8" name="Group 7">
              <a:extLst>
                <a:ext uri="{FF2B5EF4-FFF2-40B4-BE49-F238E27FC236}">
                  <a16:creationId xmlns:a16="http://schemas.microsoft.com/office/drawing/2014/main" id="{D8386D1F-C904-4E25-A900-7AB0E4ED79C5}"/>
                </a:ext>
              </a:extLst>
            </p:cNvPr>
            <p:cNvGrpSpPr/>
            <p:nvPr/>
          </p:nvGrpSpPr>
          <p:grpSpPr>
            <a:xfrm>
              <a:off x="-102722" y="5826055"/>
              <a:ext cx="12641920" cy="1282663"/>
              <a:chOff x="-102722" y="5826055"/>
              <a:chExt cx="12641920" cy="1282663"/>
            </a:xfrm>
          </p:grpSpPr>
          <p:sp>
            <p:nvSpPr>
              <p:cNvPr id="9" name="Rectangle 8">
                <a:extLst>
                  <a:ext uri="{FF2B5EF4-FFF2-40B4-BE49-F238E27FC236}">
                    <a16:creationId xmlns:a16="http://schemas.microsoft.com/office/drawing/2014/main" id="{75CF9805-5A19-4DD6-BC0C-8A2A93EDD896}"/>
                  </a:ext>
                </a:extLst>
              </p:cNvPr>
              <p:cNvSpPr/>
              <p:nvPr/>
            </p:nvSpPr>
            <p:spPr bwMode="auto">
              <a:xfrm>
                <a:off x="-102722" y="5826055"/>
                <a:ext cx="12641920" cy="1282663"/>
              </a:xfrm>
              <a:prstGeom prst="rect">
                <a:avLst/>
              </a:prstGeom>
              <a:solidFill>
                <a:srgbClr val="002846"/>
              </a:solidFill>
              <a:ln w="6350" cap="flat" cmpd="sng" algn="ctr">
                <a:noFill/>
                <a:prstDash val="solid"/>
                <a:miter lim="800000"/>
                <a:headEnd type="none" w="med" len="med"/>
                <a:tailEnd type="none" w="med" len="med"/>
              </a:ln>
              <a:effectLst/>
            </p:spPr>
            <p:txBody>
              <a:bodyPr lIns="175761" tIns="89642" rIns="175761" bIns="140609"/>
              <a:lstStyle/>
              <a:p>
                <a:pPr algn="ctr" defTabSz="895923" fontAlgn="base">
                  <a:lnSpc>
                    <a:spcPct val="90000"/>
                  </a:lnSpc>
                  <a:defRPr/>
                </a:pPr>
                <a:r>
                  <a:rPr lang="en-US" sz="1372" kern="0" dirty="0">
                    <a:gradFill>
                      <a:gsLst>
                        <a:gs pos="76250">
                          <a:srgbClr val="FFFFFF"/>
                        </a:gs>
                        <a:gs pos="31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Datacenter infrastructure (24 regions, 19 online)—More than AWS and Google combined</a:t>
                </a:r>
              </a:p>
            </p:txBody>
          </p:sp>
          <p:grpSp>
            <p:nvGrpSpPr>
              <p:cNvPr id="10" name="Group 9">
                <a:extLst>
                  <a:ext uri="{FF2B5EF4-FFF2-40B4-BE49-F238E27FC236}">
                    <a16:creationId xmlns:a16="http://schemas.microsoft.com/office/drawing/2014/main" id="{7ACCF1DF-020C-4FD2-A39C-1AAE7FC96F18}"/>
                  </a:ext>
                </a:extLst>
              </p:cNvPr>
              <p:cNvGrpSpPr/>
              <p:nvPr/>
            </p:nvGrpSpPr>
            <p:grpSpPr>
              <a:xfrm>
                <a:off x="-19051" y="6247106"/>
                <a:ext cx="12493626" cy="814094"/>
                <a:chOff x="-19051" y="6476517"/>
                <a:chExt cx="12493626" cy="693589"/>
              </a:xfrm>
            </p:grpSpPr>
            <p:pic>
              <p:nvPicPr>
                <p:cNvPr id="11" name="Picture 2">
                  <a:extLst>
                    <a:ext uri="{FF2B5EF4-FFF2-40B4-BE49-F238E27FC236}">
                      <a16:creationId xmlns:a16="http://schemas.microsoft.com/office/drawing/2014/main" id="{4304600F-3C0F-45DE-9AC0-DA5E533BE745}"/>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625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4">
                  <a:extLst>
                    <a:ext uri="{FF2B5EF4-FFF2-40B4-BE49-F238E27FC236}">
                      <a16:creationId xmlns:a16="http://schemas.microsoft.com/office/drawing/2014/main" id="{99BF4AB8-1759-44FC-8F04-5A05D1187D9B}"/>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32891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5">
                  <a:extLst>
                    <a:ext uri="{FF2B5EF4-FFF2-40B4-BE49-F238E27FC236}">
                      <a16:creationId xmlns:a16="http://schemas.microsoft.com/office/drawing/2014/main" id="{1B42B1A3-BF3B-45A9-B3DB-641ED422AC72}"/>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1156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6">
                  <a:extLst>
                    <a:ext uri="{FF2B5EF4-FFF2-40B4-BE49-F238E27FC236}">
                      <a16:creationId xmlns:a16="http://schemas.microsoft.com/office/drawing/2014/main" id="{304B597C-FEBE-491B-9F2B-CBFADB033ACD}"/>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88969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7">
                  <a:extLst>
                    <a:ext uri="{FF2B5EF4-FFF2-40B4-BE49-F238E27FC236}">
                      <a16:creationId xmlns:a16="http://schemas.microsoft.com/office/drawing/2014/main" id="{0FA734D1-6F26-4EAA-ACDE-E3D8FF478992}"/>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672345"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8">
                  <a:extLst>
                    <a:ext uri="{FF2B5EF4-FFF2-40B4-BE49-F238E27FC236}">
                      <a16:creationId xmlns:a16="http://schemas.microsoft.com/office/drawing/2014/main" id="{1644906A-C890-438B-A452-07EE3DBCEF81}"/>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455000"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9">
                  <a:extLst>
                    <a:ext uri="{FF2B5EF4-FFF2-40B4-BE49-F238E27FC236}">
                      <a16:creationId xmlns:a16="http://schemas.microsoft.com/office/drawing/2014/main" id="{69241D06-0C42-4779-AB19-FFF70DB3D46C}"/>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23765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0">
                  <a:extLst>
                    <a:ext uri="{FF2B5EF4-FFF2-40B4-BE49-F238E27FC236}">
                      <a16:creationId xmlns:a16="http://schemas.microsoft.com/office/drawing/2014/main" id="{3F01449F-9B54-401B-A7C6-BD1ECBD9729B}"/>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20309"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1">
                  <a:extLst>
                    <a:ext uri="{FF2B5EF4-FFF2-40B4-BE49-F238E27FC236}">
                      <a16:creationId xmlns:a16="http://schemas.microsoft.com/office/drawing/2014/main" id="{33781D05-B100-4FA0-8DDD-B17C46C81B8E}"/>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802963"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2">
                  <a:extLst>
                    <a:ext uri="{FF2B5EF4-FFF2-40B4-BE49-F238E27FC236}">
                      <a16:creationId xmlns:a16="http://schemas.microsoft.com/office/drawing/2014/main" id="{9769DD6E-8103-4A08-A0FE-5886A01A90DC}"/>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585618"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3">
                  <a:extLst>
                    <a:ext uri="{FF2B5EF4-FFF2-40B4-BE49-F238E27FC236}">
                      <a16:creationId xmlns:a16="http://schemas.microsoft.com/office/drawing/2014/main" id="{1716AF67-30A7-4BF7-9DC1-3B5D3E536E2D}"/>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9368272"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4">
                  <a:extLst>
                    <a:ext uri="{FF2B5EF4-FFF2-40B4-BE49-F238E27FC236}">
                      <a16:creationId xmlns:a16="http://schemas.microsoft.com/office/drawing/2014/main" id="{081AF832-2B7C-420E-8DB5-750BB01FBE18}"/>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150927"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6">
                  <a:extLst>
                    <a:ext uri="{FF2B5EF4-FFF2-40B4-BE49-F238E27FC236}">
                      <a16:creationId xmlns:a16="http://schemas.microsoft.com/office/drawing/2014/main" id="{EF632538-EE29-4E82-9A03-F584F5884317}"/>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93358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7">
                  <a:extLst>
                    <a:ext uri="{FF2B5EF4-FFF2-40B4-BE49-F238E27FC236}">
                      <a16:creationId xmlns:a16="http://schemas.microsoft.com/office/drawing/2014/main" id="{20222A02-503B-4093-92DF-F37CA2331277}"/>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716236"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8">
                  <a:extLst>
                    <a:ext uri="{FF2B5EF4-FFF2-40B4-BE49-F238E27FC236}">
                      <a16:creationId xmlns:a16="http://schemas.microsoft.com/office/drawing/2014/main" id="{48FFFFCB-45EB-4980-BA1D-F8196E0D2EEC}"/>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9051"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9">
                  <a:extLst>
                    <a:ext uri="{FF2B5EF4-FFF2-40B4-BE49-F238E27FC236}">
                      <a16:creationId xmlns:a16="http://schemas.microsoft.com/office/drawing/2014/main" id="{1A90C669-0A6C-4507-B483-26370885FCD7}"/>
                    </a:ext>
                  </a:extLst>
                </p:cNvPr>
                <p:cNvPicPr>
                  <a:picLocks noChangeAspect="1"/>
                </p:cNvPicPr>
                <p:nvPr/>
              </p:nvPicPr>
              <p:blipFill>
                <a:blip r:embed="rId54">
                  <a:duotone>
                    <a:srgbClr val="D2D2D2">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3604" y="6476517"/>
                  <a:ext cx="758339" cy="69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extLst>
      <p:ext uri="{BB962C8B-B14F-4D97-AF65-F5344CB8AC3E}">
        <p14:creationId xmlns:p14="http://schemas.microsoft.com/office/powerpoint/2010/main" val="23254769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Azure Resource Manager </a:t>
            </a:r>
            <a:r>
              <a:rPr lang="ru-RU" dirty="0"/>
              <a:t>и группы ресурсов </a:t>
            </a:r>
          </a:p>
        </p:txBody>
      </p:sp>
    </p:spTree>
    <p:extLst>
      <p:ext uri="{BB962C8B-B14F-4D97-AF65-F5344CB8AC3E}">
        <p14:creationId xmlns:p14="http://schemas.microsoft.com/office/powerpoint/2010/main" val="17704495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48586" y="4805201"/>
            <a:ext cx="2175529" cy="1581994"/>
            <a:chOff x="457580" y="4901059"/>
            <a:chExt cx="2219153" cy="1613716"/>
          </a:xfrm>
        </p:grpSpPr>
        <p:grpSp>
          <p:nvGrpSpPr>
            <p:cNvPr id="468" name="Group 467"/>
            <p:cNvGrpSpPr/>
            <p:nvPr/>
          </p:nvGrpSpPr>
          <p:grpSpPr>
            <a:xfrm>
              <a:off x="457580" y="4901059"/>
              <a:ext cx="2219153" cy="1613716"/>
              <a:chOff x="661504" y="-474054"/>
              <a:chExt cx="2735061" cy="2136377"/>
            </a:xfrm>
            <a:solidFill>
              <a:schemeClr val="bg2">
                <a:alpha val="60000"/>
              </a:schemeClr>
            </a:solidFill>
          </p:grpSpPr>
          <p:sp>
            <p:nvSpPr>
              <p:cNvPr id="466" name="Flowchart: Stored Data 465"/>
              <p:cNvSpPr/>
              <p:nvPr/>
            </p:nvSpPr>
            <p:spPr bwMode="auto">
              <a:xfrm rot="16200000">
                <a:off x="1148505" y="-583839"/>
                <a:ext cx="1759162" cy="2733161"/>
              </a:xfrm>
              <a:prstGeom prst="flowChartOnlineStorag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67" name="Oval 466"/>
              <p:cNvSpPr/>
              <p:nvPr/>
            </p:nvSpPr>
            <p:spPr bwMode="auto">
              <a:xfrm>
                <a:off x="661504" y="-474054"/>
                <a:ext cx="2735061" cy="6165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465" name="Group 464"/>
            <p:cNvGrpSpPr/>
            <p:nvPr/>
          </p:nvGrpSpPr>
          <p:grpSpPr>
            <a:xfrm>
              <a:off x="1194359" y="4963076"/>
              <a:ext cx="591775" cy="805580"/>
              <a:chOff x="3598863" y="-100013"/>
              <a:chExt cx="5241925" cy="7135814"/>
            </a:xfrm>
          </p:grpSpPr>
          <p:grpSp>
            <p:nvGrpSpPr>
              <p:cNvPr id="463" name="Group 462"/>
              <p:cNvGrpSpPr/>
              <p:nvPr/>
            </p:nvGrpSpPr>
            <p:grpSpPr>
              <a:xfrm>
                <a:off x="3598863" y="4624388"/>
                <a:ext cx="5241925" cy="1708150"/>
                <a:chOff x="3598863" y="4624388"/>
                <a:chExt cx="5241925" cy="1708150"/>
              </a:xfrm>
            </p:grpSpPr>
            <p:sp>
              <p:nvSpPr>
                <p:cNvPr id="20" name="Freeform 9"/>
                <p:cNvSpPr>
                  <a:spLocks noEditPoints="1"/>
                </p:cNvSpPr>
                <p:nvPr/>
              </p:nvSpPr>
              <p:spPr bwMode="auto">
                <a:xfrm>
                  <a:off x="3598863" y="4910138"/>
                  <a:ext cx="830263" cy="1422400"/>
                </a:xfrm>
                <a:custGeom>
                  <a:avLst/>
                  <a:gdLst>
                    <a:gd name="T0" fmla="*/ 66 w 221"/>
                    <a:gd name="T1" fmla="*/ 267 h 379"/>
                    <a:gd name="T2" fmla="*/ 66 w 221"/>
                    <a:gd name="T3" fmla="*/ 369 h 379"/>
                    <a:gd name="T4" fmla="*/ 0 w 221"/>
                    <a:gd name="T5" fmla="*/ 379 h 379"/>
                    <a:gd name="T6" fmla="*/ 0 w 221"/>
                    <a:gd name="T7" fmla="*/ 9 h 379"/>
                    <a:gd name="T8" fmla="*/ 57 w 221"/>
                    <a:gd name="T9" fmla="*/ 20 h 379"/>
                    <a:gd name="T10" fmla="*/ 139 w 221"/>
                    <a:gd name="T11" fmla="*/ 3 h 379"/>
                    <a:gd name="T12" fmla="*/ 216 w 221"/>
                    <a:gd name="T13" fmla="*/ 66 h 379"/>
                    <a:gd name="T14" fmla="*/ 216 w 221"/>
                    <a:gd name="T15" fmla="*/ 205 h 379"/>
                    <a:gd name="T16" fmla="*/ 142 w 221"/>
                    <a:gd name="T17" fmla="*/ 270 h 379"/>
                    <a:gd name="T18" fmla="*/ 66 w 221"/>
                    <a:gd name="T19" fmla="*/ 267 h 379"/>
                    <a:gd name="T20" fmla="*/ 66 w 221"/>
                    <a:gd name="T21" fmla="*/ 142 h 379"/>
                    <a:gd name="T22" fmla="*/ 66 w 221"/>
                    <a:gd name="T23" fmla="*/ 160 h 379"/>
                    <a:gd name="T24" fmla="*/ 123 w 221"/>
                    <a:gd name="T25" fmla="*/ 214 h 379"/>
                    <a:gd name="T26" fmla="*/ 152 w 221"/>
                    <a:gd name="T27" fmla="*/ 186 h 379"/>
                    <a:gd name="T28" fmla="*/ 152 w 221"/>
                    <a:gd name="T29" fmla="*/ 85 h 379"/>
                    <a:gd name="T30" fmla="*/ 137 w 221"/>
                    <a:gd name="T31" fmla="*/ 62 h 379"/>
                    <a:gd name="T32" fmla="*/ 77 w 221"/>
                    <a:gd name="T33" fmla="*/ 72 h 379"/>
                    <a:gd name="T34" fmla="*/ 66 w 221"/>
                    <a:gd name="T35" fmla="*/ 104 h 379"/>
                    <a:gd name="T36" fmla="*/ 66 w 221"/>
                    <a:gd name="T37" fmla="*/ 14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379">
                      <a:moveTo>
                        <a:pt x="66" y="267"/>
                      </a:moveTo>
                      <a:cubicBezTo>
                        <a:pt x="66" y="301"/>
                        <a:pt x="66" y="335"/>
                        <a:pt x="66" y="369"/>
                      </a:cubicBezTo>
                      <a:cubicBezTo>
                        <a:pt x="44" y="373"/>
                        <a:pt x="23" y="376"/>
                        <a:pt x="0" y="379"/>
                      </a:cubicBezTo>
                      <a:cubicBezTo>
                        <a:pt x="0" y="254"/>
                        <a:pt x="0" y="132"/>
                        <a:pt x="0" y="9"/>
                      </a:cubicBezTo>
                      <a:cubicBezTo>
                        <a:pt x="37" y="1"/>
                        <a:pt x="50" y="4"/>
                        <a:pt x="57" y="20"/>
                      </a:cubicBezTo>
                      <a:cubicBezTo>
                        <a:pt x="85" y="14"/>
                        <a:pt x="112" y="4"/>
                        <a:pt x="139" y="3"/>
                      </a:cubicBezTo>
                      <a:cubicBezTo>
                        <a:pt x="184" y="0"/>
                        <a:pt x="212" y="22"/>
                        <a:pt x="216" y="66"/>
                      </a:cubicBezTo>
                      <a:cubicBezTo>
                        <a:pt x="221" y="112"/>
                        <a:pt x="221" y="159"/>
                        <a:pt x="216" y="205"/>
                      </a:cubicBezTo>
                      <a:cubicBezTo>
                        <a:pt x="212" y="248"/>
                        <a:pt x="185" y="269"/>
                        <a:pt x="142" y="270"/>
                      </a:cubicBezTo>
                      <a:cubicBezTo>
                        <a:pt x="117" y="271"/>
                        <a:pt x="93" y="268"/>
                        <a:pt x="66" y="267"/>
                      </a:cubicBezTo>
                      <a:close/>
                      <a:moveTo>
                        <a:pt x="66" y="142"/>
                      </a:moveTo>
                      <a:cubicBezTo>
                        <a:pt x="66" y="148"/>
                        <a:pt x="66" y="154"/>
                        <a:pt x="66" y="160"/>
                      </a:cubicBezTo>
                      <a:cubicBezTo>
                        <a:pt x="66" y="214"/>
                        <a:pt x="68" y="216"/>
                        <a:pt x="123" y="214"/>
                      </a:cubicBezTo>
                      <a:cubicBezTo>
                        <a:pt x="142" y="214"/>
                        <a:pt x="152" y="205"/>
                        <a:pt x="152" y="186"/>
                      </a:cubicBezTo>
                      <a:cubicBezTo>
                        <a:pt x="152" y="153"/>
                        <a:pt x="153" y="119"/>
                        <a:pt x="152" y="85"/>
                      </a:cubicBezTo>
                      <a:cubicBezTo>
                        <a:pt x="151" y="77"/>
                        <a:pt x="144" y="65"/>
                        <a:pt x="137" y="62"/>
                      </a:cubicBezTo>
                      <a:cubicBezTo>
                        <a:pt x="116" y="51"/>
                        <a:pt x="97" y="62"/>
                        <a:pt x="77" y="72"/>
                      </a:cubicBezTo>
                      <a:cubicBezTo>
                        <a:pt x="62" y="79"/>
                        <a:pt x="66" y="92"/>
                        <a:pt x="66" y="104"/>
                      </a:cubicBezTo>
                      <a:cubicBezTo>
                        <a:pt x="65" y="117"/>
                        <a:pt x="66" y="130"/>
                        <a:pt x="66" y="142"/>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1" name="Freeform 10"/>
                <p:cNvSpPr>
                  <a:spLocks noEditPoints="1"/>
                </p:cNvSpPr>
                <p:nvPr/>
              </p:nvSpPr>
              <p:spPr bwMode="auto">
                <a:xfrm>
                  <a:off x="5481638" y="4856163"/>
                  <a:ext cx="822325" cy="1439863"/>
                </a:xfrm>
                <a:custGeom>
                  <a:avLst/>
                  <a:gdLst>
                    <a:gd name="T0" fmla="*/ 65 w 219"/>
                    <a:gd name="T1" fmla="*/ 271 h 383"/>
                    <a:gd name="T2" fmla="*/ 65 w 219"/>
                    <a:gd name="T3" fmla="*/ 374 h 383"/>
                    <a:gd name="T4" fmla="*/ 0 w 219"/>
                    <a:gd name="T5" fmla="*/ 383 h 383"/>
                    <a:gd name="T6" fmla="*/ 0 w 219"/>
                    <a:gd name="T7" fmla="*/ 13 h 383"/>
                    <a:gd name="T8" fmla="*/ 51 w 219"/>
                    <a:gd name="T9" fmla="*/ 13 h 383"/>
                    <a:gd name="T10" fmla="*/ 56 w 219"/>
                    <a:gd name="T11" fmla="*/ 26 h 383"/>
                    <a:gd name="T12" fmla="*/ 129 w 219"/>
                    <a:gd name="T13" fmla="*/ 8 h 383"/>
                    <a:gd name="T14" fmla="*/ 218 w 219"/>
                    <a:gd name="T15" fmla="*/ 84 h 383"/>
                    <a:gd name="T16" fmla="*/ 218 w 219"/>
                    <a:gd name="T17" fmla="*/ 200 h 383"/>
                    <a:gd name="T18" fmla="*/ 140 w 219"/>
                    <a:gd name="T19" fmla="*/ 275 h 383"/>
                    <a:gd name="T20" fmla="*/ 65 w 219"/>
                    <a:gd name="T21" fmla="*/ 271 h 383"/>
                    <a:gd name="T22" fmla="*/ 66 w 219"/>
                    <a:gd name="T23" fmla="*/ 147 h 383"/>
                    <a:gd name="T24" fmla="*/ 66 w 219"/>
                    <a:gd name="T25" fmla="*/ 167 h 383"/>
                    <a:gd name="T26" fmla="*/ 118 w 219"/>
                    <a:gd name="T27" fmla="*/ 219 h 383"/>
                    <a:gd name="T28" fmla="*/ 153 w 219"/>
                    <a:gd name="T29" fmla="*/ 185 h 383"/>
                    <a:gd name="T30" fmla="*/ 153 w 219"/>
                    <a:gd name="T31" fmla="*/ 96 h 383"/>
                    <a:gd name="T32" fmla="*/ 141 w 219"/>
                    <a:gd name="T33" fmla="*/ 68 h 383"/>
                    <a:gd name="T34" fmla="*/ 82 w 219"/>
                    <a:gd name="T35" fmla="*/ 73 h 383"/>
                    <a:gd name="T36" fmla="*/ 65 w 219"/>
                    <a:gd name="T37" fmla="*/ 107 h 383"/>
                    <a:gd name="T38" fmla="*/ 66 w 219"/>
                    <a:gd name="T39" fmla="*/ 14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9" h="383">
                      <a:moveTo>
                        <a:pt x="65" y="271"/>
                      </a:moveTo>
                      <a:cubicBezTo>
                        <a:pt x="65" y="305"/>
                        <a:pt x="65" y="339"/>
                        <a:pt x="65" y="374"/>
                      </a:cubicBezTo>
                      <a:cubicBezTo>
                        <a:pt x="43" y="377"/>
                        <a:pt x="23" y="380"/>
                        <a:pt x="0" y="383"/>
                      </a:cubicBezTo>
                      <a:cubicBezTo>
                        <a:pt x="0" y="260"/>
                        <a:pt x="0" y="137"/>
                        <a:pt x="0" y="13"/>
                      </a:cubicBezTo>
                      <a:cubicBezTo>
                        <a:pt x="17" y="13"/>
                        <a:pt x="34" y="13"/>
                        <a:pt x="51" y="13"/>
                      </a:cubicBezTo>
                      <a:cubicBezTo>
                        <a:pt x="53" y="18"/>
                        <a:pt x="55" y="23"/>
                        <a:pt x="56" y="26"/>
                      </a:cubicBezTo>
                      <a:cubicBezTo>
                        <a:pt x="81" y="20"/>
                        <a:pt x="105" y="11"/>
                        <a:pt x="129" y="8"/>
                      </a:cubicBezTo>
                      <a:cubicBezTo>
                        <a:pt x="182" y="0"/>
                        <a:pt x="216" y="30"/>
                        <a:pt x="218" y="84"/>
                      </a:cubicBezTo>
                      <a:cubicBezTo>
                        <a:pt x="219" y="122"/>
                        <a:pt x="219" y="161"/>
                        <a:pt x="218" y="200"/>
                      </a:cubicBezTo>
                      <a:cubicBezTo>
                        <a:pt x="216" y="246"/>
                        <a:pt x="186" y="275"/>
                        <a:pt x="140" y="275"/>
                      </a:cubicBezTo>
                      <a:cubicBezTo>
                        <a:pt x="116" y="275"/>
                        <a:pt x="92" y="272"/>
                        <a:pt x="65" y="271"/>
                      </a:cubicBezTo>
                      <a:close/>
                      <a:moveTo>
                        <a:pt x="66" y="147"/>
                      </a:moveTo>
                      <a:cubicBezTo>
                        <a:pt x="66" y="154"/>
                        <a:pt x="66" y="161"/>
                        <a:pt x="66" y="167"/>
                      </a:cubicBezTo>
                      <a:cubicBezTo>
                        <a:pt x="66" y="219"/>
                        <a:pt x="67" y="220"/>
                        <a:pt x="118" y="219"/>
                      </a:cubicBezTo>
                      <a:cubicBezTo>
                        <a:pt x="143" y="219"/>
                        <a:pt x="152" y="210"/>
                        <a:pt x="153" y="185"/>
                      </a:cubicBezTo>
                      <a:cubicBezTo>
                        <a:pt x="154" y="156"/>
                        <a:pt x="154" y="125"/>
                        <a:pt x="153" y="96"/>
                      </a:cubicBezTo>
                      <a:cubicBezTo>
                        <a:pt x="152" y="86"/>
                        <a:pt x="148" y="72"/>
                        <a:pt x="141" y="68"/>
                      </a:cubicBezTo>
                      <a:cubicBezTo>
                        <a:pt x="121" y="56"/>
                        <a:pt x="101" y="65"/>
                        <a:pt x="82" y="73"/>
                      </a:cubicBezTo>
                      <a:cubicBezTo>
                        <a:pt x="66" y="80"/>
                        <a:pt x="65" y="93"/>
                        <a:pt x="65" y="107"/>
                      </a:cubicBezTo>
                      <a:cubicBezTo>
                        <a:pt x="66" y="121"/>
                        <a:pt x="66" y="134"/>
                        <a:pt x="66" y="147"/>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3" name="Freeform 11"/>
                <p:cNvSpPr>
                  <a:spLocks noEditPoints="1"/>
                </p:cNvSpPr>
                <p:nvPr/>
              </p:nvSpPr>
              <p:spPr bwMode="auto">
                <a:xfrm>
                  <a:off x="6421438" y="4868863"/>
                  <a:ext cx="822325" cy="1427163"/>
                </a:xfrm>
                <a:custGeom>
                  <a:avLst/>
                  <a:gdLst>
                    <a:gd name="T0" fmla="*/ 65 w 219"/>
                    <a:gd name="T1" fmla="*/ 371 h 380"/>
                    <a:gd name="T2" fmla="*/ 0 w 219"/>
                    <a:gd name="T3" fmla="*/ 380 h 380"/>
                    <a:gd name="T4" fmla="*/ 0 w 219"/>
                    <a:gd name="T5" fmla="*/ 9 h 380"/>
                    <a:gd name="T6" fmla="*/ 51 w 219"/>
                    <a:gd name="T7" fmla="*/ 9 h 380"/>
                    <a:gd name="T8" fmla="*/ 58 w 219"/>
                    <a:gd name="T9" fmla="*/ 28 h 380"/>
                    <a:gd name="T10" fmla="*/ 153 w 219"/>
                    <a:gd name="T11" fmla="*/ 4 h 380"/>
                    <a:gd name="T12" fmla="*/ 215 w 219"/>
                    <a:gd name="T13" fmla="*/ 62 h 380"/>
                    <a:gd name="T14" fmla="*/ 216 w 219"/>
                    <a:gd name="T15" fmla="*/ 207 h 380"/>
                    <a:gd name="T16" fmla="*/ 141 w 219"/>
                    <a:gd name="T17" fmla="*/ 272 h 380"/>
                    <a:gd name="T18" fmla="*/ 65 w 219"/>
                    <a:gd name="T19" fmla="*/ 268 h 380"/>
                    <a:gd name="T20" fmla="*/ 65 w 219"/>
                    <a:gd name="T21" fmla="*/ 371 h 380"/>
                    <a:gd name="T22" fmla="*/ 65 w 219"/>
                    <a:gd name="T23" fmla="*/ 210 h 380"/>
                    <a:gd name="T24" fmla="*/ 118 w 219"/>
                    <a:gd name="T25" fmla="*/ 216 h 380"/>
                    <a:gd name="T26" fmla="*/ 152 w 219"/>
                    <a:gd name="T27" fmla="*/ 182 h 380"/>
                    <a:gd name="T28" fmla="*/ 152 w 219"/>
                    <a:gd name="T29" fmla="*/ 99 h 380"/>
                    <a:gd name="T30" fmla="*/ 107 w 219"/>
                    <a:gd name="T31" fmla="*/ 61 h 380"/>
                    <a:gd name="T32" fmla="*/ 74 w 219"/>
                    <a:gd name="T33" fmla="*/ 76 h 380"/>
                    <a:gd name="T34" fmla="*/ 65 w 219"/>
                    <a:gd name="T35" fmla="*/ 92 h 380"/>
                    <a:gd name="T36" fmla="*/ 65 w 219"/>
                    <a:gd name="T37" fmla="*/ 21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380">
                      <a:moveTo>
                        <a:pt x="65" y="371"/>
                      </a:moveTo>
                      <a:cubicBezTo>
                        <a:pt x="42" y="374"/>
                        <a:pt x="22" y="377"/>
                        <a:pt x="0" y="380"/>
                      </a:cubicBezTo>
                      <a:cubicBezTo>
                        <a:pt x="0" y="256"/>
                        <a:pt x="0" y="133"/>
                        <a:pt x="0" y="9"/>
                      </a:cubicBezTo>
                      <a:cubicBezTo>
                        <a:pt x="18" y="9"/>
                        <a:pt x="34" y="9"/>
                        <a:pt x="51" y="9"/>
                      </a:cubicBezTo>
                      <a:cubicBezTo>
                        <a:pt x="53" y="15"/>
                        <a:pt x="56" y="21"/>
                        <a:pt x="58" y="28"/>
                      </a:cubicBezTo>
                      <a:cubicBezTo>
                        <a:pt x="88" y="9"/>
                        <a:pt x="119" y="0"/>
                        <a:pt x="153" y="4"/>
                      </a:cubicBezTo>
                      <a:cubicBezTo>
                        <a:pt x="187" y="8"/>
                        <a:pt x="212" y="28"/>
                        <a:pt x="215" y="62"/>
                      </a:cubicBezTo>
                      <a:cubicBezTo>
                        <a:pt x="218" y="110"/>
                        <a:pt x="219" y="159"/>
                        <a:pt x="216" y="207"/>
                      </a:cubicBezTo>
                      <a:cubicBezTo>
                        <a:pt x="212" y="249"/>
                        <a:pt x="183" y="272"/>
                        <a:pt x="141" y="272"/>
                      </a:cubicBezTo>
                      <a:cubicBezTo>
                        <a:pt x="117" y="272"/>
                        <a:pt x="92" y="269"/>
                        <a:pt x="65" y="268"/>
                      </a:cubicBezTo>
                      <a:cubicBezTo>
                        <a:pt x="65" y="301"/>
                        <a:pt x="65" y="335"/>
                        <a:pt x="65" y="371"/>
                      </a:cubicBezTo>
                      <a:close/>
                      <a:moveTo>
                        <a:pt x="65" y="210"/>
                      </a:moveTo>
                      <a:cubicBezTo>
                        <a:pt x="83" y="212"/>
                        <a:pt x="101" y="215"/>
                        <a:pt x="118" y="216"/>
                      </a:cubicBezTo>
                      <a:cubicBezTo>
                        <a:pt x="143" y="217"/>
                        <a:pt x="152" y="207"/>
                        <a:pt x="152" y="182"/>
                      </a:cubicBezTo>
                      <a:cubicBezTo>
                        <a:pt x="152" y="155"/>
                        <a:pt x="152" y="127"/>
                        <a:pt x="152" y="99"/>
                      </a:cubicBezTo>
                      <a:cubicBezTo>
                        <a:pt x="152" y="65"/>
                        <a:pt x="140" y="54"/>
                        <a:pt x="107" y="61"/>
                      </a:cubicBezTo>
                      <a:cubicBezTo>
                        <a:pt x="95" y="64"/>
                        <a:pt x="84" y="70"/>
                        <a:pt x="74" y="76"/>
                      </a:cubicBezTo>
                      <a:cubicBezTo>
                        <a:pt x="70" y="79"/>
                        <a:pt x="65" y="86"/>
                        <a:pt x="65" y="92"/>
                      </a:cubicBezTo>
                      <a:cubicBezTo>
                        <a:pt x="64" y="130"/>
                        <a:pt x="65" y="168"/>
                        <a:pt x="65" y="21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4" name="Freeform 12"/>
                <p:cNvSpPr>
                  <a:spLocks noEditPoints="1"/>
                </p:cNvSpPr>
                <p:nvPr/>
              </p:nvSpPr>
              <p:spPr bwMode="auto">
                <a:xfrm>
                  <a:off x="7348538" y="4879975"/>
                  <a:ext cx="790575" cy="1006475"/>
                </a:xfrm>
                <a:custGeom>
                  <a:avLst/>
                  <a:gdLst>
                    <a:gd name="T0" fmla="*/ 207 w 210"/>
                    <a:gd name="T1" fmla="*/ 161 h 268"/>
                    <a:gd name="T2" fmla="*/ 67 w 210"/>
                    <a:gd name="T3" fmla="*/ 161 h 268"/>
                    <a:gd name="T4" fmla="*/ 114 w 210"/>
                    <a:gd name="T5" fmla="*/ 214 h 268"/>
                    <a:gd name="T6" fmla="*/ 154 w 210"/>
                    <a:gd name="T7" fmla="*/ 212 h 268"/>
                    <a:gd name="T8" fmla="*/ 194 w 210"/>
                    <a:gd name="T9" fmla="*/ 204 h 268"/>
                    <a:gd name="T10" fmla="*/ 197 w 210"/>
                    <a:gd name="T11" fmla="*/ 213 h 268"/>
                    <a:gd name="T12" fmla="*/ 166 w 210"/>
                    <a:gd name="T13" fmla="*/ 264 h 268"/>
                    <a:gd name="T14" fmla="*/ 71 w 210"/>
                    <a:gd name="T15" fmla="*/ 265 h 268"/>
                    <a:gd name="T16" fmla="*/ 5 w 210"/>
                    <a:gd name="T17" fmla="*/ 201 h 268"/>
                    <a:gd name="T18" fmla="*/ 5 w 210"/>
                    <a:gd name="T19" fmla="*/ 70 h 268"/>
                    <a:gd name="T20" fmla="*/ 76 w 210"/>
                    <a:gd name="T21" fmla="*/ 3 h 268"/>
                    <a:gd name="T22" fmla="*/ 139 w 210"/>
                    <a:gd name="T23" fmla="*/ 3 h 268"/>
                    <a:gd name="T24" fmla="*/ 206 w 210"/>
                    <a:gd name="T25" fmla="*/ 71 h 268"/>
                    <a:gd name="T26" fmla="*/ 207 w 210"/>
                    <a:gd name="T27" fmla="*/ 161 h 268"/>
                    <a:gd name="T28" fmla="*/ 66 w 210"/>
                    <a:gd name="T29" fmla="*/ 105 h 268"/>
                    <a:gd name="T30" fmla="*/ 147 w 210"/>
                    <a:gd name="T31" fmla="*/ 105 h 268"/>
                    <a:gd name="T32" fmla="*/ 111 w 210"/>
                    <a:gd name="T33" fmla="*/ 54 h 268"/>
                    <a:gd name="T34" fmla="*/ 66 w 210"/>
                    <a:gd name="T35" fmla="*/ 10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268">
                      <a:moveTo>
                        <a:pt x="207" y="161"/>
                      </a:moveTo>
                      <a:cubicBezTo>
                        <a:pt x="161" y="161"/>
                        <a:pt x="114" y="161"/>
                        <a:pt x="67" y="161"/>
                      </a:cubicBezTo>
                      <a:cubicBezTo>
                        <a:pt x="66" y="203"/>
                        <a:pt x="76" y="214"/>
                        <a:pt x="114" y="214"/>
                      </a:cubicBezTo>
                      <a:cubicBezTo>
                        <a:pt x="128" y="214"/>
                        <a:pt x="141" y="214"/>
                        <a:pt x="154" y="212"/>
                      </a:cubicBezTo>
                      <a:cubicBezTo>
                        <a:pt x="167" y="210"/>
                        <a:pt x="180" y="207"/>
                        <a:pt x="194" y="204"/>
                      </a:cubicBezTo>
                      <a:cubicBezTo>
                        <a:pt x="195" y="207"/>
                        <a:pt x="196" y="210"/>
                        <a:pt x="197" y="213"/>
                      </a:cubicBezTo>
                      <a:cubicBezTo>
                        <a:pt x="208" y="255"/>
                        <a:pt x="208" y="258"/>
                        <a:pt x="166" y="264"/>
                      </a:cubicBezTo>
                      <a:cubicBezTo>
                        <a:pt x="135" y="268"/>
                        <a:pt x="102" y="268"/>
                        <a:pt x="71" y="265"/>
                      </a:cubicBezTo>
                      <a:cubicBezTo>
                        <a:pt x="35" y="261"/>
                        <a:pt x="8" y="239"/>
                        <a:pt x="5" y="201"/>
                      </a:cubicBezTo>
                      <a:cubicBezTo>
                        <a:pt x="1" y="158"/>
                        <a:pt x="0" y="114"/>
                        <a:pt x="5" y="70"/>
                      </a:cubicBezTo>
                      <a:cubicBezTo>
                        <a:pt x="9" y="31"/>
                        <a:pt x="37" y="8"/>
                        <a:pt x="76" y="3"/>
                      </a:cubicBezTo>
                      <a:cubicBezTo>
                        <a:pt x="96" y="0"/>
                        <a:pt x="118" y="0"/>
                        <a:pt x="139" y="3"/>
                      </a:cubicBezTo>
                      <a:cubicBezTo>
                        <a:pt x="176" y="7"/>
                        <a:pt x="201" y="31"/>
                        <a:pt x="206" y="71"/>
                      </a:cubicBezTo>
                      <a:cubicBezTo>
                        <a:pt x="210" y="100"/>
                        <a:pt x="207" y="129"/>
                        <a:pt x="207" y="161"/>
                      </a:cubicBezTo>
                      <a:close/>
                      <a:moveTo>
                        <a:pt x="66" y="105"/>
                      </a:moveTo>
                      <a:cubicBezTo>
                        <a:pt x="94" y="105"/>
                        <a:pt x="121" y="105"/>
                        <a:pt x="147" y="105"/>
                      </a:cubicBezTo>
                      <a:cubicBezTo>
                        <a:pt x="149" y="70"/>
                        <a:pt x="138" y="55"/>
                        <a:pt x="111" y="54"/>
                      </a:cubicBezTo>
                      <a:cubicBezTo>
                        <a:pt x="80" y="53"/>
                        <a:pt x="67" y="67"/>
                        <a:pt x="66" y="105"/>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13"/>
                <p:cNvSpPr>
                  <a:spLocks/>
                </p:cNvSpPr>
                <p:nvPr/>
              </p:nvSpPr>
              <p:spPr bwMode="auto">
                <a:xfrm>
                  <a:off x="4524376" y="4935538"/>
                  <a:ext cx="811213" cy="1028700"/>
                </a:xfrm>
                <a:custGeom>
                  <a:avLst/>
                  <a:gdLst>
                    <a:gd name="T0" fmla="*/ 216 w 216"/>
                    <a:gd name="T1" fmla="*/ 260 h 274"/>
                    <a:gd name="T2" fmla="*/ 161 w 216"/>
                    <a:gd name="T3" fmla="*/ 243 h 274"/>
                    <a:gd name="T4" fmla="*/ 62 w 216"/>
                    <a:gd name="T5" fmla="*/ 263 h 274"/>
                    <a:gd name="T6" fmla="*/ 2 w 216"/>
                    <a:gd name="T7" fmla="*/ 211 h 274"/>
                    <a:gd name="T8" fmla="*/ 1 w 216"/>
                    <a:gd name="T9" fmla="*/ 1 h 274"/>
                    <a:gd name="T10" fmla="*/ 65 w 216"/>
                    <a:gd name="T11" fmla="*/ 1 h 274"/>
                    <a:gd name="T12" fmla="*/ 66 w 216"/>
                    <a:gd name="T13" fmla="*/ 22 h 274"/>
                    <a:gd name="T14" fmla="*/ 66 w 216"/>
                    <a:gd name="T15" fmla="*/ 172 h 274"/>
                    <a:gd name="T16" fmla="*/ 97 w 216"/>
                    <a:gd name="T17" fmla="*/ 199 h 274"/>
                    <a:gd name="T18" fmla="*/ 103 w 216"/>
                    <a:gd name="T19" fmla="*/ 198 h 274"/>
                    <a:gd name="T20" fmla="*/ 152 w 216"/>
                    <a:gd name="T21" fmla="*/ 136 h 274"/>
                    <a:gd name="T22" fmla="*/ 152 w 216"/>
                    <a:gd name="T23" fmla="*/ 20 h 274"/>
                    <a:gd name="T24" fmla="*/ 153 w 216"/>
                    <a:gd name="T25" fmla="*/ 0 h 274"/>
                    <a:gd name="T26" fmla="*/ 216 w 216"/>
                    <a:gd name="T27" fmla="*/ 0 h 274"/>
                    <a:gd name="T28" fmla="*/ 216 w 216"/>
                    <a:gd name="T29" fmla="*/ 26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274">
                      <a:moveTo>
                        <a:pt x="216" y="260"/>
                      </a:moveTo>
                      <a:cubicBezTo>
                        <a:pt x="196" y="252"/>
                        <a:pt x="169" y="274"/>
                        <a:pt x="161" y="243"/>
                      </a:cubicBezTo>
                      <a:cubicBezTo>
                        <a:pt x="128" y="250"/>
                        <a:pt x="95" y="259"/>
                        <a:pt x="62" y="263"/>
                      </a:cubicBezTo>
                      <a:cubicBezTo>
                        <a:pt x="27" y="266"/>
                        <a:pt x="3" y="247"/>
                        <a:pt x="2" y="211"/>
                      </a:cubicBezTo>
                      <a:cubicBezTo>
                        <a:pt x="0" y="142"/>
                        <a:pt x="1" y="72"/>
                        <a:pt x="1" y="1"/>
                      </a:cubicBezTo>
                      <a:cubicBezTo>
                        <a:pt x="22" y="1"/>
                        <a:pt x="42" y="1"/>
                        <a:pt x="65" y="1"/>
                      </a:cubicBezTo>
                      <a:cubicBezTo>
                        <a:pt x="65" y="8"/>
                        <a:pt x="66" y="15"/>
                        <a:pt x="66" y="22"/>
                      </a:cubicBezTo>
                      <a:cubicBezTo>
                        <a:pt x="66" y="72"/>
                        <a:pt x="66" y="122"/>
                        <a:pt x="66" y="172"/>
                      </a:cubicBezTo>
                      <a:cubicBezTo>
                        <a:pt x="66" y="197"/>
                        <a:pt x="72" y="202"/>
                        <a:pt x="97" y="199"/>
                      </a:cubicBezTo>
                      <a:cubicBezTo>
                        <a:pt x="99" y="199"/>
                        <a:pt x="101" y="198"/>
                        <a:pt x="103" y="198"/>
                      </a:cubicBezTo>
                      <a:cubicBezTo>
                        <a:pt x="149" y="188"/>
                        <a:pt x="152" y="184"/>
                        <a:pt x="152" y="136"/>
                      </a:cubicBezTo>
                      <a:cubicBezTo>
                        <a:pt x="152" y="98"/>
                        <a:pt x="152" y="59"/>
                        <a:pt x="152" y="20"/>
                      </a:cubicBezTo>
                      <a:cubicBezTo>
                        <a:pt x="152" y="14"/>
                        <a:pt x="153" y="7"/>
                        <a:pt x="153" y="0"/>
                      </a:cubicBezTo>
                      <a:cubicBezTo>
                        <a:pt x="174" y="0"/>
                        <a:pt x="194" y="0"/>
                        <a:pt x="216" y="0"/>
                      </a:cubicBezTo>
                      <a:cubicBezTo>
                        <a:pt x="216" y="86"/>
                        <a:pt x="216" y="171"/>
                        <a:pt x="216" y="26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14"/>
                <p:cNvSpPr>
                  <a:spLocks/>
                </p:cNvSpPr>
                <p:nvPr/>
              </p:nvSpPr>
              <p:spPr bwMode="auto">
                <a:xfrm>
                  <a:off x="8205788" y="4624388"/>
                  <a:ext cx="635000" cy="1268413"/>
                </a:xfrm>
                <a:custGeom>
                  <a:avLst/>
                  <a:gdLst>
                    <a:gd name="T0" fmla="*/ 37 w 169"/>
                    <a:gd name="T1" fmla="*/ 126 h 338"/>
                    <a:gd name="T2" fmla="*/ 0 w 169"/>
                    <a:gd name="T3" fmla="*/ 126 h 338"/>
                    <a:gd name="T4" fmla="*/ 0 w 169"/>
                    <a:gd name="T5" fmla="*/ 74 h 338"/>
                    <a:gd name="T6" fmla="*/ 36 w 169"/>
                    <a:gd name="T7" fmla="*/ 74 h 338"/>
                    <a:gd name="T8" fmla="*/ 36 w 169"/>
                    <a:gd name="T9" fmla="*/ 9 h 338"/>
                    <a:gd name="T10" fmla="*/ 103 w 169"/>
                    <a:gd name="T11" fmla="*/ 0 h 338"/>
                    <a:gd name="T12" fmla="*/ 103 w 169"/>
                    <a:gd name="T13" fmla="*/ 73 h 338"/>
                    <a:gd name="T14" fmla="*/ 169 w 169"/>
                    <a:gd name="T15" fmla="*/ 73 h 338"/>
                    <a:gd name="T16" fmla="*/ 165 w 169"/>
                    <a:gd name="T17" fmla="*/ 125 h 338"/>
                    <a:gd name="T18" fmla="*/ 104 w 169"/>
                    <a:gd name="T19" fmla="*/ 125 h 338"/>
                    <a:gd name="T20" fmla="*/ 104 w 169"/>
                    <a:gd name="T21" fmla="*/ 263 h 338"/>
                    <a:gd name="T22" fmla="*/ 125 w 169"/>
                    <a:gd name="T23" fmla="*/ 282 h 338"/>
                    <a:gd name="T24" fmla="*/ 159 w 169"/>
                    <a:gd name="T25" fmla="*/ 278 h 338"/>
                    <a:gd name="T26" fmla="*/ 166 w 169"/>
                    <a:gd name="T27" fmla="*/ 331 h 338"/>
                    <a:gd name="T28" fmla="*/ 94 w 169"/>
                    <a:gd name="T29" fmla="*/ 336 h 338"/>
                    <a:gd name="T30" fmla="*/ 37 w 169"/>
                    <a:gd name="T31" fmla="*/ 272 h 338"/>
                    <a:gd name="T32" fmla="*/ 37 w 169"/>
                    <a:gd name="T33" fmla="*/ 12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338">
                      <a:moveTo>
                        <a:pt x="37" y="126"/>
                      </a:moveTo>
                      <a:cubicBezTo>
                        <a:pt x="24" y="126"/>
                        <a:pt x="12" y="126"/>
                        <a:pt x="0" y="126"/>
                      </a:cubicBezTo>
                      <a:cubicBezTo>
                        <a:pt x="0" y="108"/>
                        <a:pt x="0" y="92"/>
                        <a:pt x="0" y="74"/>
                      </a:cubicBezTo>
                      <a:cubicBezTo>
                        <a:pt x="12" y="74"/>
                        <a:pt x="23" y="74"/>
                        <a:pt x="36" y="74"/>
                      </a:cubicBezTo>
                      <a:cubicBezTo>
                        <a:pt x="36" y="53"/>
                        <a:pt x="36" y="33"/>
                        <a:pt x="36" y="9"/>
                      </a:cubicBezTo>
                      <a:cubicBezTo>
                        <a:pt x="59" y="6"/>
                        <a:pt x="80" y="4"/>
                        <a:pt x="103" y="0"/>
                      </a:cubicBezTo>
                      <a:cubicBezTo>
                        <a:pt x="103" y="26"/>
                        <a:pt x="103" y="48"/>
                        <a:pt x="103" y="73"/>
                      </a:cubicBezTo>
                      <a:cubicBezTo>
                        <a:pt x="125" y="73"/>
                        <a:pt x="146" y="73"/>
                        <a:pt x="169" y="73"/>
                      </a:cubicBezTo>
                      <a:cubicBezTo>
                        <a:pt x="168" y="92"/>
                        <a:pt x="166" y="107"/>
                        <a:pt x="165" y="125"/>
                      </a:cubicBezTo>
                      <a:cubicBezTo>
                        <a:pt x="145" y="125"/>
                        <a:pt x="125" y="125"/>
                        <a:pt x="104" y="125"/>
                      </a:cubicBezTo>
                      <a:cubicBezTo>
                        <a:pt x="104" y="173"/>
                        <a:pt x="104" y="218"/>
                        <a:pt x="104" y="263"/>
                      </a:cubicBezTo>
                      <a:cubicBezTo>
                        <a:pt x="104" y="276"/>
                        <a:pt x="113" y="282"/>
                        <a:pt x="125" y="282"/>
                      </a:cubicBezTo>
                      <a:cubicBezTo>
                        <a:pt x="136" y="281"/>
                        <a:pt x="146" y="279"/>
                        <a:pt x="159" y="278"/>
                      </a:cubicBezTo>
                      <a:cubicBezTo>
                        <a:pt x="161" y="295"/>
                        <a:pt x="163" y="310"/>
                        <a:pt x="166" y="331"/>
                      </a:cubicBezTo>
                      <a:cubicBezTo>
                        <a:pt x="141" y="333"/>
                        <a:pt x="117" y="338"/>
                        <a:pt x="94" y="336"/>
                      </a:cubicBezTo>
                      <a:cubicBezTo>
                        <a:pt x="57" y="333"/>
                        <a:pt x="38" y="310"/>
                        <a:pt x="37" y="272"/>
                      </a:cubicBezTo>
                      <a:cubicBezTo>
                        <a:pt x="37" y="224"/>
                        <a:pt x="37" y="176"/>
                        <a:pt x="37" y="126"/>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64" name="Group 463"/>
              <p:cNvGrpSpPr/>
              <p:nvPr/>
            </p:nvGrpSpPr>
            <p:grpSpPr>
              <a:xfrm>
                <a:off x="6864351" y="6111875"/>
                <a:ext cx="1879600" cy="923926"/>
                <a:chOff x="6864351" y="6111875"/>
                <a:chExt cx="1879600" cy="923926"/>
              </a:xfrm>
            </p:grpSpPr>
            <p:sp>
              <p:nvSpPr>
                <p:cNvPr id="28" name="Freeform 16"/>
                <p:cNvSpPr>
                  <a:spLocks noEditPoints="1"/>
                </p:cNvSpPr>
                <p:nvPr/>
              </p:nvSpPr>
              <p:spPr bwMode="auto">
                <a:xfrm>
                  <a:off x="7675563" y="6111875"/>
                  <a:ext cx="533400" cy="915988"/>
                </a:xfrm>
                <a:custGeom>
                  <a:avLst/>
                  <a:gdLst>
                    <a:gd name="T0" fmla="*/ 41 w 142"/>
                    <a:gd name="T1" fmla="*/ 0 h 244"/>
                    <a:gd name="T2" fmla="*/ 41 w 142"/>
                    <a:gd name="T3" fmla="*/ 77 h 244"/>
                    <a:gd name="T4" fmla="*/ 87 w 142"/>
                    <a:gd name="T5" fmla="*/ 70 h 244"/>
                    <a:gd name="T6" fmla="*/ 141 w 142"/>
                    <a:gd name="T7" fmla="*/ 119 h 244"/>
                    <a:gd name="T8" fmla="*/ 141 w 142"/>
                    <a:gd name="T9" fmla="*/ 189 h 244"/>
                    <a:gd name="T10" fmla="*/ 92 w 142"/>
                    <a:gd name="T11" fmla="*/ 241 h 244"/>
                    <a:gd name="T12" fmla="*/ 14 w 142"/>
                    <a:gd name="T13" fmla="*/ 240 h 244"/>
                    <a:gd name="T14" fmla="*/ 1 w 142"/>
                    <a:gd name="T15" fmla="*/ 226 h 244"/>
                    <a:gd name="T16" fmla="*/ 1 w 142"/>
                    <a:gd name="T17" fmla="*/ 18 h 244"/>
                    <a:gd name="T18" fmla="*/ 15 w 142"/>
                    <a:gd name="T19" fmla="*/ 3 h 244"/>
                    <a:gd name="T20" fmla="*/ 41 w 142"/>
                    <a:gd name="T21" fmla="*/ 0 h 244"/>
                    <a:gd name="T22" fmla="*/ 42 w 142"/>
                    <a:gd name="T23" fmla="*/ 159 h 244"/>
                    <a:gd name="T24" fmla="*/ 42 w 142"/>
                    <a:gd name="T25" fmla="*/ 195 h 244"/>
                    <a:gd name="T26" fmla="*/ 45 w 142"/>
                    <a:gd name="T27" fmla="*/ 207 h 244"/>
                    <a:gd name="T28" fmla="*/ 99 w 142"/>
                    <a:gd name="T29" fmla="*/ 186 h 244"/>
                    <a:gd name="T30" fmla="*/ 99 w 142"/>
                    <a:gd name="T31" fmla="*/ 122 h 244"/>
                    <a:gd name="T32" fmla="*/ 91 w 142"/>
                    <a:gd name="T33" fmla="*/ 108 h 244"/>
                    <a:gd name="T34" fmla="*/ 42 w 142"/>
                    <a:gd name="T35" fmla="*/ 135 h 244"/>
                    <a:gd name="T36" fmla="*/ 42 w 142"/>
                    <a:gd name="T37" fmla="*/ 15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244">
                      <a:moveTo>
                        <a:pt x="41" y="0"/>
                      </a:moveTo>
                      <a:cubicBezTo>
                        <a:pt x="41" y="26"/>
                        <a:pt x="41" y="51"/>
                        <a:pt x="41" y="77"/>
                      </a:cubicBezTo>
                      <a:cubicBezTo>
                        <a:pt x="57" y="74"/>
                        <a:pt x="72" y="71"/>
                        <a:pt x="87" y="70"/>
                      </a:cubicBezTo>
                      <a:cubicBezTo>
                        <a:pt x="121" y="68"/>
                        <a:pt x="139" y="85"/>
                        <a:pt x="141" y="119"/>
                      </a:cubicBezTo>
                      <a:cubicBezTo>
                        <a:pt x="142" y="142"/>
                        <a:pt x="142" y="166"/>
                        <a:pt x="141" y="189"/>
                      </a:cubicBezTo>
                      <a:cubicBezTo>
                        <a:pt x="139" y="221"/>
                        <a:pt x="123" y="238"/>
                        <a:pt x="92" y="241"/>
                      </a:cubicBezTo>
                      <a:cubicBezTo>
                        <a:pt x="66" y="244"/>
                        <a:pt x="40" y="242"/>
                        <a:pt x="14" y="240"/>
                      </a:cubicBezTo>
                      <a:cubicBezTo>
                        <a:pt x="9" y="240"/>
                        <a:pt x="1" y="231"/>
                        <a:pt x="1" y="226"/>
                      </a:cubicBezTo>
                      <a:cubicBezTo>
                        <a:pt x="0" y="156"/>
                        <a:pt x="0" y="87"/>
                        <a:pt x="1" y="18"/>
                      </a:cubicBezTo>
                      <a:cubicBezTo>
                        <a:pt x="1" y="13"/>
                        <a:pt x="9" y="6"/>
                        <a:pt x="15" y="3"/>
                      </a:cubicBezTo>
                      <a:cubicBezTo>
                        <a:pt x="22" y="0"/>
                        <a:pt x="30" y="1"/>
                        <a:pt x="41" y="0"/>
                      </a:cubicBezTo>
                      <a:close/>
                      <a:moveTo>
                        <a:pt x="42" y="159"/>
                      </a:moveTo>
                      <a:cubicBezTo>
                        <a:pt x="42" y="171"/>
                        <a:pt x="41" y="183"/>
                        <a:pt x="42" y="195"/>
                      </a:cubicBezTo>
                      <a:cubicBezTo>
                        <a:pt x="42" y="199"/>
                        <a:pt x="43" y="205"/>
                        <a:pt x="45" y="207"/>
                      </a:cubicBezTo>
                      <a:cubicBezTo>
                        <a:pt x="61" y="220"/>
                        <a:pt x="98" y="205"/>
                        <a:pt x="99" y="186"/>
                      </a:cubicBezTo>
                      <a:cubicBezTo>
                        <a:pt x="101" y="165"/>
                        <a:pt x="100" y="143"/>
                        <a:pt x="99" y="122"/>
                      </a:cubicBezTo>
                      <a:cubicBezTo>
                        <a:pt x="99" y="117"/>
                        <a:pt x="95" y="110"/>
                        <a:pt x="91" y="108"/>
                      </a:cubicBezTo>
                      <a:cubicBezTo>
                        <a:pt x="71" y="95"/>
                        <a:pt x="42" y="112"/>
                        <a:pt x="42" y="135"/>
                      </a:cubicBezTo>
                      <a:cubicBezTo>
                        <a:pt x="42" y="143"/>
                        <a:pt x="42" y="151"/>
                        <a:pt x="42" y="159"/>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 name="Freeform 19"/>
                <p:cNvSpPr>
                  <a:spLocks noEditPoints="1"/>
                </p:cNvSpPr>
                <p:nvPr/>
              </p:nvSpPr>
              <p:spPr bwMode="auto">
                <a:xfrm>
                  <a:off x="7081838" y="6354763"/>
                  <a:ext cx="496888" cy="681038"/>
                </a:xfrm>
                <a:custGeom>
                  <a:avLst/>
                  <a:gdLst>
                    <a:gd name="T0" fmla="*/ 91 w 132"/>
                    <a:gd name="T1" fmla="*/ 82 h 181"/>
                    <a:gd name="T2" fmla="*/ 52 w 132"/>
                    <a:gd name="T3" fmla="*/ 38 h 181"/>
                    <a:gd name="T4" fmla="*/ 14 w 132"/>
                    <a:gd name="T5" fmla="*/ 42 h 181"/>
                    <a:gd name="T6" fmla="*/ 9 w 132"/>
                    <a:gd name="T7" fmla="*/ 13 h 181"/>
                    <a:gd name="T8" fmla="*/ 107 w 132"/>
                    <a:gd name="T9" fmla="*/ 11 h 181"/>
                    <a:gd name="T10" fmla="*/ 131 w 132"/>
                    <a:gd name="T11" fmla="*/ 47 h 181"/>
                    <a:gd name="T12" fmla="*/ 132 w 132"/>
                    <a:gd name="T13" fmla="*/ 178 h 181"/>
                    <a:gd name="T14" fmla="*/ 98 w 132"/>
                    <a:gd name="T15" fmla="*/ 170 h 181"/>
                    <a:gd name="T16" fmla="*/ 85 w 132"/>
                    <a:gd name="T17" fmla="*/ 170 h 181"/>
                    <a:gd name="T18" fmla="*/ 64 w 132"/>
                    <a:gd name="T19" fmla="*/ 177 h 181"/>
                    <a:gd name="T20" fmla="*/ 15 w 132"/>
                    <a:gd name="T21" fmla="*/ 165 h 181"/>
                    <a:gd name="T22" fmla="*/ 8 w 132"/>
                    <a:gd name="T23" fmla="*/ 105 h 181"/>
                    <a:gd name="T24" fmla="*/ 48 w 132"/>
                    <a:gd name="T25" fmla="*/ 82 h 181"/>
                    <a:gd name="T26" fmla="*/ 91 w 132"/>
                    <a:gd name="T27" fmla="*/ 82 h 181"/>
                    <a:gd name="T28" fmla="*/ 91 w 132"/>
                    <a:gd name="T29" fmla="*/ 113 h 181"/>
                    <a:gd name="T30" fmla="*/ 43 w 132"/>
                    <a:gd name="T31" fmla="*/ 128 h 181"/>
                    <a:gd name="T32" fmla="*/ 63 w 132"/>
                    <a:gd name="T33" fmla="*/ 147 h 181"/>
                    <a:gd name="T34" fmla="*/ 91 w 132"/>
                    <a:gd name="T35" fmla="*/ 1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81">
                      <a:moveTo>
                        <a:pt x="91" y="82"/>
                      </a:moveTo>
                      <a:cubicBezTo>
                        <a:pt x="94" y="43"/>
                        <a:pt x="88" y="36"/>
                        <a:pt x="52" y="38"/>
                      </a:cubicBezTo>
                      <a:cubicBezTo>
                        <a:pt x="40" y="39"/>
                        <a:pt x="28" y="41"/>
                        <a:pt x="14" y="42"/>
                      </a:cubicBezTo>
                      <a:cubicBezTo>
                        <a:pt x="13" y="32"/>
                        <a:pt x="11" y="24"/>
                        <a:pt x="9" y="13"/>
                      </a:cubicBezTo>
                      <a:cubicBezTo>
                        <a:pt x="42" y="4"/>
                        <a:pt x="75" y="0"/>
                        <a:pt x="107" y="11"/>
                      </a:cubicBezTo>
                      <a:cubicBezTo>
                        <a:pt x="123" y="17"/>
                        <a:pt x="131" y="31"/>
                        <a:pt x="131" y="47"/>
                      </a:cubicBezTo>
                      <a:cubicBezTo>
                        <a:pt x="132" y="89"/>
                        <a:pt x="132" y="131"/>
                        <a:pt x="132" y="178"/>
                      </a:cubicBezTo>
                      <a:cubicBezTo>
                        <a:pt x="120" y="175"/>
                        <a:pt x="109" y="172"/>
                        <a:pt x="98" y="170"/>
                      </a:cubicBezTo>
                      <a:cubicBezTo>
                        <a:pt x="94" y="169"/>
                        <a:pt x="89" y="169"/>
                        <a:pt x="85" y="170"/>
                      </a:cubicBezTo>
                      <a:cubicBezTo>
                        <a:pt x="78" y="172"/>
                        <a:pt x="71" y="175"/>
                        <a:pt x="64" y="177"/>
                      </a:cubicBezTo>
                      <a:cubicBezTo>
                        <a:pt x="46" y="181"/>
                        <a:pt x="28" y="181"/>
                        <a:pt x="15" y="165"/>
                      </a:cubicBezTo>
                      <a:cubicBezTo>
                        <a:pt x="0" y="147"/>
                        <a:pt x="1" y="126"/>
                        <a:pt x="8" y="105"/>
                      </a:cubicBezTo>
                      <a:cubicBezTo>
                        <a:pt x="14" y="86"/>
                        <a:pt x="32" y="84"/>
                        <a:pt x="48" y="82"/>
                      </a:cubicBezTo>
                      <a:cubicBezTo>
                        <a:pt x="62" y="81"/>
                        <a:pt x="76" y="82"/>
                        <a:pt x="91" y="82"/>
                      </a:cubicBezTo>
                      <a:close/>
                      <a:moveTo>
                        <a:pt x="91" y="113"/>
                      </a:moveTo>
                      <a:cubicBezTo>
                        <a:pt x="51" y="109"/>
                        <a:pt x="44" y="111"/>
                        <a:pt x="43" y="128"/>
                      </a:cubicBezTo>
                      <a:cubicBezTo>
                        <a:pt x="43" y="143"/>
                        <a:pt x="50" y="147"/>
                        <a:pt x="63" y="147"/>
                      </a:cubicBezTo>
                      <a:cubicBezTo>
                        <a:pt x="87" y="147"/>
                        <a:pt x="93" y="139"/>
                        <a:pt x="91" y="113"/>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48" name="Freeform 20"/>
                <p:cNvSpPr>
                  <a:spLocks/>
                </p:cNvSpPr>
                <p:nvPr/>
              </p:nvSpPr>
              <p:spPr bwMode="auto">
                <a:xfrm>
                  <a:off x="8228013" y="6381750"/>
                  <a:ext cx="515938" cy="649288"/>
                </a:xfrm>
                <a:custGeom>
                  <a:avLst/>
                  <a:gdLst>
                    <a:gd name="T0" fmla="*/ 9 w 137"/>
                    <a:gd name="T1" fmla="*/ 163 h 173"/>
                    <a:gd name="T2" fmla="*/ 14 w 137"/>
                    <a:gd name="T3" fmla="*/ 135 h 173"/>
                    <a:gd name="T4" fmla="*/ 64 w 137"/>
                    <a:gd name="T5" fmla="*/ 138 h 173"/>
                    <a:gd name="T6" fmla="*/ 85 w 137"/>
                    <a:gd name="T7" fmla="*/ 126 h 173"/>
                    <a:gd name="T8" fmla="*/ 70 w 137"/>
                    <a:gd name="T9" fmla="*/ 103 h 173"/>
                    <a:gd name="T10" fmla="*/ 51 w 137"/>
                    <a:gd name="T11" fmla="*/ 97 h 173"/>
                    <a:gd name="T12" fmla="*/ 14 w 137"/>
                    <a:gd name="T13" fmla="*/ 27 h 173"/>
                    <a:gd name="T14" fmla="*/ 39 w 137"/>
                    <a:gd name="T15" fmla="*/ 3 h 173"/>
                    <a:gd name="T16" fmla="*/ 122 w 137"/>
                    <a:gd name="T17" fmla="*/ 2 h 173"/>
                    <a:gd name="T18" fmla="*/ 118 w 137"/>
                    <a:gd name="T19" fmla="*/ 34 h 173"/>
                    <a:gd name="T20" fmla="*/ 74 w 137"/>
                    <a:gd name="T21" fmla="*/ 30 h 173"/>
                    <a:gd name="T22" fmla="*/ 50 w 137"/>
                    <a:gd name="T23" fmla="*/ 45 h 173"/>
                    <a:gd name="T24" fmla="*/ 69 w 137"/>
                    <a:gd name="T25" fmla="*/ 66 h 173"/>
                    <a:gd name="T26" fmla="*/ 85 w 137"/>
                    <a:gd name="T27" fmla="*/ 70 h 173"/>
                    <a:gd name="T28" fmla="*/ 120 w 137"/>
                    <a:gd name="T29" fmla="*/ 148 h 173"/>
                    <a:gd name="T30" fmla="*/ 69 w 137"/>
                    <a:gd name="T31" fmla="*/ 172 h 173"/>
                    <a:gd name="T32" fmla="*/ 34 w 137"/>
                    <a:gd name="T33" fmla="*/ 169 h 173"/>
                    <a:gd name="T34" fmla="*/ 9 w 137"/>
                    <a:gd name="T35" fmla="*/ 16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73">
                      <a:moveTo>
                        <a:pt x="9" y="163"/>
                      </a:moveTo>
                      <a:cubicBezTo>
                        <a:pt x="11" y="152"/>
                        <a:pt x="12" y="144"/>
                        <a:pt x="14" y="135"/>
                      </a:cubicBezTo>
                      <a:cubicBezTo>
                        <a:pt x="32" y="136"/>
                        <a:pt x="48" y="139"/>
                        <a:pt x="64" y="138"/>
                      </a:cubicBezTo>
                      <a:cubicBezTo>
                        <a:pt x="71" y="138"/>
                        <a:pt x="78" y="130"/>
                        <a:pt x="85" y="126"/>
                      </a:cubicBezTo>
                      <a:cubicBezTo>
                        <a:pt x="80" y="118"/>
                        <a:pt x="76" y="109"/>
                        <a:pt x="70" y="103"/>
                      </a:cubicBezTo>
                      <a:cubicBezTo>
                        <a:pt x="66" y="99"/>
                        <a:pt x="58" y="99"/>
                        <a:pt x="51" y="97"/>
                      </a:cubicBezTo>
                      <a:cubicBezTo>
                        <a:pt x="14" y="87"/>
                        <a:pt x="0" y="63"/>
                        <a:pt x="14" y="27"/>
                      </a:cubicBezTo>
                      <a:cubicBezTo>
                        <a:pt x="17" y="16"/>
                        <a:pt x="30" y="4"/>
                        <a:pt x="39" y="3"/>
                      </a:cubicBezTo>
                      <a:cubicBezTo>
                        <a:pt x="66" y="0"/>
                        <a:pt x="93" y="2"/>
                        <a:pt x="122" y="2"/>
                      </a:cubicBezTo>
                      <a:cubicBezTo>
                        <a:pt x="120" y="13"/>
                        <a:pt x="119" y="22"/>
                        <a:pt x="118" y="34"/>
                      </a:cubicBezTo>
                      <a:cubicBezTo>
                        <a:pt x="103" y="32"/>
                        <a:pt x="89" y="31"/>
                        <a:pt x="74" y="30"/>
                      </a:cubicBezTo>
                      <a:cubicBezTo>
                        <a:pt x="64" y="30"/>
                        <a:pt x="52" y="29"/>
                        <a:pt x="50" y="45"/>
                      </a:cubicBezTo>
                      <a:cubicBezTo>
                        <a:pt x="49" y="59"/>
                        <a:pt x="59" y="63"/>
                        <a:pt x="69" y="66"/>
                      </a:cubicBezTo>
                      <a:cubicBezTo>
                        <a:pt x="74" y="67"/>
                        <a:pt x="79" y="68"/>
                        <a:pt x="85" y="70"/>
                      </a:cubicBezTo>
                      <a:cubicBezTo>
                        <a:pt x="123" y="81"/>
                        <a:pt x="137" y="112"/>
                        <a:pt x="120" y="148"/>
                      </a:cubicBezTo>
                      <a:cubicBezTo>
                        <a:pt x="110" y="170"/>
                        <a:pt x="89" y="171"/>
                        <a:pt x="69" y="172"/>
                      </a:cubicBezTo>
                      <a:cubicBezTo>
                        <a:pt x="58" y="173"/>
                        <a:pt x="45" y="171"/>
                        <a:pt x="34" y="169"/>
                      </a:cubicBezTo>
                      <a:cubicBezTo>
                        <a:pt x="26" y="168"/>
                        <a:pt x="18" y="165"/>
                        <a:pt x="9" y="163"/>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49" name="Freeform 21"/>
                <p:cNvSpPr>
                  <a:spLocks/>
                </p:cNvSpPr>
                <p:nvPr/>
              </p:nvSpPr>
              <p:spPr bwMode="auto">
                <a:xfrm>
                  <a:off x="6864351" y="6115050"/>
                  <a:ext cx="142875" cy="893763"/>
                </a:xfrm>
                <a:custGeom>
                  <a:avLst/>
                  <a:gdLst>
                    <a:gd name="T0" fmla="*/ 0 w 38"/>
                    <a:gd name="T1" fmla="*/ 5 h 238"/>
                    <a:gd name="T2" fmla="*/ 13 w 38"/>
                    <a:gd name="T3" fmla="*/ 2 h 238"/>
                    <a:gd name="T4" fmla="*/ 38 w 38"/>
                    <a:gd name="T5" fmla="*/ 0 h 238"/>
                    <a:gd name="T6" fmla="*/ 38 w 38"/>
                    <a:gd name="T7" fmla="*/ 238 h 238"/>
                    <a:gd name="T8" fmla="*/ 0 w 38"/>
                    <a:gd name="T9" fmla="*/ 238 h 238"/>
                    <a:gd name="T10" fmla="*/ 0 w 38"/>
                    <a:gd name="T11" fmla="*/ 5 h 238"/>
                  </a:gdLst>
                  <a:ahLst/>
                  <a:cxnLst>
                    <a:cxn ang="0">
                      <a:pos x="T0" y="T1"/>
                    </a:cxn>
                    <a:cxn ang="0">
                      <a:pos x="T2" y="T3"/>
                    </a:cxn>
                    <a:cxn ang="0">
                      <a:pos x="T4" y="T5"/>
                    </a:cxn>
                    <a:cxn ang="0">
                      <a:pos x="T6" y="T7"/>
                    </a:cxn>
                    <a:cxn ang="0">
                      <a:pos x="T8" y="T9"/>
                    </a:cxn>
                    <a:cxn ang="0">
                      <a:pos x="T10" y="T11"/>
                    </a:cxn>
                  </a:cxnLst>
                  <a:rect l="0" t="0" r="r" b="b"/>
                  <a:pathLst>
                    <a:path w="38" h="238">
                      <a:moveTo>
                        <a:pt x="0" y="5"/>
                      </a:moveTo>
                      <a:cubicBezTo>
                        <a:pt x="4" y="4"/>
                        <a:pt x="9" y="2"/>
                        <a:pt x="13" y="2"/>
                      </a:cubicBezTo>
                      <a:cubicBezTo>
                        <a:pt x="21" y="1"/>
                        <a:pt x="29" y="1"/>
                        <a:pt x="38" y="0"/>
                      </a:cubicBezTo>
                      <a:cubicBezTo>
                        <a:pt x="38" y="80"/>
                        <a:pt x="38" y="158"/>
                        <a:pt x="38" y="238"/>
                      </a:cubicBezTo>
                      <a:cubicBezTo>
                        <a:pt x="26" y="238"/>
                        <a:pt x="13" y="238"/>
                        <a:pt x="0" y="238"/>
                      </a:cubicBezTo>
                      <a:cubicBezTo>
                        <a:pt x="0" y="161"/>
                        <a:pt x="0" y="83"/>
                        <a:pt x="0" y="5"/>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62" name="Group 461"/>
              <p:cNvGrpSpPr/>
              <p:nvPr/>
            </p:nvGrpSpPr>
            <p:grpSpPr>
              <a:xfrm>
                <a:off x="3805238" y="-100013"/>
                <a:ext cx="4529138" cy="4625976"/>
                <a:chOff x="3805238" y="-100013"/>
                <a:chExt cx="4529138" cy="4625976"/>
              </a:xfrm>
            </p:grpSpPr>
            <p:sp>
              <p:nvSpPr>
                <p:cNvPr id="17" name="Freeform 6"/>
                <p:cNvSpPr>
                  <a:spLocks/>
                </p:cNvSpPr>
                <p:nvPr/>
              </p:nvSpPr>
              <p:spPr bwMode="auto">
                <a:xfrm>
                  <a:off x="5294313" y="-100013"/>
                  <a:ext cx="2919413" cy="4108451"/>
                </a:xfrm>
                <a:custGeom>
                  <a:avLst/>
                  <a:gdLst>
                    <a:gd name="T0" fmla="*/ 440 w 777"/>
                    <a:gd name="T1" fmla="*/ 0 h 1094"/>
                    <a:gd name="T2" fmla="*/ 387 w 777"/>
                    <a:gd name="T3" fmla="*/ 198 h 1094"/>
                    <a:gd name="T4" fmla="*/ 389 w 777"/>
                    <a:gd name="T5" fmla="*/ 392 h 1094"/>
                    <a:gd name="T6" fmla="*/ 399 w 777"/>
                    <a:gd name="T7" fmla="*/ 433 h 1094"/>
                    <a:gd name="T8" fmla="*/ 766 w 777"/>
                    <a:gd name="T9" fmla="*/ 1069 h 1094"/>
                    <a:gd name="T10" fmla="*/ 777 w 777"/>
                    <a:gd name="T11" fmla="*/ 1091 h 1094"/>
                    <a:gd name="T12" fmla="*/ 694 w 777"/>
                    <a:gd name="T13" fmla="*/ 1091 h 1094"/>
                    <a:gd name="T14" fmla="*/ 640 w 777"/>
                    <a:gd name="T15" fmla="*/ 1061 h 1094"/>
                    <a:gd name="T16" fmla="*/ 285 w 777"/>
                    <a:gd name="T17" fmla="*/ 443 h 1094"/>
                    <a:gd name="T18" fmla="*/ 277 w 777"/>
                    <a:gd name="T19" fmla="*/ 413 h 1094"/>
                    <a:gd name="T20" fmla="*/ 277 w 777"/>
                    <a:gd name="T21" fmla="*/ 127 h 1094"/>
                    <a:gd name="T22" fmla="*/ 277 w 777"/>
                    <a:gd name="T23" fmla="*/ 104 h 1094"/>
                    <a:gd name="T24" fmla="*/ 153 w 777"/>
                    <a:gd name="T25" fmla="*/ 104 h 1094"/>
                    <a:gd name="T26" fmla="*/ 153 w 777"/>
                    <a:gd name="T27" fmla="*/ 173 h 1094"/>
                    <a:gd name="T28" fmla="*/ 143 w 777"/>
                    <a:gd name="T29" fmla="*/ 166 h 1094"/>
                    <a:gd name="T30" fmla="*/ 4 w 777"/>
                    <a:gd name="T31" fmla="*/ 9 h 1094"/>
                    <a:gd name="T32" fmla="*/ 0 w 777"/>
                    <a:gd name="T33" fmla="*/ 0 h 1094"/>
                    <a:gd name="T34" fmla="*/ 440 w 777"/>
                    <a:gd name="T35" fmla="*/ 0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7" h="1094">
                      <a:moveTo>
                        <a:pt x="440" y="0"/>
                      </a:moveTo>
                      <a:cubicBezTo>
                        <a:pt x="394" y="59"/>
                        <a:pt x="382" y="125"/>
                        <a:pt x="387" y="198"/>
                      </a:cubicBezTo>
                      <a:cubicBezTo>
                        <a:pt x="392" y="263"/>
                        <a:pt x="388" y="327"/>
                        <a:pt x="389" y="392"/>
                      </a:cubicBezTo>
                      <a:cubicBezTo>
                        <a:pt x="389" y="406"/>
                        <a:pt x="393" y="421"/>
                        <a:pt x="399" y="433"/>
                      </a:cubicBezTo>
                      <a:cubicBezTo>
                        <a:pt x="521" y="645"/>
                        <a:pt x="644" y="857"/>
                        <a:pt x="766" y="1069"/>
                      </a:cubicBezTo>
                      <a:cubicBezTo>
                        <a:pt x="769" y="1075"/>
                        <a:pt x="772" y="1081"/>
                        <a:pt x="777" y="1091"/>
                      </a:cubicBezTo>
                      <a:cubicBezTo>
                        <a:pt x="748" y="1091"/>
                        <a:pt x="721" y="1089"/>
                        <a:pt x="694" y="1091"/>
                      </a:cubicBezTo>
                      <a:cubicBezTo>
                        <a:pt x="668" y="1094"/>
                        <a:pt x="653" y="1085"/>
                        <a:pt x="640" y="1061"/>
                      </a:cubicBezTo>
                      <a:cubicBezTo>
                        <a:pt x="522" y="855"/>
                        <a:pt x="403" y="649"/>
                        <a:pt x="285" y="443"/>
                      </a:cubicBezTo>
                      <a:cubicBezTo>
                        <a:pt x="280" y="435"/>
                        <a:pt x="277" y="423"/>
                        <a:pt x="277" y="413"/>
                      </a:cubicBezTo>
                      <a:cubicBezTo>
                        <a:pt x="277" y="318"/>
                        <a:pt x="277" y="223"/>
                        <a:pt x="277" y="127"/>
                      </a:cubicBezTo>
                      <a:cubicBezTo>
                        <a:pt x="277" y="120"/>
                        <a:pt x="277" y="113"/>
                        <a:pt x="277" y="104"/>
                      </a:cubicBezTo>
                      <a:cubicBezTo>
                        <a:pt x="235" y="104"/>
                        <a:pt x="195" y="104"/>
                        <a:pt x="153" y="104"/>
                      </a:cubicBezTo>
                      <a:cubicBezTo>
                        <a:pt x="153" y="126"/>
                        <a:pt x="153" y="147"/>
                        <a:pt x="153" y="173"/>
                      </a:cubicBezTo>
                      <a:cubicBezTo>
                        <a:pt x="148" y="169"/>
                        <a:pt x="145" y="168"/>
                        <a:pt x="143" y="166"/>
                      </a:cubicBezTo>
                      <a:cubicBezTo>
                        <a:pt x="97" y="113"/>
                        <a:pt x="50" y="61"/>
                        <a:pt x="4" y="9"/>
                      </a:cubicBezTo>
                      <a:cubicBezTo>
                        <a:pt x="2" y="6"/>
                        <a:pt x="1" y="3"/>
                        <a:pt x="0" y="0"/>
                      </a:cubicBezTo>
                      <a:cubicBezTo>
                        <a:pt x="147" y="0"/>
                        <a:pt x="293" y="0"/>
                        <a:pt x="440" y="0"/>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7"/>
                <p:cNvSpPr>
                  <a:spLocks/>
                </p:cNvSpPr>
                <p:nvPr/>
              </p:nvSpPr>
              <p:spPr bwMode="auto">
                <a:xfrm>
                  <a:off x="4203701" y="4116388"/>
                  <a:ext cx="4130675" cy="409575"/>
                </a:xfrm>
                <a:custGeom>
                  <a:avLst/>
                  <a:gdLst>
                    <a:gd name="T0" fmla="*/ 0 w 1099"/>
                    <a:gd name="T1" fmla="*/ 108 h 109"/>
                    <a:gd name="T2" fmla="*/ 59 w 1099"/>
                    <a:gd name="T3" fmla="*/ 9 h 109"/>
                    <a:gd name="T4" fmla="*/ 82 w 1099"/>
                    <a:gd name="T5" fmla="*/ 4 h 109"/>
                    <a:gd name="T6" fmla="*/ 712 w 1099"/>
                    <a:gd name="T7" fmla="*/ 4 h 109"/>
                    <a:gd name="T8" fmla="*/ 1051 w 1099"/>
                    <a:gd name="T9" fmla="*/ 4 h 109"/>
                    <a:gd name="T10" fmla="*/ 1071 w 1099"/>
                    <a:gd name="T11" fmla="*/ 3 h 109"/>
                    <a:gd name="T12" fmla="*/ 1092 w 1099"/>
                    <a:gd name="T13" fmla="*/ 29 h 109"/>
                    <a:gd name="T14" fmla="*/ 1060 w 1099"/>
                    <a:gd name="T15" fmla="*/ 93 h 109"/>
                    <a:gd name="T16" fmla="*/ 1036 w 1099"/>
                    <a:gd name="T17" fmla="*/ 107 h 109"/>
                    <a:gd name="T18" fmla="*/ 1014 w 1099"/>
                    <a:gd name="T19" fmla="*/ 108 h 109"/>
                    <a:gd name="T20" fmla="*/ 23 w 1099"/>
                    <a:gd name="T21" fmla="*/ 108 h 109"/>
                    <a:gd name="T22" fmla="*/ 0 w 1099"/>
                    <a:gd name="T23"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9" h="109">
                      <a:moveTo>
                        <a:pt x="0" y="108"/>
                      </a:moveTo>
                      <a:cubicBezTo>
                        <a:pt x="21" y="73"/>
                        <a:pt x="39" y="40"/>
                        <a:pt x="59" y="9"/>
                      </a:cubicBezTo>
                      <a:cubicBezTo>
                        <a:pt x="62" y="5"/>
                        <a:pt x="74" y="4"/>
                        <a:pt x="82" y="4"/>
                      </a:cubicBezTo>
                      <a:cubicBezTo>
                        <a:pt x="292" y="4"/>
                        <a:pt x="502" y="4"/>
                        <a:pt x="712" y="4"/>
                      </a:cubicBezTo>
                      <a:cubicBezTo>
                        <a:pt x="825" y="4"/>
                        <a:pt x="938" y="4"/>
                        <a:pt x="1051" y="4"/>
                      </a:cubicBezTo>
                      <a:cubicBezTo>
                        <a:pt x="1058" y="4"/>
                        <a:pt x="1065" y="4"/>
                        <a:pt x="1071" y="3"/>
                      </a:cubicBezTo>
                      <a:cubicBezTo>
                        <a:pt x="1088" y="0"/>
                        <a:pt x="1099" y="13"/>
                        <a:pt x="1092" y="29"/>
                      </a:cubicBezTo>
                      <a:cubicBezTo>
                        <a:pt x="1083" y="51"/>
                        <a:pt x="1073" y="73"/>
                        <a:pt x="1060" y="93"/>
                      </a:cubicBezTo>
                      <a:cubicBezTo>
                        <a:pt x="1056" y="100"/>
                        <a:pt x="1044" y="104"/>
                        <a:pt x="1036" y="107"/>
                      </a:cubicBezTo>
                      <a:cubicBezTo>
                        <a:pt x="1029" y="109"/>
                        <a:pt x="1021" y="108"/>
                        <a:pt x="1014" y="108"/>
                      </a:cubicBezTo>
                      <a:cubicBezTo>
                        <a:pt x="683" y="108"/>
                        <a:pt x="353" y="108"/>
                        <a:pt x="23" y="108"/>
                      </a:cubicBezTo>
                      <a:cubicBezTo>
                        <a:pt x="17" y="108"/>
                        <a:pt x="11" y="108"/>
                        <a:pt x="0" y="108"/>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8"/>
                <p:cNvSpPr>
                  <a:spLocks/>
                </p:cNvSpPr>
                <p:nvPr/>
              </p:nvSpPr>
              <p:spPr bwMode="auto">
                <a:xfrm>
                  <a:off x="3805238" y="1363662"/>
                  <a:ext cx="2074863" cy="3155950"/>
                </a:xfrm>
                <a:custGeom>
                  <a:avLst/>
                  <a:gdLst>
                    <a:gd name="T0" fmla="*/ 552 w 552"/>
                    <a:gd name="T1" fmla="*/ 1 h 840"/>
                    <a:gd name="T2" fmla="*/ 496 w 552"/>
                    <a:gd name="T3" fmla="*/ 99 h 840"/>
                    <a:gd name="T4" fmla="*/ 79 w 552"/>
                    <a:gd name="T5" fmla="*/ 822 h 840"/>
                    <a:gd name="T6" fmla="*/ 61 w 552"/>
                    <a:gd name="T7" fmla="*/ 838 h 840"/>
                    <a:gd name="T8" fmla="*/ 34 w 552"/>
                    <a:gd name="T9" fmla="*/ 820 h 840"/>
                    <a:gd name="T10" fmla="*/ 15 w 552"/>
                    <a:gd name="T11" fmla="*/ 780 h 840"/>
                    <a:gd name="T12" fmla="*/ 18 w 552"/>
                    <a:gd name="T13" fmla="*/ 716 h 840"/>
                    <a:gd name="T14" fmla="*/ 422 w 552"/>
                    <a:gd name="T15" fmla="*/ 17 h 840"/>
                    <a:gd name="T16" fmla="*/ 449 w 552"/>
                    <a:gd name="T17" fmla="*/ 1 h 840"/>
                    <a:gd name="T18" fmla="*/ 552 w 552"/>
                    <a:gd name="T19" fmla="*/ 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2" h="840">
                      <a:moveTo>
                        <a:pt x="552" y="1"/>
                      </a:moveTo>
                      <a:cubicBezTo>
                        <a:pt x="533" y="36"/>
                        <a:pt x="515" y="68"/>
                        <a:pt x="496" y="99"/>
                      </a:cubicBezTo>
                      <a:cubicBezTo>
                        <a:pt x="357" y="340"/>
                        <a:pt x="218" y="581"/>
                        <a:pt x="79" y="822"/>
                      </a:cubicBezTo>
                      <a:cubicBezTo>
                        <a:pt x="75" y="829"/>
                        <a:pt x="65" y="840"/>
                        <a:pt x="61" y="838"/>
                      </a:cubicBezTo>
                      <a:cubicBezTo>
                        <a:pt x="51" y="835"/>
                        <a:pt x="40" y="828"/>
                        <a:pt x="34" y="820"/>
                      </a:cubicBezTo>
                      <a:cubicBezTo>
                        <a:pt x="26" y="808"/>
                        <a:pt x="23" y="792"/>
                        <a:pt x="15" y="780"/>
                      </a:cubicBezTo>
                      <a:cubicBezTo>
                        <a:pt x="0" y="758"/>
                        <a:pt x="5" y="738"/>
                        <a:pt x="18" y="716"/>
                      </a:cubicBezTo>
                      <a:cubicBezTo>
                        <a:pt x="153" y="484"/>
                        <a:pt x="287" y="251"/>
                        <a:pt x="422" y="17"/>
                      </a:cubicBezTo>
                      <a:cubicBezTo>
                        <a:pt x="428" y="6"/>
                        <a:pt x="435" y="0"/>
                        <a:pt x="449" y="1"/>
                      </a:cubicBezTo>
                      <a:cubicBezTo>
                        <a:pt x="482" y="2"/>
                        <a:pt x="515" y="1"/>
                        <a:pt x="552" y="1"/>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nvGrpSpPr>
                <p:cNvPr id="461" name="Group 460"/>
                <p:cNvGrpSpPr/>
                <p:nvPr/>
              </p:nvGrpSpPr>
              <p:grpSpPr>
                <a:xfrm>
                  <a:off x="5072063" y="2025650"/>
                  <a:ext cx="1976438" cy="2005012"/>
                  <a:chOff x="5072063" y="2025650"/>
                  <a:chExt cx="1976438" cy="2005012"/>
                </a:xfrm>
              </p:grpSpPr>
              <p:sp>
                <p:nvSpPr>
                  <p:cNvPr id="27" name="Freeform 15"/>
                  <p:cNvSpPr>
                    <a:spLocks/>
                  </p:cNvSpPr>
                  <p:nvPr/>
                </p:nvSpPr>
                <p:spPr bwMode="auto">
                  <a:xfrm>
                    <a:off x="5072063" y="2471737"/>
                    <a:ext cx="681038" cy="1427163"/>
                  </a:xfrm>
                  <a:custGeom>
                    <a:avLst/>
                    <a:gdLst>
                      <a:gd name="T0" fmla="*/ 181 w 181"/>
                      <a:gd name="T1" fmla="*/ 0 h 380"/>
                      <a:gd name="T2" fmla="*/ 166 w 181"/>
                      <a:gd name="T3" fmla="*/ 78 h 380"/>
                      <a:gd name="T4" fmla="*/ 98 w 181"/>
                      <a:gd name="T5" fmla="*/ 367 h 380"/>
                      <a:gd name="T6" fmla="*/ 79 w 181"/>
                      <a:gd name="T7" fmla="*/ 380 h 380"/>
                      <a:gd name="T8" fmla="*/ 4 w 181"/>
                      <a:gd name="T9" fmla="*/ 205 h 380"/>
                      <a:gd name="T10" fmla="*/ 181 w 181"/>
                      <a:gd name="T11" fmla="*/ 0 h 380"/>
                    </a:gdLst>
                    <a:ahLst/>
                    <a:cxnLst>
                      <a:cxn ang="0">
                        <a:pos x="T0" y="T1"/>
                      </a:cxn>
                      <a:cxn ang="0">
                        <a:pos x="T2" y="T3"/>
                      </a:cxn>
                      <a:cxn ang="0">
                        <a:pos x="T4" y="T5"/>
                      </a:cxn>
                      <a:cxn ang="0">
                        <a:pos x="T6" y="T7"/>
                      </a:cxn>
                      <a:cxn ang="0">
                        <a:pos x="T8" y="T9"/>
                      </a:cxn>
                      <a:cxn ang="0">
                        <a:pos x="T10" y="T11"/>
                      </a:cxn>
                    </a:cxnLst>
                    <a:rect l="0" t="0" r="r" b="b"/>
                    <a:pathLst>
                      <a:path w="181" h="380">
                        <a:moveTo>
                          <a:pt x="181" y="0"/>
                        </a:moveTo>
                        <a:cubicBezTo>
                          <a:pt x="176" y="25"/>
                          <a:pt x="172" y="51"/>
                          <a:pt x="166" y="78"/>
                        </a:cubicBezTo>
                        <a:cubicBezTo>
                          <a:pt x="28" y="122"/>
                          <a:pt x="7" y="273"/>
                          <a:pt x="98" y="367"/>
                        </a:cubicBezTo>
                        <a:cubicBezTo>
                          <a:pt x="92" y="371"/>
                          <a:pt x="86" y="375"/>
                          <a:pt x="79" y="380"/>
                        </a:cubicBezTo>
                        <a:cubicBezTo>
                          <a:pt x="38" y="362"/>
                          <a:pt x="0" y="269"/>
                          <a:pt x="4" y="205"/>
                        </a:cubicBezTo>
                        <a:cubicBezTo>
                          <a:pt x="13" y="81"/>
                          <a:pt x="113" y="17"/>
                          <a:pt x="181" y="0"/>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 name="Freeform 17"/>
                  <p:cNvSpPr>
                    <a:spLocks/>
                  </p:cNvSpPr>
                  <p:nvPr/>
                </p:nvSpPr>
                <p:spPr bwMode="auto">
                  <a:xfrm>
                    <a:off x="5621338" y="3249612"/>
                    <a:ext cx="1427163" cy="781050"/>
                  </a:xfrm>
                  <a:custGeom>
                    <a:avLst/>
                    <a:gdLst>
                      <a:gd name="T0" fmla="*/ 355 w 380"/>
                      <a:gd name="T1" fmla="*/ 0 h 208"/>
                      <a:gd name="T2" fmla="*/ 375 w 380"/>
                      <a:gd name="T3" fmla="*/ 6 h 208"/>
                      <a:gd name="T4" fmla="*/ 250 w 380"/>
                      <a:gd name="T5" fmla="*/ 169 h 208"/>
                      <a:gd name="T6" fmla="*/ 0 w 380"/>
                      <a:gd name="T7" fmla="*/ 119 h 208"/>
                      <a:gd name="T8" fmla="*/ 68 w 380"/>
                      <a:gd name="T9" fmla="*/ 91 h 208"/>
                      <a:gd name="T10" fmla="*/ 85 w 380"/>
                      <a:gd name="T11" fmla="*/ 96 h 208"/>
                      <a:gd name="T12" fmla="*/ 197 w 380"/>
                      <a:gd name="T13" fmla="*/ 135 h 208"/>
                      <a:gd name="T14" fmla="*/ 349 w 380"/>
                      <a:gd name="T15" fmla="*/ 16 h 208"/>
                      <a:gd name="T16" fmla="*/ 355 w 380"/>
                      <a:gd name="T1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 h="208">
                        <a:moveTo>
                          <a:pt x="355" y="0"/>
                        </a:moveTo>
                        <a:cubicBezTo>
                          <a:pt x="363" y="2"/>
                          <a:pt x="370" y="4"/>
                          <a:pt x="375" y="6"/>
                        </a:cubicBezTo>
                        <a:cubicBezTo>
                          <a:pt x="380" y="60"/>
                          <a:pt x="321" y="137"/>
                          <a:pt x="250" y="169"/>
                        </a:cubicBezTo>
                        <a:cubicBezTo>
                          <a:pt x="166" y="208"/>
                          <a:pt x="71" y="183"/>
                          <a:pt x="0" y="119"/>
                        </a:cubicBezTo>
                        <a:cubicBezTo>
                          <a:pt x="22" y="110"/>
                          <a:pt x="45" y="100"/>
                          <a:pt x="68" y="91"/>
                        </a:cubicBezTo>
                        <a:cubicBezTo>
                          <a:pt x="72" y="90"/>
                          <a:pt x="80" y="93"/>
                          <a:pt x="85" y="96"/>
                        </a:cubicBezTo>
                        <a:cubicBezTo>
                          <a:pt x="119" y="118"/>
                          <a:pt x="154" y="137"/>
                          <a:pt x="197" y="135"/>
                        </a:cubicBezTo>
                        <a:cubicBezTo>
                          <a:pt x="279" y="131"/>
                          <a:pt x="328" y="78"/>
                          <a:pt x="349" y="16"/>
                        </a:cubicBezTo>
                        <a:cubicBezTo>
                          <a:pt x="351" y="11"/>
                          <a:pt x="353" y="6"/>
                          <a:pt x="355" y="0"/>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 name="Freeform 18"/>
                  <p:cNvSpPr>
                    <a:spLocks/>
                  </p:cNvSpPr>
                  <p:nvPr/>
                </p:nvSpPr>
                <p:spPr bwMode="auto">
                  <a:xfrm>
                    <a:off x="5657851" y="2025650"/>
                    <a:ext cx="1123950" cy="1152525"/>
                  </a:xfrm>
                  <a:custGeom>
                    <a:avLst/>
                    <a:gdLst>
                      <a:gd name="T0" fmla="*/ 291 w 299"/>
                      <a:gd name="T1" fmla="*/ 307 h 307"/>
                      <a:gd name="T2" fmla="*/ 227 w 299"/>
                      <a:gd name="T3" fmla="*/ 256 h 307"/>
                      <a:gd name="T4" fmla="*/ 179 w 299"/>
                      <a:gd name="T5" fmla="*/ 95 h 307"/>
                      <a:gd name="T6" fmla="*/ 10 w 299"/>
                      <a:gd name="T7" fmla="*/ 60 h 307"/>
                      <a:gd name="T8" fmla="*/ 23 w 299"/>
                      <a:gd name="T9" fmla="*/ 30 h 307"/>
                      <a:gd name="T10" fmla="*/ 290 w 299"/>
                      <a:gd name="T11" fmla="*/ 195 h 307"/>
                      <a:gd name="T12" fmla="*/ 291 w 299"/>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299" h="307">
                        <a:moveTo>
                          <a:pt x="291" y="307"/>
                        </a:moveTo>
                        <a:cubicBezTo>
                          <a:pt x="270" y="290"/>
                          <a:pt x="250" y="274"/>
                          <a:pt x="227" y="256"/>
                        </a:cubicBezTo>
                        <a:cubicBezTo>
                          <a:pt x="236" y="198"/>
                          <a:pt x="228" y="140"/>
                          <a:pt x="179" y="95"/>
                        </a:cubicBezTo>
                        <a:cubicBezTo>
                          <a:pt x="130" y="51"/>
                          <a:pt x="72" y="45"/>
                          <a:pt x="10" y="60"/>
                        </a:cubicBezTo>
                        <a:cubicBezTo>
                          <a:pt x="0" y="38"/>
                          <a:pt x="0" y="36"/>
                          <a:pt x="23" y="30"/>
                        </a:cubicBezTo>
                        <a:cubicBezTo>
                          <a:pt x="133" y="0"/>
                          <a:pt x="265" y="68"/>
                          <a:pt x="290" y="195"/>
                        </a:cubicBezTo>
                        <a:cubicBezTo>
                          <a:pt x="298" y="233"/>
                          <a:pt x="299" y="271"/>
                          <a:pt x="291" y="307"/>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51" name="Freeform 22"/>
                  <p:cNvSpPr>
                    <a:spLocks/>
                  </p:cNvSpPr>
                  <p:nvPr/>
                </p:nvSpPr>
                <p:spPr bwMode="auto">
                  <a:xfrm>
                    <a:off x="5349876" y="3170237"/>
                    <a:ext cx="398463" cy="395288"/>
                  </a:xfrm>
                  <a:custGeom>
                    <a:avLst/>
                    <a:gdLst>
                      <a:gd name="T0" fmla="*/ 106 w 106"/>
                      <a:gd name="T1" fmla="*/ 52 h 105"/>
                      <a:gd name="T2" fmla="*/ 53 w 106"/>
                      <a:gd name="T3" fmla="*/ 105 h 105"/>
                      <a:gd name="T4" fmla="*/ 1 w 106"/>
                      <a:gd name="T5" fmla="*/ 53 h 105"/>
                      <a:gd name="T6" fmla="*/ 53 w 106"/>
                      <a:gd name="T7" fmla="*/ 0 h 105"/>
                      <a:gd name="T8" fmla="*/ 106 w 106"/>
                      <a:gd name="T9" fmla="*/ 52 h 105"/>
                    </a:gdLst>
                    <a:ahLst/>
                    <a:cxnLst>
                      <a:cxn ang="0">
                        <a:pos x="T0" y="T1"/>
                      </a:cxn>
                      <a:cxn ang="0">
                        <a:pos x="T2" y="T3"/>
                      </a:cxn>
                      <a:cxn ang="0">
                        <a:pos x="T4" y="T5"/>
                      </a:cxn>
                      <a:cxn ang="0">
                        <a:pos x="T6" y="T7"/>
                      </a:cxn>
                      <a:cxn ang="0">
                        <a:pos x="T8" y="T9"/>
                      </a:cxn>
                    </a:cxnLst>
                    <a:rect l="0" t="0" r="r" b="b"/>
                    <a:pathLst>
                      <a:path w="106" h="105">
                        <a:moveTo>
                          <a:pt x="106" y="52"/>
                        </a:moveTo>
                        <a:cubicBezTo>
                          <a:pt x="106" y="82"/>
                          <a:pt x="83" y="105"/>
                          <a:pt x="53" y="105"/>
                        </a:cubicBezTo>
                        <a:cubicBezTo>
                          <a:pt x="24" y="105"/>
                          <a:pt x="1" y="82"/>
                          <a:pt x="1" y="53"/>
                        </a:cubicBezTo>
                        <a:cubicBezTo>
                          <a:pt x="0" y="23"/>
                          <a:pt x="23" y="0"/>
                          <a:pt x="53" y="0"/>
                        </a:cubicBezTo>
                        <a:cubicBezTo>
                          <a:pt x="84" y="0"/>
                          <a:pt x="106" y="22"/>
                          <a:pt x="106" y="52"/>
                        </a:cubicBezTo>
                        <a:close/>
                      </a:path>
                    </a:pathLst>
                  </a:custGeom>
                  <a:solidFill>
                    <a:srgbClr val="2F296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52" name="Freeform 23"/>
                  <p:cNvSpPr>
                    <a:spLocks/>
                  </p:cNvSpPr>
                  <p:nvPr/>
                </p:nvSpPr>
                <p:spPr bwMode="auto">
                  <a:xfrm>
                    <a:off x="6281738" y="3205162"/>
                    <a:ext cx="398463" cy="393700"/>
                  </a:xfrm>
                  <a:custGeom>
                    <a:avLst/>
                    <a:gdLst>
                      <a:gd name="T0" fmla="*/ 52 w 106"/>
                      <a:gd name="T1" fmla="*/ 105 h 105"/>
                      <a:gd name="T2" fmla="*/ 0 w 106"/>
                      <a:gd name="T3" fmla="*/ 54 h 105"/>
                      <a:gd name="T4" fmla="*/ 53 w 106"/>
                      <a:gd name="T5" fmla="*/ 0 h 105"/>
                      <a:gd name="T6" fmla="*/ 105 w 106"/>
                      <a:gd name="T7" fmla="*/ 55 h 105"/>
                      <a:gd name="T8" fmla="*/ 52 w 106"/>
                      <a:gd name="T9" fmla="*/ 105 h 105"/>
                    </a:gdLst>
                    <a:ahLst/>
                    <a:cxnLst>
                      <a:cxn ang="0">
                        <a:pos x="T0" y="T1"/>
                      </a:cxn>
                      <a:cxn ang="0">
                        <a:pos x="T2" y="T3"/>
                      </a:cxn>
                      <a:cxn ang="0">
                        <a:pos x="T4" y="T5"/>
                      </a:cxn>
                      <a:cxn ang="0">
                        <a:pos x="T6" y="T7"/>
                      </a:cxn>
                      <a:cxn ang="0">
                        <a:pos x="T8" y="T9"/>
                      </a:cxn>
                    </a:cxnLst>
                    <a:rect l="0" t="0" r="r" b="b"/>
                    <a:pathLst>
                      <a:path w="106" h="105">
                        <a:moveTo>
                          <a:pt x="52" y="105"/>
                        </a:moveTo>
                        <a:cubicBezTo>
                          <a:pt x="22" y="105"/>
                          <a:pt x="0" y="83"/>
                          <a:pt x="0" y="54"/>
                        </a:cubicBezTo>
                        <a:cubicBezTo>
                          <a:pt x="0" y="24"/>
                          <a:pt x="23" y="0"/>
                          <a:pt x="53" y="0"/>
                        </a:cubicBezTo>
                        <a:cubicBezTo>
                          <a:pt x="82" y="1"/>
                          <a:pt x="106" y="26"/>
                          <a:pt x="105" y="55"/>
                        </a:cubicBezTo>
                        <a:cubicBezTo>
                          <a:pt x="104" y="83"/>
                          <a:pt x="81" y="105"/>
                          <a:pt x="52" y="105"/>
                        </a:cubicBezTo>
                        <a:close/>
                      </a:path>
                    </a:pathLst>
                  </a:custGeom>
                  <a:solidFill>
                    <a:srgbClr val="F0A82F"/>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53" name="Freeform 24"/>
                  <p:cNvSpPr>
                    <a:spLocks/>
                  </p:cNvSpPr>
                  <p:nvPr/>
                </p:nvSpPr>
                <p:spPr bwMode="auto">
                  <a:xfrm>
                    <a:off x="5865813" y="2370137"/>
                    <a:ext cx="396875" cy="398463"/>
                  </a:xfrm>
                  <a:custGeom>
                    <a:avLst/>
                    <a:gdLst>
                      <a:gd name="T0" fmla="*/ 105 w 106"/>
                      <a:gd name="T1" fmla="*/ 54 h 106"/>
                      <a:gd name="T2" fmla="*/ 52 w 106"/>
                      <a:gd name="T3" fmla="*/ 105 h 106"/>
                      <a:gd name="T4" fmla="*/ 1 w 106"/>
                      <a:gd name="T5" fmla="*/ 52 h 106"/>
                      <a:gd name="T6" fmla="*/ 54 w 106"/>
                      <a:gd name="T7" fmla="*/ 1 h 106"/>
                      <a:gd name="T8" fmla="*/ 105 w 106"/>
                      <a:gd name="T9" fmla="*/ 54 h 106"/>
                    </a:gdLst>
                    <a:ahLst/>
                    <a:cxnLst>
                      <a:cxn ang="0">
                        <a:pos x="T0" y="T1"/>
                      </a:cxn>
                      <a:cxn ang="0">
                        <a:pos x="T2" y="T3"/>
                      </a:cxn>
                      <a:cxn ang="0">
                        <a:pos x="T4" y="T5"/>
                      </a:cxn>
                      <a:cxn ang="0">
                        <a:pos x="T6" y="T7"/>
                      </a:cxn>
                      <a:cxn ang="0">
                        <a:pos x="T8" y="T9"/>
                      </a:cxn>
                    </a:cxnLst>
                    <a:rect l="0" t="0" r="r" b="b"/>
                    <a:pathLst>
                      <a:path w="106" h="106">
                        <a:moveTo>
                          <a:pt x="105" y="54"/>
                        </a:moveTo>
                        <a:cubicBezTo>
                          <a:pt x="104" y="83"/>
                          <a:pt x="80" y="106"/>
                          <a:pt x="52" y="105"/>
                        </a:cubicBezTo>
                        <a:cubicBezTo>
                          <a:pt x="23" y="104"/>
                          <a:pt x="0" y="80"/>
                          <a:pt x="1" y="52"/>
                        </a:cubicBezTo>
                        <a:cubicBezTo>
                          <a:pt x="2" y="23"/>
                          <a:pt x="25" y="0"/>
                          <a:pt x="54" y="1"/>
                        </a:cubicBezTo>
                        <a:cubicBezTo>
                          <a:pt x="83" y="2"/>
                          <a:pt x="106" y="26"/>
                          <a:pt x="105" y="54"/>
                        </a:cubicBezTo>
                        <a:close/>
                      </a:path>
                    </a:pathLst>
                  </a:custGeom>
                  <a:solidFill>
                    <a:srgbClr val="7E64AD"/>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grpSp>
      <p:sp>
        <p:nvSpPr>
          <p:cNvPr id="37" name="Rectangle 36"/>
          <p:cNvSpPr/>
          <p:nvPr/>
        </p:nvSpPr>
        <p:spPr bwMode="auto">
          <a:xfrm>
            <a:off x="3815050" y="4499127"/>
            <a:ext cx="6982148" cy="729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38" name="TextBox 437"/>
          <p:cNvSpPr txBox="1"/>
          <p:nvPr/>
        </p:nvSpPr>
        <p:spPr>
          <a:xfrm>
            <a:off x="3854961" y="4492141"/>
            <a:ext cx="6902471" cy="371123"/>
          </a:xfrm>
          <a:prstGeom prst="rect">
            <a:avLst/>
          </a:prstGeom>
          <a:solidFill>
            <a:schemeClr val="accent2"/>
          </a:solidFill>
        </p:spPr>
        <p:txBody>
          <a:bodyPr wrap="square" lIns="143428" tIns="89642" rIns="143428"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RESOURCE PROVIDER CONRACT</a:t>
            </a:r>
          </a:p>
        </p:txBody>
      </p:sp>
      <p:sp>
        <p:nvSpPr>
          <p:cNvPr id="33" name="Rectangle 32"/>
          <p:cNvSpPr/>
          <p:nvPr/>
        </p:nvSpPr>
        <p:spPr bwMode="auto">
          <a:xfrm>
            <a:off x="3771135" y="4232456"/>
            <a:ext cx="7075865" cy="9963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272" name="Group 271"/>
          <p:cNvGrpSpPr/>
          <p:nvPr/>
        </p:nvGrpSpPr>
        <p:grpSpPr>
          <a:xfrm>
            <a:off x="9325472" y="2745998"/>
            <a:ext cx="1177240" cy="1603794"/>
            <a:chOff x="10960992" y="2800564"/>
            <a:chExt cx="1200846" cy="1635953"/>
          </a:xfrm>
        </p:grpSpPr>
        <p:sp>
          <p:nvSpPr>
            <p:cNvPr id="379" name="TextBox 378"/>
            <p:cNvSpPr txBox="1"/>
            <p:nvPr/>
          </p:nvSpPr>
          <p:spPr>
            <a:xfrm>
              <a:off x="11034353" y="2800564"/>
              <a:ext cx="1127485" cy="1635953"/>
            </a:xfrm>
            <a:prstGeom prst="rect">
              <a:avLst/>
            </a:prstGeom>
            <a:solidFill>
              <a:schemeClr val="accent5"/>
            </a:solidFill>
          </p:spPr>
          <p:txBody>
            <a:bodyPr wrap="square" lIns="143428" tIns="89642" rIns="143428" bIns="89642" rtlCol="0" anchor="ctr"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ADFS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AAD</a:t>
              </a:r>
            </a:p>
          </p:txBody>
        </p:sp>
        <p:sp>
          <p:nvSpPr>
            <p:cNvPr id="424" name="Rectangle 423"/>
            <p:cNvSpPr/>
            <p:nvPr/>
          </p:nvSpPr>
          <p:spPr bwMode="auto">
            <a:xfrm>
              <a:off x="10960992" y="3921710"/>
              <a:ext cx="101830" cy="22867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sp>
        <p:nvSpPr>
          <p:cNvPr id="428" name="Rectangle 427"/>
          <p:cNvSpPr/>
          <p:nvPr/>
        </p:nvSpPr>
        <p:spPr bwMode="auto">
          <a:xfrm>
            <a:off x="9325473" y="2642082"/>
            <a:ext cx="1202252" cy="17100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26" name="TextBox 425"/>
          <p:cNvSpPr txBox="1"/>
          <p:nvPr/>
        </p:nvSpPr>
        <p:spPr>
          <a:xfrm>
            <a:off x="3854960" y="-403740"/>
            <a:ext cx="6902395" cy="2420858"/>
          </a:xfrm>
          <a:prstGeom prst="rect">
            <a:avLst/>
          </a:prstGeom>
          <a:solidFill>
            <a:schemeClr val="accent5"/>
          </a:solidFill>
        </p:spPr>
        <p:txBody>
          <a:bodyPr wrap="square" lIns="143428" tIns="89642" rIns="143428"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RESOURCE MANAGER</a:t>
            </a:r>
          </a:p>
        </p:txBody>
      </p:sp>
      <p:sp>
        <p:nvSpPr>
          <p:cNvPr id="427" name="Rectangle 426"/>
          <p:cNvSpPr/>
          <p:nvPr/>
        </p:nvSpPr>
        <p:spPr bwMode="auto">
          <a:xfrm>
            <a:off x="3768646" y="-413134"/>
            <a:ext cx="7013613" cy="315685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25" name="TextBox 424"/>
          <p:cNvSpPr txBox="1"/>
          <p:nvPr/>
        </p:nvSpPr>
        <p:spPr>
          <a:xfrm>
            <a:off x="3854963" y="1725812"/>
            <a:ext cx="6902471" cy="371123"/>
          </a:xfrm>
          <a:prstGeom prst="rect">
            <a:avLst/>
          </a:prstGeom>
          <a:solidFill>
            <a:schemeClr val="accent2"/>
          </a:solidFill>
        </p:spPr>
        <p:txBody>
          <a:bodyPr wrap="square" lIns="143428" tIns="89642" rIns="143428"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gradFill>
                  <a:gsLst>
                    <a:gs pos="13750">
                      <a:prstClr val="white"/>
                    </a:gs>
                    <a:gs pos="54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SERVICE MANAGEMENT API</a:t>
            </a:r>
          </a:p>
        </p:txBody>
      </p:sp>
      <p:sp>
        <p:nvSpPr>
          <p:cNvPr id="36" name="Rectangle 35"/>
          <p:cNvSpPr/>
          <p:nvPr/>
        </p:nvSpPr>
        <p:spPr bwMode="auto">
          <a:xfrm>
            <a:off x="3771135" y="-948442"/>
            <a:ext cx="7075865" cy="257975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472" name="Group 471"/>
          <p:cNvGrpSpPr/>
          <p:nvPr/>
        </p:nvGrpSpPr>
        <p:grpSpPr>
          <a:xfrm>
            <a:off x="269239" y="1189495"/>
            <a:ext cx="3665178" cy="5376958"/>
            <a:chOff x="274638" y="1212850"/>
            <a:chExt cx="3738672" cy="5484777"/>
          </a:xfrm>
        </p:grpSpPr>
        <p:grpSp>
          <p:nvGrpSpPr>
            <p:cNvPr id="447" name="Group 446"/>
            <p:cNvGrpSpPr/>
            <p:nvPr/>
          </p:nvGrpSpPr>
          <p:grpSpPr>
            <a:xfrm>
              <a:off x="285029" y="1212850"/>
              <a:ext cx="3728281" cy="5484777"/>
              <a:chOff x="285029" y="1212850"/>
              <a:chExt cx="3728281" cy="5484777"/>
            </a:xfrm>
          </p:grpSpPr>
          <p:sp>
            <p:nvSpPr>
              <p:cNvPr id="443" name="Left Bracket 442"/>
              <p:cNvSpPr/>
              <p:nvPr/>
            </p:nvSpPr>
            <p:spPr>
              <a:xfrm>
                <a:off x="3682481" y="1212850"/>
                <a:ext cx="330829" cy="5484777"/>
              </a:xfrm>
              <a:prstGeom prst="leftBracket">
                <a:avLst>
                  <a:gd name="adj" fmla="val 0"/>
                </a:avLst>
              </a:prstGeom>
              <a:ln w="12700" cap="sq">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cxnSp>
            <p:nvCxnSpPr>
              <p:cNvPr id="445" name="Straight Connector 444"/>
              <p:cNvCxnSpPr/>
              <p:nvPr/>
            </p:nvCxnSpPr>
            <p:spPr>
              <a:xfrm>
                <a:off x="285029" y="2125676"/>
                <a:ext cx="3383280" cy="1"/>
              </a:xfrm>
              <a:prstGeom prst="line">
                <a:avLst/>
              </a:prstGeom>
              <a:ln w="12700" cap="sq">
                <a:solidFill>
                  <a:schemeClr val="accent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470" name="Rectangle 469"/>
            <p:cNvSpPr/>
            <p:nvPr/>
          </p:nvSpPr>
          <p:spPr bwMode="auto">
            <a:xfrm>
              <a:off x="274638" y="1216152"/>
              <a:ext cx="3291840" cy="960247"/>
            </a:xfrm>
            <a:prstGeom prst="rect">
              <a:avLst/>
            </a:prstGeom>
          </p:spPr>
          <p:txBody>
            <a:bodyPr vert="horz" wrap="square" lIns="143428" tIns="89642" rIns="143428" bIns="89642" rtlCol="0">
              <a:spAutoFit/>
            </a:bodyPr>
            <a:lstStyle/>
            <a:p>
              <a:pPr marL="0" marR="0" lvl="0" indent="0" algn="l" defTabSz="913505" rtl="0" eaLnBrk="1" fontAlgn="base" latinLnBrk="0" hangingPunct="1">
                <a:lnSpc>
                  <a:spcPct val="90000"/>
                </a:lnSpc>
                <a:spcBef>
                  <a:spcPct val="20000"/>
                </a:spcBef>
                <a:spcAft>
                  <a:spcPct val="0"/>
                </a:spcAft>
                <a:buClrTx/>
                <a:buSzPct val="90000"/>
                <a:buFontTx/>
                <a:buNone/>
                <a:tabLst/>
                <a:defRPr/>
              </a:pPr>
              <a:r>
                <a:rPr kumimoji="0" lang="ru-RU" sz="2745"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Уровень управления</a:t>
              </a:r>
              <a:endParaRPr kumimoji="0" lang="en-US" sz="2745"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endParaRPr>
            </a:p>
          </p:txBody>
        </p:sp>
      </p:grpSp>
      <p:sp>
        <p:nvSpPr>
          <p:cNvPr id="35" name="Rectangle 34"/>
          <p:cNvSpPr/>
          <p:nvPr/>
        </p:nvSpPr>
        <p:spPr bwMode="auto">
          <a:xfrm>
            <a:off x="269303" y="3765472"/>
            <a:ext cx="2193769" cy="561204"/>
          </a:xfrm>
          <a:prstGeom prst="rect">
            <a:avLst/>
          </a:prstGeom>
        </p:spPr>
        <p:txBody>
          <a:bodyPr vert="horz" wrap="square" lIns="143428" tIns="89642" rIns="143428" bIns="89642" rtlCol="0">
            <a:spAutoFit/>
          </a:bodyPr>
          <a:lstStyle/>
          <a:p>
            <a:pPr marL="0" marR="0" lvl="0" indent="0" algn="l" defTabSz="913505" rtl="0" eaLnBrk="1" fontAlgn="base" latinLnBrk="0" hangingPunct="1">
              <a:lnSpc>
                <a:spcPct val="90000"/>
              </a:lnSpc>
              <a:spcBef>
                <a:spcPct val="20000"/>
              </a:spcBef>
              <a:spcAft>
                <a:spcPct val="0"/>
              </a:spcAft>
              <a:buClrTx/>
              <a:buSzPct val="90000"/>
              <a:buFontTx/>
              <a:buNone/>
              <a:tabLst/>
              <a:defRPr/>
            </a:pPr>
            <a:r>
              <a:rPr kumimoji="0" lang="ru-RU" sz="2745"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Расширения</a:t>
            </a:r>
            <a:endParaRPr kumimoji="0" lang="en-US" sz="2745"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endParaRPr>
          </a:p>
        </p:txBody>
      </p:sp>
      <p:sp>
        <p:nvSpPr>
          <p:cNvPr id="479" name="Rectangle 478"/>
          <p:cNvSpPr/>
          <p:nvPr/>
        </p:nvSpPr>
        <p:spPr bwMode="auto">
          <a:xfrm>
            <a:off x="3647669" y="1260027"/>
            <a:ext cx="7137079" cy="10309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15" name="Text Placeholder 4"/>
          <p:cNvSpPr txBox="1">
            <a:spLocks/>
          </p:cNvSpPr>
          <p:nvPr/>
        </p:nvSpPr>
        <p:spPr>
          <a:xfrm>
            <a:off x="3854963" y="1678292"/>
            <a:ext cx="1792568" cy="452584"/>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ru-RU" sz="1961"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Инструменты</a:t>
            </a:r>
            <a:endParaRPr kumimoji="0" lang="en-US" sz="1961"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endParaRPr>
          </a:p>
        </p:txBody>
      </p:sp>
      <p:sp>
        <p:nvSpPr>
          <p:cNvPr id="51" name="Text Placeholder 4"/>
          <p:cNvSpPr txBox="1">
            <a:spLocks/>
          </p:cNvSpPr>
          <p:nvPr/>
        </p:nvSpPr>
        <p:spPr>
          <a:xfrm>
            <a:off x="3854963" y="5589072"/>
            <a:ext cx="1434264" cy="724132"/>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ru-RU" sz="1961" b="0" i="0" u="none" strike="noStrike" kern="1200" cap="none" spc="0" normalizeH="0" baseline="0" noProof="0" dirty="0" err="1">
                <a:ln>
                  <a:noFill/>
                </a:ln>
                <a:gradFill>
                  <a:gsLst>
                    <a:gs pos="1250">
                      <a:prstClr val="black"/>
                    </a:gs>
                    <a:gs pos="99000">
                      <a:prstClr val="black"/>
                    </a:gs>
                  </a:gsLst>
                  <a:lin ang="5400000" scaled="0"/>
                </a:gradFill>
                <a:effectLst/>
                <a:uLnTx/>
                <a:uFillTx/>
                <a:latin typeface="Calibri"/>
                <a:ea typeface="MS PGothic" pitchFamily="34" charset="-128"/>
                <a:cs typeface="+mn-cs"/>
              </a:rPr>
              <a:t>Провай</a:t>
            </a:r>
            <a:r>
              <a:rPr kumimoji="0" lang="ru-RU" sz="1961"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-деры</a:t>
            </a:r>
            <a:endParaRPr kumimoji="0" lang="en-US" sz="1961"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endParaRPr>
          </a:p>
        </p:txBody>
      </p:sp>
      <p:grpSp>
        <p:nvGrpSpPr>
          <p:cNvPr id="85" name="Group 84"/>
          <p:cNvGrpSpPr/>
          <p:nvPr/>
        </p:nvGrpSpPr>
        <p:grpSpPr>
          <a:xfrm>
            <a:off x="6289339" y="1456888"/>
            <a:ext cx="3990482" cy="850768"/>
            <a:chOff x="6415453" y="1485605"/>
            <a:chExt cx="4070499" cy="867828"/>
          </a:xfrm>
        </p:grpSpPr>
        <p:grpSp>
          <p:nvGrpSpPr>
            <p:cNvPr id="82" name="Group 81"/>
            <p:cNvGrpSpPr/>
            <p:nvPr/>
          </p:nvGrpSpPr>
          <p:grpSpPr>
            <a:xfrm>
              <a:off x="9122889" y="1493986"/>
              <a:ext cx="1363063" cy="859447"/>
              <a:chOff x="9122889" y="1493986"/>
              <a:chExt cx="1363063" cy="859447"/>
            </a:xfrm>
          </p:grpSpPr>
          <p:grpSp>
            <p:nvGrpSpPr>
              <p:cNvPr id="45" name="Group 44"/>
              <p:cNvGrpSpPr/>
              <p:nvPr/>
            </p:nvGrpSpPr>
            <p:grpSpPr>
              <a:xfrm>
                <a:off x="9556309" y="1493986"/>
                <a:ext cx="496215" cy="500359"/>
                <a:chOff x="5835648" y="3126185"/>
                <a:chExt cx="775292" cy="781767"/>
              </a:xfrm>
            </p:grpSpPr>
            <p:sp>
              <p:nvSpPr>
                <p:cNvPr id="42" name="Freeform 23"/>
                <p:cNvSpPr>
                  <a:spLocks/>
                </p:cNvSpPr>
                <p:nvPr/>
              </p:nvSpPr>
              <p:spPr bwMode="auto">
                <a:xfrm>
                  <a:off x="5835648" y="3126185"/>
                  <a:ext cx="775292" cy="781767"/>
                </a:xfrm>
                <a:custGeom>
                  <a:avLst/>
                  <a:gdLst>
                    <a:gd name="T0" fmla="*/ 150 w 200"/>
                    <a:gd name="T1" fmla="*/ 0 h 202"/>
                    <a:gd name="T2" fmla="*/ 71 w 200"/>
                    <a:gd name="T3" fmla="*/ 80 h 202"/>
                    <a:gd name="T4" fmla="*/ 20 w 200"/>
                    <a:gd name="T5" fmla="*/ 41 h 202"/>
                    <a:gd name="T6" fmla="*/ 0 w 200"/>
                    <a:gd name="T7" fmla="*/ 51 h 202"/>
                    <a:gd name="T8" fmla="*/ 0 w 200"/>
                    <a:gd name="T9" fmla="*/ 152 h 202"/>
                    <a:gd name="T10" fmla="*/ 20 w 200"/>
                    <a:gd name="T11" fmla="*/ 162 h 202"/>
                    <a:gd name="T12" fmla="*/ 71 w 200"/>
                    <a:gd name="T13" fmla="*/ 122 h 202"/>
                    <a:gd name="T14" fmla="*/ 150 w 200"/>
                    <a:gd name="T15" fmla="*/ 202 h 202"/>
                    <a:gd name="T16" fmla="*/ 200 w 200"/>
                    <a:gd name="T17" fmla="*/ 182 h 202"/>
                    <a:gd name="T18" fmla="*/ 200 w 200"/>
                    <a:gd name="T19" fmla="*/ 20 h 202"/>
                    <a:gd name="T20" fmla="*/ 150 w 200"/>
                    <a:gd name="T21" fmla="*/ 0 h 202"/>
                    <a:gd name="T22" fmla="*/ 150 w 200"/>
                    <a:gd name="T2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02">
                      <a:moveTo>
                        <a:pt x="150" y="0"/>
                      </a:moveTo>
                      <a:cubicBezTo>
                        <a:pt x="71" y="80"/>
                        <a:pt x="71" y="80"/>
                        <a:pt x="71" y="80"/>
                      </a:cubicBezTo>
                      <a:cubicBezTo>
                        <a:pt x="20" y="41"/>
                        <a:pt x="20" y="41"/>
                        <a:pt x="20" y="41"/>
                      </a:cubicBezTo>
                      <a:cubicBezTo>
                        <a:pt x="0" y="51"/>
                        <a:pt x="0" y="51"/>
                        <a:pt x="0" y="51"/>
                      </a:cubicBezTo>
                      <a:cubicBezTo>
                        <a:pt x="0" y="152"/>
                        <a:pt x="0" y="152"/>
                        <a:pt x="0" y="152"/>
                      </a:cubicBezTo>
                      <a:cubicBezTo>
                        <a:pt x="20" y="162"/>
                        <a:pt x="20" y="162"/>
                        <a:pt x="20" y="162"/>
                      </a:cubicBezTo>
                      <a:cubicBezTo>
                        <a:pt x="71" y="122"/>
                        <a:pt x="71" y="122"/>
                        <a:pt x="71" y="122"/>
                      </a:cubicBezTo>
                      <a:cubicBezTo>
                        <a:pt x="150" y="202"/>
                        <a:pt x="150" y="202"/>
                        <a:pt x="150" y="202"/>
                      </a:cubicBezTo>
                      <a:cubicBezTo>
                        <a:pt x="200" y="182"/>
                        <a:pt x="200" y="182"/>
                        <a:pt x="200" y="182"/>
                      </a:cubicBezTo>
                      <a:cubicBezTo>
                        <a:pt x="200" y="20"/>
                        <a:pt x="200" y="20"/>
                        <a:pt x="200" y="20"/>
                      </a:cubicBezTo>
                      <a:cubicBezTo>
                        <a:pt x="150" y="0"/>
                        <a:pt x="150" y="0"/>
                        <a:pt x="150" y="0"/>
                      </a:cubicBezTo>
                      <a:cubicBezTo>
                        <a:pt x="150" y="0"/>
                        <a:pt x="150" y="0"/>
                        <a:pt x="15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 name="Freeform 24"/>
                <p:cNvSpPr>
                  <a:spLocks/>
                </p:cNvSpPr>
                <p:nvPr/>
              </p:nvSpPr>
              <p:spPr bwMode="auto">
                <a:xfrm>
                  <a:off x="5911850" y="3382963"/>
                  <a:ext cx="114300" cy="228600"/>
                </a:xfrm>
                <a:custGeom>
                  <a:avLst/>
                  <a:gdLst>
                    <a:gd name="T0" fmla="*/ 0 w 30"/>
                    <a:gd name="T1" fmla="*/ 60 h 60"/>
                    <a:gd name="T2" fmla="*/ 0 w 30"/>
                    <a:gd name="T3" fmla="*/ 0 h 60"/>
                    <a:gd name="T4" fmla="*/ 30 w 30"/>
                    <a:gd name="T5" fmla="*/ 30 h 60"/>
                    <a:gd name="T6" fmla="*/ 0 w 30"/>
                    <a:gd name="T7" fmla="*/ 60 h 60"/>
                    <a:gd name="T8" fmla="*/ 0 w 30"/>
                    <a:gd name="T9" fmla="*/ 60 h 60"/>
                  </a:gdLst>
                  <a:ahLst/>
                  <a:cxnLst>
                    <a:cxn ang="0">
                      <a:pos x="T0" y="T1"/>
                    </a:cxn>
                    <a:cxn ang="0">
                      <a:pos x="T2" y="T3"/>
                    </a:cxn>
                    <a:cxn ang="0">
                      <a:pos x="T4" y="T5"/>
                    </a:cxn>
                    <a:cxn ang="0">
                      <a:pos x="T6" y="T7"/>
                    </a:cxn>
                    <a:cxn ang="0">
                      <a:pos x="T8" y="T9"/>
                    </a:cxn>
                  </a:cxnLst>
                  <a:rect l="0" t="0" r="r" b="b"/>
                  <a:pathLst>
                    <a:path w="30" h="60">
                      <a:moveTo>
                        <a:pt x="0" y="60"/>
                      </a:moveTo>
                      <a:cubicBezTo>
                        <a:pt x="0" y="0"/>
                        <a:pt x="0" y="0"/>
                        <a:pt x="0" y="0"/>
                      </a:cubicBezTo>
                      <a:cubicBezTo>
                        <a:pt x="30" y="30"/>
                        <a:pt x="30" y="30"/>
                        <a:pt x="30" y="30"/>
                      </a:cubicBezTo>
                      <a:cubicBezTo>
                        <a:pt x="0" y="60"/>
                        <a:pt x="0" y="60"/>
                        <a:pt x="0" y="60"/>
                      </a:cubicBezTo>
                      <a:cubicBezTo>
                        <a:pt x="0" y="60"/>
                        <a:pt x="0" y="60"/>
                        <a:pt x="0" y="6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4" name="Freeform 25"/>
                <p:cNvSpPr>
                  <a:spLocks/>
                </p:cNvSpPr>
                <p:nvPr/>
              </p:nvSpPr>
              <p:spPr bwMode="auto">
                <a:xfrm>
                  <a:off x="6205538" y="3341688"/>
                  <a:ext cx="201613" cy="314325"/>
                </a:xfrm>
                <a:custGeom>
                  <a:avLst/>
                  <a:gdLst>
                    <a:gd name="T0" fmla="*/ 0 w 53"/>
                    <a:gd name="T1" fmla="*/ 41 h 83"/>
                    <a:gd name="T2" fmla="*/ 53 w 53"/>
                    <a:gd name="T3" fmla="*/ 0 h 83"/>
                    <a:gd name="T4" fmla="*/ 53 w 53"/>
                    <a:gd name="T5" fmla="*/ 83 h 83"/>
                    <a:gd name="T6" fmla="*/ 0 w 53"/>
                    <a:gd name="T7" fmla="*/ 41 h 83"/>
                    <a:gd name="T8" fmla="*/ 0 w 53"/>
                    <a:gd name="T9" fmla="*/ 41 h 83"/>
                  </a:gdLst>
                  <a:ahLst/>
                  <a:cxnLst>
                    <a:cxn ang="0">
                      <a:pos x="T0" y="T1"/>
                    </a:cxn>
                    <a:cxn ang="0">
                      <a:pos x="T2" y="T3"/>
                    </a:cxn>
                    <a:cxn ang="0">
                      <a:pos x="T4" y="T5"/>
                    </a:cxn>
                    <a:cxn ang="0">
                      <a:pos x="T6" y="T7"/>
                    </a:cxn>
                    <a:cxn ang="0">
                      <a:pos x="T8" y="T9"/>
                    </a:cxn>
                  </a:cxnLst>
                  <a:rect l="0" t="0" r="r" b="b"/>
                  <a:pathLst>
                    <a:path w="53" h="83">
                      <a:moveTo>
                        <a:pt x="0" y="41"/>
                      </a:moveTo>
                      <a:cubicBezTo>
                        <a:pt x="53" y="0"/>
                        <a:pt x="53" y="0"/>
                        <a:pt x="53" y="0"/>
                      </a:cubicBezTo>
                      <a:cubicBezTo>
                        <a:pt x="53" y="83"/>
                        <a:pt x="53" y="83"/>
                        <a:pt x="53" y="83"/>
                      </a:cubicBezTo>
                      <a:cubicBezTo>
                        <a:pt x="0" y="41"/>
                        <a:pt x="0" y="41"/>
                        <a:pt x="0" y="41"/>
                      </a:cubicBezTo>
                      <a:cubicBezTo>
                        <a:pt x="0" y="41"/>
                        <a:pt x="0" y="41"/>
                        <a:pt x="0" y="4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sp>
            <p:nvSpPr>
              <p:cNvPr id="61" name="Text Placeholder 4"/>
              <p:cNvSpPr txBox="1">
                <a:spLocks/>
              </p:cNvSpPr>
              <p:nvPr/>
            </p:nvSpPr>
            <p:spPr>
              <a:xfrm>
                <a:off x="9122889"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176"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Visual Studio</a:t>
                </a:r>
              </a:p>
            </p:txBody>
          </p:sp>
        </p:grpSp>
        <p:sp>
          <p:nvSpPr>
            <p:cNvPr id="68" name="Freeform 29"/>
            <p:cNvSpPr>
              <a:spLocks/>
            </p:cNvSpPr>
            <p:nvPr/>
          </p:nvSpPr>
          <p:spPr bwMode="auto">
            <a:xfrm>
              <a:off x="7826154" y="1636282"/>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9" name="Freeform 29"/>
            <p:cNvSpPr>
              <a:spLocks/>
            </p:cNvSpPr>
            <p:nvPr/>
          </p:nvSpPr>
          <p:spPr bwMode="auto">
            <a:xfrm>
              <a:off x="9071277" y="1636282"/>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nvGrpSpPr>
            <p:cNvPr id="84" name="Group 83"/>
            <p:cNvGrpSpPr/>
            <p:nvPr/>
          </p:nvGrpSpPr>
          <p:grpSpPr>
            <a:xfrm>
              <a:off x="6415453" y="1485605"/>
              <a:ext cx="1363063" cy="867828"/>
              <a:chOff x="6415453" y="1485605"/>
              <a:chExt cx="1363063" cy="867828"/>
            </a:xfrm>
          </p:grpSpPr>
          <p:sp>
            <p:nvSpPr>
              <p:cNvPr id="59" name="Text Placeholder 4"/>
              <p:cNvSpPr txBox="1">
                <a:spLocks/>
              </p:cNvSpPr>
              <p:nvPr/>
            </p:nvSpPr>
            <p:spPr>
              <a:xfrm>
                <a:off x="6415453"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176"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Microsoft Azure</a:t>
                </a:r>
              </a:p>
            </p:txBody>
          </p:sp>
          <p:sp>
            <p:nvSpPr>
              <p:cNvPr id="77" name="Freeform 33"/>
              <p:cNvSpPr>
                <a:spLocks/>
              </p:cNvSpPr>
              <p:nvPr/>
            </p:nvSpPr>
            <p:spPr bwMode="auto">
              <a:xfrm>
                <a:off x="6642405" y="1485605"/>
                <a:ext cx="918568" cy="5087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3" name="Group 82"/>
            <p:cNvGrpSpPr/>
            <p:nvPr/>
          </p:nvGrpSpPr>
          <p:grpSpPr>
            <a:xfrm>
              <a:off x="7873544" y="1506916"/>
              <a:ext cx="1363063" cy="846517"/>
              <a:chOff x="7873544" y="1506916"/>
              <a:chExt cx="1363063" cy="846517"/>
            </a:xfrm>
          </p:grpSpPr>
          <p:sp>
            <p:nvSpPr>
              <p:cNvPr id="60" name="Text Placeholder 4"/>
              <p:cNvSpPr txBox="1">
                <a:spLocks/>
              </p:cNvSpPr>
              <p:nvPr/>
            </p:nvSpPr>
            <p:spPr>
              <a:xfrm>
                <a:off x="7873544" y="2002568"/>
                <a:ext cx="1363063" cy="3508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176" b="0" i="0" u="none" strike="noStrike" kern="1200" cap="none" spc="0" normalizeH="0" baseline="0" noProof="0" dirty="0">
                    <a:ln>
                      <a:noFill/>
                    </a:ln>
                    <a:gradFill>
                      <a:gsLst>
                        <a:gs pos="1250">
                          <a:prstClr val="black"/>
                        </a:gs>
                        <a:gs pos="99000">
                          <a:prstClr val="black"/>
                        </a:gs>
                      </a:gsLst>
                      <a:lin ang="5400000" scaled="0"/>
                    </a:gradFill>
                    <a:effectLst/>
                    <a:uLnTx/>
                    <a:uFillTx/>
                    <a:latin typeface="Calibri"/>
                    <a:ea typeface="MS PGothic" pitchFamily="34" charset="-128"/>
                    <a:cs typeface="+mn-cs"/>
                  </a:rPr>
                  <a:t>Command line</a:t>
                </a:r>
              </a:p>
            </p:txBody>
          </p:sp>
          <p:sp>
            <p:nvSpPr>
              <p:cNvPr id="81" name="Freeform 37"/>
              <p:cNvSpPr>
                <a:spLocks noEditPoints="1"/>
              </p:cNvSpPr>
              <p:nvPr/>
            </p:nvSpPr>
            <p:spPr bwMode="auto">
              <a:xfrm>
                <a:off x="8313584" y="1506916"/>
                <a:ext cx="494911" cy="495652"/>
              </a:xfrm>
              <a:custGeom>
                <a:avLst/>
                <a:gdLst>
                  <a:gd name="T0" fmla="*/ 0 w 136"/>
                  <a:gd name="T1" fmla="*/ 32 h 136"/>
                  <a:gd name="T2" fmla="*/ 136 w 136"/>
                  <a:gd name="T3" fmla="*/ 32 h 136"/>
                  <a:gd name="T4" fmla="*/ 136 w 136"/>
                  <a:gd name="T5" fmla="*/ 118 h 136"/>
                  <a:gd name="T6" fmla="*/ 118 w 136"/>
                  <a:gd name="T7" fmla="*/ 136 h 136"/>
                  <a:gd name="T8" fmla="*/ 18 w 136"/>
                  <a:gd name="T9" fmla="*/ 136 h 136"/>
                  <a:gd name="T10" fmla="*/ 0 w 136"/>
                  <a:gd name="T11" fmla="*/ 118 h 136"/>
                  <a:gd name="T12" fmla="*/ 0 w 136"/>
                  <a:gd name="T13" fmla="*/ 32 h 136"/>
                  <a:gd name="T14" fmla="*/ 18 w 136"/>
                  <a:gd name="T15" fmla="*/ 0 h 136"/>
                  <a:gd name="T16" fmla="*/ 118 w 136"/>
                  <a:gd name="T17" fmla="*/ 0 h 136"/>
                  <a:gd name="T18" fmla="*/ 136 w 136"/>
                  <a:gd name="T19" fmla="*/ 18 h 136"/>
                  <a:gd name="T20" fmla="*/ 136 w 136"/>
                  <a:gd name="T21" fmla="*/ 24 h 136"/>
                  <a:gd name="T22" fmla="*/ 0 w 136"/>
                  <a:gd name="T23" fmla="*/ 24 h 136"/>
                  <a:gd name="T24" fmla="*/ 0 w 136"/>
                  <a:gd name="T25" fmla="*/ 18 h 136"/>
                  <a:gd name="T26" fmla="*/ 18 w 136"/>
                  <a:gd name="T27" fmla="*/ 0 h 136"/>
                  <a:gd name="T28" fmla="*/ 124 w 136"/>
                  <a:gd name="T29" fmla="*/ 8 h 136"/>
                  <a:gd name="T30" fmla="*/ 124 w 136"/>
                  <a:gd name="T31" fmla="*/ 8 h 136"/>
                  <a:gd name="T32" fmla="*/ 120 w 136"/>
                  <a:gd name="T33" fmla="*/ 11 h 136"/>
                  <a:gd name="T34" fmla="*/ 120 w 136"/>
                  <a:gd name="T35" fmla="*/ 12 h 136"/>
                  <a:gd name="T36" fmla="*/ 124 w 136"/>
                  <a:gd name="T37" fmla="*/ 16 h 136"/>
                  <a:gd name="T38" fmla="*/ 124 w 136"/>
                  <a:gd name="T39" fmla="*/ 16 h 136"/>
                  <a:gd name="T40" fmla="*/ 128 w 136"/>
                  <a:gd name="T41" fmla="*/ 12 h 136"/>
                  <a:gd name="T42" fmla="*/ 128 w 136"/>
                  <a:gd name="T43" fmla="*/ 11 h 136"/>
                  <a:gd name="T44" fmla="*/ 124 w 136"/>
                  <a:gd name="T45" fmla="*/ 8 h 136"/>
                  <a:gd name="T46" fmla="*/ 92 w 136"/>
                  <a:gd name="T47" fmla="*/ 8 h 136"/>
                  <a:gd name="T48" fmla="*/ 92 w 136"/>
                  <a:gd name="T49" fmla="*/ 8 h 136"/>
                  <a:gd name="T50" fmla="*/ 88 w 136"/>
                  <a:gd name="T51" fmla="*/ 11 h 136"/>
                  <a:gd name="T52" fmla="*/ 88 w 136"/>
                  <a:gd name="T53" fmla="*/ 12 h 136"/>
                  <a:gd name="T54" fmla="*/ 92 w 136"/>
                  <a:gd name="T55" fmla="*/ 16 h 136"/>
                  <a:gd name="T56" fmla="*/ 92 w 136"/>
                  <a:gd name="T57" fmla="*/ 16 h 136"/>
                  <a:gd name="T58" fmla="*/ 96 w 136"/>
                  <a:gd name="T59" fmla="*/ 12 h 136"/>
                  <a:gd name="T60" fmla="*/ 96 w 136"/>
                  <a:gd name="T61" fmla="*/ 11 h 136"/>
                  <a:gd name="T62" fmla="*/ 92 w 136"/>
                  <a:gd name="T63" fmla="*/ 8 h 136"/>
                  <a:gd name="T64" fmla="*/ 108 w 136"/>
                  <a:gd name="T65" fmla="*/ 8 h 136"/>
                  <a:gd name="T66" fmla="*/ 108 w 136"/>
                  <a:gd name="T67" fmla="*/ 8 h 136"/>
                  <a:gd name="T68" fmla="*/ 104 w 136"/>
                  <a:gd name="T69" fmla="*/ 11 h 136"/>
                  <a:gd name="T70" fmla="*/ 104 w 136"/>
                  <a:gd name="T71" fmla="*/ 12 h 136"/>
                  <a:gd name="T72" fmla="*/ 108 w 136"/>
                  <a:gd name="T73" fmla="*/ 16 h 136"/>
                  <a:gd name="T74" fmla="*/ 108 w 136"/>
                  <a:gd name="T75" fmla="*/ 16 h 136"/>
                  <a:gd name="T76" fmla="*/ 112 w 136"/>
                  <a:gd name="T77" fmla="*/ 12 h 136"/>
                  <a:gd name="T78" fmla="*/ 112 w 136"/>
                  <a:gd name="T79" fmla="*/ 11 h 136"/>
                  <a:gd name="T80" fmla="*/ 108 w 136"/>
                  <a:gd name="T81" fmla="*/ 8 h 136"/>
                  <a:gd name="T82" fmla="*/ 20 w 136"/>
                  <a:gd name="T83" fmla="*/ 52 h 136"/>
                  <a:gd name="T84" fmla="*/ 20 w 136"/>
                  <a:gd name="T85" fmla="*/ 52 h 136"/>
                  <a:gd name="T86" fmla="*/ 20 w 136"/>
                  <a:gd name="T87" fmla="*/ 60 h 136"/>
                  <a:gd name="T88" fmla="*/ 32 w 136"/>
                  <a:gd name="T89" fmla="*/ 72 h 136"/>
                  <a:gd name="T90" fmla="*/ 20 w 136"/>
                  <a:gd name="T91" fmla="*/ 84 h 136"/>
                  <a:gd name="T92" fmla="*/ 20 w 136"/>
                  <a:gd name="T93" fmla="*/ 92 h 136"/>
                  <a:gd name="T94" fmla="*/ 20 w 136"/>
                  <a:gd name="T95" fmla="*/ 92 h 136"/>
                  <a:gd name="T96" fmla="*/ 28 w 136"/>
                  <a:gd name="T97" fmla="*/ 92 h 136"/>
                  <a:gd name="T98" fmla="*/ 48 w 136"/>
                  <a:gd name="T99" fmla="*/ 72 h 136"/>
                  <a:gd name="T100" fmla="*/ 28 w 136"/>
                  <a:gd name="T101" fmla="*/ 52 h 136"/>
                  <a:gd name="T102" fmla="*/ 20 w 136"/>
                  <a:gd name="T103" fmla="*/ 52 h 136"/>
                  <a:gd name="T104" fmla="*/ 61 w 136"/>
                  <a:gd name="T105" fmla="*/ 84 h 136"/>
                  <a:gd name="T106" fmla="*/ 56 w 136"/>
                  <a:gd name="T107" fmla="*/ 89 h 136"/>
                  <a:gd name="T108" fmla="*/ 56 w 136"/>
                  <a:gd name="T109" fmla="*/ 91 h 136"/>
                  <a:gd name="T110" fmla="*/ 61 w 136"/>
                  <a:gd name="T111" fmla="*/ 96 h 136"/>
                  <a:gd name="T112" fmla="*/ 79 w 136"/>
                  <a:gd name="T113" fmla="*/ 96 h 136"/>
                  <a:gd name="T114" fmla="*/ 84 w 136"/>
                  <a:gd name="T115" fmla="*/ 91 h 136"/>
                  <a:gd name="T116" fmla="*/ 84 w 136"/>
                  <a:gd name="T117" fmla="*/ 89 h 136"/>
                  <a:gd name="T118" fmla="*/ 79 w 136"/>
                  <a:gd name="T119" fmla="*/ 84 h 136"/>
                  <a:gd name="T120" fmla="*/ 61 w 136"/>
                  <a:gd name="T121" fmla="*/ 8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136">
                    <a:moveTo>
                      <a:pt x="0" y="32"/>
                    </a:moveTo>
                    <a:cubicBezTo>
                      <a:pt x="136" y="32"/>
                      <a:pt x="136" y="32"/>
                      <a:pt x="136" y="32"/>
                    </a:cubicBezTo>
                    <a:cubicBezTo>
                      <a:pt x="136" y="118"/>
                      <a:pt x="136" y="118"/>
                      <a:pt x="136" y="118"/>
                    </a:cubicBezTo>
                    <a:cubicBezTo>
                      <a:pt x="136" y="128"/>
                      <a:pt x="128" y="136"/>
                      <a:pt x="118" y="136"/>
                    </a:cubicBezTo>
                    <a:cubicBezTo>
                      <a:pt x="18" y="136"/>
                      <a:pt x="18" y="136"/>
                      <a:pt x="18" y="136"/>
                    </a:cubicBezTo>
                    <a:cubicBezTo>
                      <a:pt x="8" y="136"/>
                      <a:pt x="0" y="128"/>
                      <a:pt x="0" y="118"/>
                    </a:cubicBezTo>
                    <a:cubicBezTo>
                      <a:pt x="0" y="32"/>
                      <a:pt x="0" y="32"/>
                      <a:pt x="0" y="32"/>
                    </a:cubicBezTo>
                    <a:close/>
                    <a:moveTo>
                      <a:pt x="18" y="0"/>
                    </a:moveTo>
                    <a:cubicBezTo>
                      <a:pt x="118" y="0"/>
                      <a:pt x="118" y="0"/>
                      <a:pt x="118" y="0"/>
                    </a:cubicBezTo>
                    <a:cubicBezTo>
                      <a:pt x="128" y="0"/>
                      <a:pt x="136" y="8"/>
                      <a:pt x="136" y="18"/>
                    </a:cubicBezTo>
                    <a:cubicBezTo>
                      <a:pt x="136" y="24"/>
                      <a:pt x="136" y="24"/>
                      <a:pt x="136" y="24"/>
                    </a:cubicBezTo>
                    <a:cubicBezTo>
                      <a:pt x="0" y="24"/>
                      <a:pt x="0" y="24"/>
                      <a:pt x="0" y="24"/>
                    </a:cubicBezTo>
                    <a:cubicBezTo>
                      <a:pt x="0" y="18"/>
                      <a:pt x="0" y="18"/>
                      <a:pt x="0" y="18"/>
                    </a:cubicBezTo>
                    <a:cubicBezTo>
                      <a:pt x="0" y="8"/>
                      <a:pt x="8" y="0"/>
                      <a:pt x="18" y="0"/>
                    </a:cubicBezTo>
                    <a:close/>
                    <a:moveTo>
                      <a:pt x="124" y="8"/>
                    </a:moveTo>
                    <a:cubicBezTo>
                      <a:pt x="124" y="8"/>
                      <a:pt x="124" y="8"/>
                      <a:pt x="124" y="8"/>
                    </a:cubicBezTo>
                    <a:cubicBezTo>
                      <a:pt x="122" y="8"/>
                      <a:pt x="120" y="10"/>
                      <a:pt x="120" y="11"/>
                    </a:cubicBezTo>
                    <a:cubicBezTo>
                      <a:pt x="120" y="12"/>
                      <a:pt x="120" y="12"/>
                      <a:pt x="120" y="12"/>
                    </a:cubicBezTo>
                    <a:cubicBezTo>
                      <a:pt x="120" y="14"/>
                      <a:pt x="122" y="16"/>
                      <a:pt x="124" y="16"/>
                    </a:cubicBezTo>
                    <a:cubicBezTo>
                      <a:pt x="124" y="16"/>
                      <a:pt x="124" y="16"/>
                      <a:pt x="124" y="16"/>
                    </a:cubicBezTo>
                    <a:cubicBezTo>
                      <a:pt x="126" y="16"/>
                      <a:pt x="128" y="14"/>
                      <a:pt x="128" y="12"/>
                    </a:cubicBezTo>
                    <a:cubicBezTo>
                      <a:pt x="128" y="11"/>
                      <a:pt x="128" y="11"/>
                      <a:pt x="128" y="11"/>
                    </a:cubicBezTo>
                    <a:cubicBezTo>
                      <a:pt x="128" y="10"/>
                      <a:pt x="126" y="8"/>
                      <a:pt x="124" y="8"/>
                    </a:cubicBezTo>
                    <a:close/>
                    <a:moveTo>
                      <a:pt x="92" y="8"/>
                    </a:moveTo>
                    <a:cubicBezTo>
                      <a:pt x="92" y="8"/>
                      <a:pt x="92" y="8"/>
                      <a:pt x="92" y="8"/>
                    </a:cubicBezTo>
                    <a:cubicBezTo>
                      <a:pt x="90" y="8"/>
                      <a:pt x="88" y="10"/>
                      <a:pt x="88" y="11"/>
                    </a:cubicBezTo>
                    <a:cubicBezTo>
                      <a:pt x="88" y="12"/>
                      <a:pt x="88" y="12"/>
                      <a:pt x="88" y="12"/>
                    </a:cubicBezTo>
                    <a:cubicBezTo>
                      <a:pt x="88" y="14"/>
                      <a:pt x="90" y="16"/>
                      <a:pt x="92" y="16"/>
                    </a:cubicBezTo>
                    <a:cubicBezTo>
                      <a:pt x="92" y="16"/>
                      <a:pt x="92" y="16"/>
                      <a:pt x="92" y="16"/>
                    </a:cubicBezTo>
                    <a:cubicBezTo>
                      <a:pt x="94" y="16"/>
                      <a:pt x="96" y="14"/>
                      <a:pt x="96" y="12"/>
                    </a:cubicBezTo>
                    <a:cubicBezTo>
                      <a:pt x="96" y="11"/>
                      <a:pt x="96" y="11"/>
                      <a:pt x="96" y="11"/>
                    </a:cubicBezTo>
                    <a:cubicBezTo>
                      <a:pt x="96" y="10"/>
                      <a:pt x="94" y="8"/>
                      <a:pt x="92" y="8"/>
                    </a:cubicBezTo>
                    <a:close/>
                    <a:moveTo>
                      <a:pt x="108" y="8"/>
                    </a:moveTo>
                    <a:cubicBezTo>
                      <a:pt x="108" y="8"/>
                      <a:pt x="108" y="8"/>
                      <a:pt x="108" y="8"/>
                    </a:cubicBezTo>
                    <a:cubicBezTo>
                      <a:pt x="106" y="8"/>
                      <a:pt x="104" y="10"/>
                      <a:pt x="104" y="11"/>
                    </a:cubicBezTo>
                    <a:cubicBezTo>
                      <a:pt x="104" y="12"/>
                      <a:pt x="104" y="12"/>
                      <a:pt x="104" y="12"/>
                    </a:cubicBezTo>
                    <a:cubicBezTo>
                      <a:pt x="104" y="14"/>
                      <a:pt x="106" y="16"/>
                      <a:pt x="108" y="16"/>
                    </a:cubicBezTo>
                    <a:cubicBezTo>
                      <a:pt x="108" y="16"/>
                      <a:pt x="108" y="16"/>
                      <a:pt x="108" y="16"/>
                    </a:cubicBezTo>
                    <a:cubicBezTo>
                      <a:pt x="110" y="16"/>
                      <a:pt x="112" y="14"/>
                      <a:pt x="112" y="12"/>
                    </a:cubicBezTo>
                    <a:cubicBezTo>
                      <a:pt x="112" y="11"/>
                      <a:pt x="112" y="11"/>
                      <a:pt x="112" y="11"/>
                    </a:cubicBezTo>
                    <a:cubicBezTo>
                      <a:pt x="112" y="10"/>
                      <a:pt x="110" y="8"/>
                      <a:pt x="108" y="8"/>
                    </a:cubicBezTo>
                    <a:close/>
                    <a:moveTo>
                      <a:pt x="20" y="52"/>
                    </a:moveTo>
                    <a:cubicBezTo>
                      <a:pt x="20" y="52"/>
                      <a:pt x="20" y="52"/>
                      <a:pt x="20" y="52"/>
                    </a:cubicBezTo>
                    <a:cubicBezTo>
                      <a:pt x="18" y="54"/>
                      <a:pt x="18" y="58"/>
                      <a:pt x="20" y="60"/>
                    </a:cubicBezTo>
                    <a:cubicBezTo>
                      <a:pt x="32" y="72"/>
                      <a:pt x="32" y="72"/>
                      <a:pt x="32" y="72"/>
                    </a:cubicBezTo>
                    <a:cubicBezTo>
                      <a:pt x="20" y="84"/>
                      <a:pt x="20" y="84"/>
                      <a:pt x="20" y="84"/>
                    </a:cubicBezTo>
                    <a:cubicBezTo>
                      <a:pt x="18" y="86"/>
                      <a:pt x="18" y="90"/>
                      <a:pt x="20" y="92"/>
                    </a:cubicBezTo>
                    <a:cubicBezTo>
                      <a:pt x="20" y="92"/>
                      <a:pt x="20" y="92"/>
                      <a:pt x="20" y="92"/>
                    </a:cubicBezTo>
                    <a:cubicBezTo>
                      <a:pt x="22" y="94"/>
                      <a:pt x="26" y="94"/>
                      <a:pt x="28" y="92"/>
                    </a:cubicBezTo>
                    <a:cubicBezTo>
                      <a:pt x="48" y="72"/>
                      <a:pt x="48" y="72"/>
                      <a:pt x="48" y="72"/>
                    </a:cubicBezTo>
                    <a:cubicBezTo>
                      <a:pt x="28" y="52"/>
                      <a:pt x="28" y="52"/>
                      <a:pt x="28" y="52"/>
                    </a:cubicBezTo>
                    <a:cubicBezTo>
                      <a:pt x="26" y="50"/>
                      <a:pt x="22" y="50"/>
                      <a:pt x="20" y="52"/>
                    </a:cubicBezTo>
                    <a:close/>
                    <a:moveTo>
                      <a:pt x="61" y="84"/>
                    </a:moveTo>
                    <a:cubicBezTo>
                      <a:pt x="58" y="84"/>
                      <a:pt x="56" y="86"/>
                      <a:pt x="56" y="89"/>
                    </a:cubicBezTo>
                    <a:cubicBezTo>
                      <a:pt x="56" y="91"/>
                      <a:pt x="56" y="91"/>
                      <a:pt x="56" y="91"/>
                    </a:cubicBezTo>
                    <a:cubicBezTo>
                      <a:pt x="56" y="94"/>
                      <a:pt x="58" y="96"/>
                      <a:pt x="61" y="96"/>
                    </a:cubicBezTo>
                    <a:cubicBezTo>
                      <a:pt x="79" y="96"/>
                      <a:pt x="79" y="96"/>
                      <a:pt x="79" y="96"/>
                    </a:cubicBezTo>
                    <a:cubicBezTo>
                      <a:pt x="82" y="96"/>
                      <a:pt x="84" y="94"/>
                      <a:pt x="84" y="91"/>
                    </a:cubicBezTo>
                    <a:cubicBezTo>
                      <a:pt x="84" y="89"/>
                      <a:pt x="84" y="89"/>
                      <a:pt x="84" y="89"/>
                    </a:cubicBezTo>
                    <a:cubicBezTo>
                      <a:pt x="84" y="86"/>
                      <a:pt x="82" y="84"/>
                      <a:pt x="79" y="84"/>
                    </a:cubicBezTo>
                    <a:lnTo>
                      <a:pt x="61" y="84"/>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473" name="Group 472"/>
          <p:cNvGrpSpPr/>
          <p:nvPr/>
        </p:nvGrpSpPr>
        <p:grpSpPr>
          <a:xfrm>
            <a:off x="4034245" y="3429000"/>
            <a:ext cx="2046819" cy="1161119"/>
            <a:chOff x="4115140" y="3497262"/>
            <a:chExt cx="2087862" cy="1184402"/>
          </a:xfrm>
        </p:grpSpPr>
        <p:sp>
          <p:nvSpPr>
            <p:cNvPr id="86" name="Freeform 33"/>
            <p:cNvSpPr>
              <a:spLocks/>
            </p:cNvSpPr>
            <p:nvPr/>
          </p:nvSpPr>
          <p:spPr bwMode="auto">
            <a:xfrm flipH="1">
              <a:off x="4115140" y="3497262"/>
              <a:ext cx="817588" cy="45281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5">
                <a:lumMod val="10000"/>
                <a:lumOff val="90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88" name="Freeform 33"/>
            <p:cNvSpPr>
              <a:spLocks/>
            </p:cNvSpPr>
            <p:nvPr/>
          </p:nvSpPr>
          <p:spPr bwMode="auto">
            <a:xfrm>
              <a:off x="4221662" y="3584319"/>
              <a:ext cx="1981340" cy="109734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2" name="Group 91"/>
          <p:cNvGrpSpPr/>
          <p:nvPr/>
        </p:nvGrpSpPr>
        <p:grpSpPr>
          <a:xfrm>
            <a:off x="6185642" y="3771647"/>
            <a:ext cx="2689245" cy="398279"/>
            <a:chOff x="6101339" y="3779030"/>
            <a:chExt cx="2743170" cy="406265"/>
          </a:xfrm>
        </p:grpSpPr>
        <p:sp>
          <p:nvSpPr>
            <p:cNvPr id="89" name="Text Placeholder 4"/>
            <p:cNvSpPr txBox="1">
              <a:spLocks/>
            </p:cNvSpPr>
            <p:nvPr/>
          </p:nvSpPr>
          <p:spPr>
            <a:xfrm>
              <a:off x="6101339" y="3779030"/>
              <a:ext cx="1072795" cy="4062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568" b="0" i="0" u="none" strike="noStrike" kern="1200" cap="none" spc="0" normalizeH="0" baseline="0" noProof="0" dirty="0">
                  <a:ln>
                    <a:noFill/>
                  </a:ln>
                  <a:gradFill>
                    <a:gsLst>
                      <a:gs pos="12500">
                        <a:prstClr val="white"/>
                      </a:gs>
                      <a:gs pos="52000">
                        <a:prstClr val="white"/>
                      </a:gs>
                    </a:gsLst>
                    <a:lin ang="5400000" scaled="0"/>
                  </a:gradFill>
                  <a:effectLst/>
                  <a:uLnTx/>
                  <a:uFillTx/>
                  <a:latin typeface="Calibri"/>
                  <a:ea typeface="MS PGothic" pitchFamily="34" charset="-128"/>
                  <a:cs typeface="+mn-cs"/>
                </a:rPr>
                <a:t>Cloud</a:t>
              </a:r>
            </a:p>
          </p:txBody>
        </p:sp>
        <p:sp>
          <p:nvSpPr>
            <p:cNvPr id="90" name="Text Placeholder 4"/>
            <p:cNvSpPr txBox="1">
              <a:spLocks/>
            </p:cNvSpPr>
            <p:nvPr/>
          </p:nvSpPr>
          <p:spPr>
            <a:xfrm>
              <a:off x="7244871" y="3779030"/>
              <a:ext cx="1599638" cy="406265"/>
            </a:xfrm>
            <a:prstGeom prst="rect">
              <a:avLst/>
            </a:prstGeom>
          </p:spPr>
          <p:txBody>
            <a:bodyPr vert="horz" wrap="square" lIns="143428" tIns="89642" rIns="143428" bIns="89642" rtlCol="0">
              <a:spAutoFit/>
            </a:bodyPr>
            <a:lstStyle>
              <a:lvl1pPr marL="0" indent="0" algn="l" defTabSz="931863" rtl="0" fontAlgn="base">
                <a:lnSpc>
                  <a:spcPct val="90000"/>
                </a:lnSpc>
                <a:spcBef>
                  <a:spcPct val="20000"/>
                </a:spcBef>
                <a:spcAft>
                  <a:spcPct val="0"/>
                </a:spcAft>
                <a:buSzPct val="90000"/>
                <a:buFont typeface="Arial" pitchFamily="34" charset="0"/>
                <a:buNone/>
                <a:defRPr sz="4000" kern="1200">
                  <a:gradFill>
                    <a:gsLst>
                      <a:gs pos="1250">
                        <a:schemeClr val="tx1"/>
                      </a:gs>
                      <a:gs pos="99000">
                        <a:schemeClr val="tx1"/>
                      </a:gs>
                    </a:gsLst>
                    <a:lin ang="5400000" scaled="0"/>
                  </a:gradFill>
                  <a:latin typeface="+mj-lt"/>
                  <a:ea typeface="MS PGothic" pitchFamily="34" charset="-128"/>
                  <a:cs typeface="+mn-cs"/>
                </a:defRPr>
              </a:lvl1pPr>
              <a:lvl2pPr marL="0" indent="0" algn="l" defTabSz="931863" rtl="0" fontAlgn="base">
                <a:lnSpc>
                  <a:spcPct val="90000"/>
                </a:lnSpc>
                <a:spcBef>
                  <a:spcPct val="20000"/>
                </a:spcBef>
                <a:spcAft>
                  <a:spcPct val="0"/>
                </a:spcAft>
                <a:buSzPct val="90000"/>
                <a:buFontTx/>
                <a:buNone/>
                <a:defRPr sz="2000" kern="1200">
                  <a:gradFill>
                    <a:gsLst>
                      <a:gs pos="1250">
                        <a:schemeClr val="tx1"/>
                      </a:gs>
                      <a:gs pos="100000">
                        <a:schemeClr val="tx1"/>
                      </a:gs>
                    </a:gsLst>
                    <a:lin ang="5400000" scaled="0"/>
                  </a:gradFill>
                  <a:latin typeface="+mn-lt"/>
                  <a:ea typeface="MS PGothic" pitchFamily="34" charset="-128"/>
                  <a:cs typeface="+mn-cs"/>
                </a:defRPr>
              </a:lvl2pPr>
              <a:lvl3pPr marL="228600" indent="0" algn="l" defTabSz="931863" rtl="0" fontAlgn="base">
                <a:lnSpc>
                  <a:spcPct val="90000"/>
                </a:lnSpc>
                <a:spcBef>
                  <a:spcPct val="20000"/>
                </a:spcBef>
                <a:spcAft>
                  <a:spcPct val="0"/>
                </a:spcAft>
                <a:buSzPct val="90000"/>
                <a:buFont typeface="Arial" pitchFamily="34" charset="0"/>
                <a:buNone/>
                <a:defRPr sz="2000" kern="1200">
                  <a:gradFill>
                    <a:gsLst>
                      <a:gs pos="1250">
                        <a:schemeClr val="tx1"/>
                      </a:gs>
                      <a:gs pos="100000">
                        <a:schemeClr val="tx1"/>
                      </a:gs>
                    </a:gsLst>
                    <a:lin ang="5400000" scaled="0"/>
                  </a:gradFill>
                  <a:latin typeface="+mn-lt"/>
                  <a:ea typeface="MS PGothic" pitchFamily="34" charset="-128"/>
                  <a:cs typeface="+mn-cs"/>
                </a:defRPr>
              </a:lvl3pPr>
              <a:lvl4pPr marL="4572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4pPr>
              <a:lvl5pPr marL="685800" indent="0" algn="l" defTabSz="931863" rtl="0" fontAlgn="base">
                <a:lnSpc>
                  <a:spcPct val="90000"/>
                </a:lnSpc>
                <a:spcBef>
                  <a:spcPct val="20000"/>
                </a:spcBef>
                <a:spcAft>
                  <a:spcPct val="0"/>
                </a:spcAft>
                <a:buSzPct val="90000"/>
                <a:buFont typeface="Arial" pitchFamily="34" charset="0"/>
                <a:buNone/>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1863" rtl="0" eaLnBrk="1" fontAlgn="base" latinLnBrk="0" hangingPunct="1">
                <a:lnSpc>
                  <a:spcPct val="90000"/>
                </a:lnSpc>
                <a:spcBef>
                  <a:spcPct val="20000"/>
                </a:spcBef>
                <a:spcAft>
                  <a:spcPct val="0"/>
                </a:spcAft>
                <a:buClrTx/>
                <a:buSzPct val="90000"/>
                <a:buFont typeface="Arial" pitchFamily="34" charset="0"/>
                <a:buNone/>
                <a:tabLst/>
                <a:defRPr/>
              </a:pPr>
              <a:r>
                <a:rPr kumimoji="0" lang="en-US" sz="1568" b="0" i="0" u="none" strike="noStrike" kern="1200" cap="none" spc="0" normalizeH="0" baseline="0" noProof="0" dirty="0">
                  <a:ln>
                    <a:noFill/>
                  </a:ln>
                  <a:gradFill>
                    <a:gsLst>
                      <a:gs pos="12500">
                        <a:prstClr val="white"/>
                      </a:gs>
                      <a:gs pos="52000">
                        <a:prstClr val="white"/>
                      </a:gs>
                    </a:gsLst>
                    <a:lin ang="5400000" scaled="0"/>
                  </a:gradFill>
                  <a:effectLst/>
                  <a:uLnTx/>
                  <a:uFillTx/>
                  <a:latin typeface="Calibri"/>
                  <a:ea typeface="MS PGothic" pitchFamily="34" charset="-128"/>
                  <a:cs typeface="+mn-cs"/>
                </a:rPr>
                <a:t>On-premises</a:t>
              </a:r>
            </a:p>
          </p:txBody>
        </p:sp>
        <p:sp>
          <p:nvSpPr>
            <p:cNvPr id="91" name="Freeform 29"/>
            <p:cNvSpPr>
              <a:spLocks/>
            </p:cNvSpPr>
            <p:nvPr/>
          </p:nvSpPr>
          <p:spPr bwMode="auto">
            <a:xfrm>
              <a:off x="7098377" y="3858775"/>
              <a:ext cx="222250" cy="219075"/>
            </a:xfrm>
            <a:custGeom>
              <a:avLst/>
              <a:gdLst>
                <a:gd name="T0" fmla="*/ 60 w 140"/>
                <a:gd name="T1" fmla="*/ 138 h 138"/>
                <a:gd name="T2" fmla="*/ 80 w 140"/>
                <a:gd name="T3" fmla="*/ 138 h 138"/>
                <a:gd name="T4" fmla="*/ 80 w 140"/>
                <a:gd name="T5" fmla="*/ 79 h 138"/>
                <a:gd name="T6" fmla="*/ 140 w 140"/>
                <a:gd name="T7" fmla="*/ 79 h 138"/>
                <a:gd name="T8" fmla="*/ 140 w 140"/>
                <a:gd name="T9" fmla="*/ 59 h 138"/>
                <a:gd name="T10" fmla="*/ 80 w 140"/>
                <a:gd name="T11" fmla="*/ 59 h 138"/>
                <a:gd name="T12" fmla="*/ 80 w 140"/>
                <a:gd name="T13" fmla="*/ 0 h 138"/>
                <a:gd name="T14" fmla="*/ 60 w 140"/>
                <a:gd name="T15" fmla="*/ 0 h 138"/>
                <a:gd name="T16" fmla="*/ 60 w 140"/>
                <a:gd name="T17" fmla="*/ 59 h 138"/>
                <a:gd name="T18" fmla="*/ 0 w 140"/>
                <a:gd name="T19" fmla="*/ 59 h 138"/>
                <a:gd name="T20" fmla="*/ 0 w 140"/>
                <a:gd name="T21" fmla="*/ 79 h 138"/>
                <a:gd name="T22" fmla="*/ 60 w 140"/>
                <a:gd name="T23" fmla="*/ 79 h 138"/>
                <a:gd name="T24" fmla="*/ 60 w 140"/>
                <a:gd name="T2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8">
                  <a:moveTo>
                    <a:pt x="60" y="138"/>
                  </a:moveTo>
                  <a:lnTo>
                    <a:pt x="80" y="138"/>
                  </a:lnTo>
                  <a:lnTo>
                    <a:pt x="80" y="79"/>
                  </a:lnTo>
                  <a:lnTo>
                    <a:pt x="140" y="79"/>
                  </a:lnTo>
                  <a:lnTo>
                    <a:pt x="140" y="59"/>
                  </a:lnTo>
                  <a:lnTo>
                    <a:pt x="80" y="59"/>
                  </a:lnTo>
                  <a:lnTo>
                    <a:pt x="80" y="0"/>
                  </a:lnTo>
                  <a:lnTo>
                    <a:pt x="60" y="0"/>
                  </a:lnTo>
                  <a:lnTo>
                    <a:pt x="60" y="59"/>
                  </a:lnTo>
                  <a:lnTo>
                    <a:pt x="0" y="59"/>
                  </a:lnTo>
                  <a:lnTo>
                    <a:pt x="0" y="79"/>
                  </a:lnTo>
                  <a:lnTo>
                    <a:pt x="60" y="79"/>
                  </a:lnTo>
                  <a:lnTo>
                    <a:pt x="60" y="138"/>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sp>
        <p:nvSpPr>
          <p:cNvPr id="439" name="AutoShape 371"/>
          <p:cNvSpPr>
            <a:spLocks noChangeAspect="1" noChangeArrowheads="1" noTextEdit="1"/>
          </p:cNvSpPr>
          <p:nvPr/>
        </p:nvSpPr>
        <p:spPr bwMode="auto">
          <a:xfrm flipH="1">
            <a:off x="868413" y="2280457"/>
            <a:ext cx="563378" cy="728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8872" y="5244187"/>
            <a:ext cx="846708" cy="8467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390" y="5356717"/>
            <a:ext cx="632618" cy="621648"/>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160658" y="5840209"/>
            <a:ext cx="637889" cy="427935"/>
          </a:xfrm>
          <a:prstGeom prst="rect">
            <a:avLst/>
          </a:prstGeom>
        </p:spPr>
      </p:pic>
      <p:grpSp>
        <p:nvGrpSpPr>
          <p:cNvPr id="474" name="Group 473"/>
          <p:cNvGrpSpPr/>
          <p:nvPr/>
        </p:nvGrpSpPr>
        <p:grpSpPr>
          <a:xfrm>
            <a:off x="8438649" y="2861862"/>
            <a:ext cx="2090653" cy="2180686"/>
            <a:chOff x="8607860" y="2918751"/>
            <a:chExt cx="2132575" cy="2224413"/>
          </a:xfrm>
        </p:grpSpPr>
        <p:grpSp>
          <p:nvGrpSpPr>
            <p:cNvPr id="103" name="Group 102"/>
            <p:cNvGrpSpPr/>
            <p:nvPr/>
          </p:nvGrpSpPr>
          <p:grpSpPr>
            <a:xfrm>
              <a:off x="8607860" y="4547811"/>
              <a:ext cx="2130966" cy="595353"/>
              <a:chOff x="8607860" y="3874981"/>
              <a:chExt cx="2130966" cy="595353"/>
            </a:xfrm>
          </p:grpSpPr>
          <p:grpSp>
            <p:nvGrpSpPr>
              <p:cNvPr id="97" name="Group 96"/>
              <p:cNvGrpSpPr/>
              <p:nvPr/>
            </p:nvGrpSpPr>
            <p:grpSpPr>
              <a:xfrm>
                <a:off x="8607860" y="3874981"/>
                <a:ext cx="2130966" cy="349980"/>
                <a:chOff x="8609677" y="3874981"/>
                <a:chExt cx="1440439" cy="236571"/>
              </a:xfrm>
            </p:grpSpPr>
            <p:sp>
              <p:nvSpPr>
                <p:cNvPr id="93" name="Freeform 127"/>
                <p:cNvSpPr>
                  <a:spLocks noChangeAspect="1" noEditPoints="1"/>
                </p:cNvSpPr>
                <p:nvPr/>
              </p:nvSpPr>
              <p:spPr bwMode="auto">
                <a:xfrm>
                  <a:off x="8609677"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94" name="Freeform 127"/>
                <p:cNvSpPr>
                  <a:spLocks noChangeAspect="1" noEditPoints="1"/>
                </p:cNvSpPr>
                <p:nvPr/>
              </p:nvSpPr>
              <p:spPr bwMode="auto">
                <a:xfrm>
                  <a:off x="8987668"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95" name="Freeform 127"/>
                <p:cNvSpPr>
                  <a:spLocks noChangeAspect="1" noEditPoints="1"/>
                </p:cNvSpPr>
                <p:nvPr/>
              </p:nvSpPr>
              <p:spPr bwMode="auto">
                <a:xfrm>
                  <a:off x="936565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96" name="Freeform 127"/>
                <p:cNvSpPr>
                  <a:spLocks noChangeAspect="1" noEditPoints="1"/>
                </p:cNvSpPr>
                <p:nvPr/>
              </p:nvSpPr>
              <p:spPr bwMode="auto">
                <a:xfrm>
                  <a:off x="974364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8" name="Group 97"/>
              <p:cNvGrpSpPr/>
              <p:nvPr/>
            </p:nvGrpSpPr>
            <p:grpSpPr>
              <a:xfrm>
                <a:off x="8607860" y="4120354"/>
                <a:ext cx="2130966" cy="349980"/>
                <a:chOff x="8609677" y="3874981"/>
                <a:chExt cx="1440439" cy="236571"/>
              </a:xfrm>
            </p:grpSpPr>
            <p:sp>
              <p:nvSpPr>
                <p:cNvPr id="99" name="Freeform 127"/>
                <p:cNvSpPr>
                  <a:spLocks noChangeAspect="1" noEditPoints="1"/>
                </p:cNvSpPr>
                <p:nvPr/>
              </p:nvSpPr>
              <p:spPr bwMode="auto">
                <a:xfrm>
                  <a:off x="8609677"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00" name="Freeform 127"/>
                <p:cNvSpPr>
                  <a:spLocks noChangeAspect="1" noEditPoints="1"/>
                </p:cNvSpPr>
                <p:nvPr/>
              </p:nvSpPr>
              <p:spPr bwMode="auto">
                <a:xfrm>
                  <a:off x="8987668"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01" name="Freeform 127"/>
                <p:cNvSpPr>
                  <a:spLocks noChangeAspect="1" noEditPoints="1"/>
                </p:cNvSpPr>
                <p:nvPr/>
              </p:nvSpPr>
              <p:spPr bwMode="auto">
                <a:xfrm>
                  <a:off x="936565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02" name="Freeform 127"/>
                <p:cNvSpPr>
                  <a:spLocks noChangeAspect="1" noEditPoints="1"/>
                </p:cNvSpPr>
                <p:nvPr/>
              </p:nvSpPr>
              <p:spPr bwMode="auto">
                <a:xfrm>
                  <a:off x="9743649" y="3874981"/>
                  <a:ext cx="306467" cy="236571"/>
                </a:xfrm>
                <a:custGeom>
                  <a:avLst/>
                  <a:gdLst>
                    <a:gd name="T0" fmla="*/ 0 w 804"/>
                    <a:gd name="T1" fmla="*/ 0 h 623"/>
                    <a:gd name="T2" fmla="*/ 0 w 804"/>
                    <a:gd name="T3" fmla="*/ 195 h 623"/>
                    <a:gd name="T4" fmla="*/ 804 w 804"/>
                    <a:gd name="T5" fmla="*/ 195 h 623"/>
                    <a:gd name="T6" fmla="*/ 804 w 804"/>
                    <a:gd name="T7" fmla="*/ 0 h 623"/>
                    <a:gd name="T8" fmla="*/ 0 w 804"/>
                    <a:gd name="T9" fmla="*/ 0 h 623"/>
                    <a:gd name="T10" fmla="*/ 539 w 804"/>
                    <a:gd name="T11" fmla="*/ 161 h 623"/>
                    <a:gd name="T12" fmla="*/ 433 w 804"/>
                    <a:gd name="T13" fmla="*/ 161 h 623"/>
                    <a:gd name="T14" fmla="*/ 433 w 804"/>
                    <a:gd name="T15" fmla="*/ 138 h 623"/>
                    <a:gd name="T16" fmla="*/ 539 w 804"/>
                    <a:gd name="T17" fmla="*/ 138 h 623"/>
                    <a:gd name="T18" fmla="*/ 539 w 804"/>
                    <a:gd name="T19" fmla="*/ 161 h 623"/>
                    <a:gd name="T20" fmla="*/ 583 w 804"/>
                    <a:gd name="T21" fmla="*/ 164 h 623"/>
                    <a:gd name="T22" fmla="*/ 568 w 804"/>
                    <a:gd name="T23" fmla="*/ 149 h 623"/>
                    <a:gd name="T24" fmla="*/ 583 w 804"/>
                    <a:gd name="T25" fmla="*/ 135 h 623"/>
                    <a:gd name="T26" fmla="*/ 597 w 804"/>
                    <a:gd name="T27" fmla="*/ 149 h 623"/>
                    <a:gd name="T28" fmla="*/ 583 w 804"/>
                    <a:gd name="T29" fmla="*/ 164 h 623"/>
                    <a:gd name="T30" fmla="*/ 769 w 804"/>
                    <a:gd name="T31" fmla="*/ 159 h 623"/>
                    <a:gd name="T32" fmla="*/ 686 w 804"/>
                    <a:gd name="T33" fmla="*/ 159 h 623"/>
                    <a:gd name="T34" fmla="*/ 686 w 804"/>
                    <a:gd name="T35" fmla="*/ 37 h 623"/>
                    <a:gd name="T36" fmla="*/ 769 w 804"/>
                    <a:gd name="T37" fmla="*/ 37 h 623"/>
                    <a:gd name="T38" fmla="*/ 769 w 804"/>
                    <a:gd name="T39" fmla="*/ 159 h 623"/>
                    <a:gd name="T40" fmla="*/ 0 w 804"/>
                    <a:gd name="T41" fmla="*/ 214 h 623"/>
                    <a:gd name="T42" fmla="*/ 0 w 804"/>
                    <a:gd name="T43" fmla="*/ 409 h 623"/>
                    <a:gd name="T44" fmla="*/ 804 w 804"/>
                    <a:gd name="T45" fmla="*/ 409 h 623"/>
                    <a:gd name="T46" fmla="*/ 804 w 804"/>
                    <a:gd name="T47" fmla="*/ 214 h 623"/>
                    <a:gd name="T48" fmla="*/ 0 w 804"/>
                    <a:gd name="T49" fmla="*/ 214 h 623"/>
                    <a:gd name="T50" fmla="*/ 539 w 804"/>
                    <a:gd name="T51" fmla="*/ 375 h 623"/>
                    <a:gd name="T52" fmla="*/ 433 w 804"/>
                    <a:gd name="T53" fmla="*/ 375 h 623"/>
                    <a:gd name="T54" fmla="*/ 433 w 804"/>
                    <a:gd name="T55" fmla="*/ 352 h 623"/>
                    <a:gd name="T56" fmla="*/ 539 w 804"/>
                    <a:gd name="T57" fmla="*/ 352 h 623"/>
                    <a:gd name="T58" fmla="*/ 539 w 804"/>
                    <a:gd name="T59" fmla="*/ 375 h 623"/>
                    <a:gd name="T60" fmla="*/ 583 w 804"/>
                    <a:gd name="T61" fmla="*/ 378 h 623"/>
                    <a:gd name="T62" fmla="*/ 568 w 804"/>
                    <a:gd name="T63" fmla="*/ 363 h 623"/>
                    <a:gd name="T64" fmla="*/ 583 w 804"/>
                    <a:gd name="T65" fmla="*/ 349 h 623"/>
                    <a:gd name="T66" fmla="*/ 597 w 804"/>
                    <a:gd name="T67" fmla="*/ 363 h 623"/>
                    <a:gd name="T68" fmla="*/ 583 w 804"/>
                    <a:gd name="T69" fmla="*/ 378 h 623"/>
                    <a:gd name="T70" fmla="*/ 769 w 804"/>
                    <a:gd name="T71" fmla="*/ 373 h 623"/>
                    <a:gd name="T72" fmla="*/ 686 w 804"/>
                    <a:gd name="T73" fmla="*/ 373 h 623"/>
                    <a:gd name="T74" fmla="*/ 686 w 804"/>
                    <a:gd name="T75" fmla="*/ 251 h 623"/>
                    <a:gd name="T76" fmla="*/ 769 w 804"/>
                    <a:gd name="T77" fmla="*/ 251 h 623"/>
                    <a:gd name="T78" fmla="*/ 769 w 804"/>
                    <a:gd name="T79" fmla="*/ 373 h 623"/>
                    <a:gd name="T80" fmla="*/ 0 w 804"/>
                    <a:gd name="T81" fmla="*/ 428 h 623"/>
                    <a:gd name="T82" fmla="*/ 0 w 804"/>
                    <a:gd name="T83" fmla="*/ 623 h 623"/>
                    <a:gd name="T84" fmla="*/ 804 w 804"/>
                    <a:gd name="T85" fmla="*/ 623 h 623"/>
                    <a:gd name="T86" fmla="*/ 804 w 804"/>
                    <a:gd name="T87" fmla="*/ 428 h 623"/>
                    <a:gd name="T88" fmla="*/ 0 w 804"/>
                    <a:gd name="T89" fmla="*/ 428 h 623"/>
                    <a:gd name="T90" fmla="*/ 539 w 804"/>
                    <a:gd name="T91" fmla="*/ 589 h 623"/>
                    <a:gd name="T92" fmla="*/ 433 w 804"/>
                    <a:gd name="T93" fmla="*/ 589 h 623"/>
                    <a:gd name="T94" fmla="*/ 433 w 804"/>
                    <a:gd name="T95" fmla="*/ 566 h 623"/>
                    <a:gd name="T96" fmla="*/ 539 w 804"/>
                    <a:gd name="T97" fmla="*/ 566 h 623"/>
                    <a:gd name="T98" fmla="*/ 539 w 804"/>
                    <a:gd name="T99" fmla="*/ 589 h 623"/>
                    <a:gd name="T100" fmla="*/ 583 w 804"/>
                    <a:gd name="T101" fmla="*/ 592 h 623"/>
                    <a:gd name="T102" fmla="*/ 568 w 804"/>
                    <a:gd name="T103" fmla="*/ 577 h 623"/>
                    <a:gd name="T104" fmla="*/ 583 w 804"/>
                    <a:gd name="T105" fmla="*/ 563 h 623"/>
                    <a:gd name="T106" fmla="*/ 597 w 804"/>
                    <a:gd name="T107" fmla="*/ 577 h 623"/>
                    <a:gd name="T108" fmla="*/ 583 w 804"/>
                    <a:gd name="T109" fmla="*/ 592 h 623"/>
                    <a:gd name="T110" fmla="*/ 769 w 804"/>
                    <a:gd name="T111" fmla="*/ 587 h 623"/>
                    <a:gd name="T112" fmla="*/ 686 w 804"/>
                    <a:gd name="T113" fmla="*/ 587 h 623"/>
                    <a:gd name="T114" fmla="*/ 686 w 804"/>
                    <a:gd name="T115" fmla="*/ 465 h 623"/>
                    <a:gd name="T116" fmla="*/ 769 w 804"/>
                    <a:gd name="T117" fmla="*/ 465 h 623"/>
                    <a:gd name="T118" fmla="*/ 769 w 804"/>
                    <a:gd name="T119" fmla="*/ 58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4" h="623">
                      <a:moveTo>
                        <a:pt x="0" y="0"/>
                      </a:moveTo>
                      <a:cubicBezTo>
                        <a:pt x="0" y="195"/>
                        <a:pt x="0" y="195"/>
                        <a:pt x="0" y="195"/>
                      </a:cubicBezTo>
                      <a:cubicBezTo>
                        <a:pt x="804" y="195"/>
                        <a:pt x="804" y="195"/>
                        <a:pt x="804" y="195"/>
                      </a:cubicBezTo>
                      <a:cubicBezTo>
                        <a:pt x="804" y="0"/>
                        <a:pt x="804" y="0"/>
                        <a:pt x="804" y="0"/>
                      </a:cubicBezTo>
                      <a:lnTo>
                        <a:pt x="0" y="0"/>
                      </a:lnTo>
                      <a:close/>
                      <a:moveTo>
                        <a:pt x="539" y="161"/>
                      </a:moveTo>
                      <a:cubicBezTo>
                        <a:pt x="433" y="161"/>
                        <a:pt x="433" y="161"/>
                        <a:pt x="433" y="161"/>
                      </a:cubicBezTo>
                      <a:cubicBezTo>
                        <a:pt x="433" y="138"/>
                        <a:pt x="433" y="138"/>
                        <a:pt x="433" y="138"/>
                      </a:cubicBezTo>
                      <a:cubicBezTo>
                        <a:pt x="539" y="138"/>
                        <a:pt x="539" y="138"/>
                        <a:pt x="539" y="138"/>
                      </a:cubicBezTo>
                      <a:lnTo>
                        <a:pt x="539" y="161"/>
                      </a:lnTo>
                      <a:close/>
                      <a:moveTo>
                        <a:pt x="583" y="164"/>
                      </a:moveTo>
                      <a:cubicBezTo>
                        <a:pt x="575" y="164"/>
                        <a:pt x="568" y="157"/>
                        <a:pt x="568" y="149"/>
                      </a:cubicBezTo>
                      <a:cubicBezTo>
                        <a:pt x="568" y="141"/>
                        <a:pt x="575" y="135"/>
                        <a:pt x="583" y="135"/>
                      </a:cubicBezTo>
                      <a:cubicBezTo>
                        <a:pt x="591" y="135"/>
                        <a:pt x="597" y="141"/>
                        <a:pt x="597" y="149"/>
                      </a:cubicBezTo>
                      <a:cubicBezTo>
                        <a:pt x="597" y="157"/>
                        <a:pt x="591" y="164"/>
                        <a:pt x="583" y="164"/>
                      </a:cubicBezTo>
                      <a:close/>
                      <a:moveTo>
                        <a:pt x="769" y="159"/>
                      </a:moveTo>
                      <a:cubicBezTo>
                        <a:pt x="686" y="159"/>
                        <a:pt x="686" y="159"/>
                        <a:pt x="686" y="159"/>
                      </a:cubicBezTo>
                      <a:cubicBezTo>
                        <a:pt x="686" y="37"/>
                        <a:pt x="686" y="37"/>
                        <a:pt x="686" y="37"/>
                      </a:cubicBezTo>
                      <a:cubicBezTo>
                        <a:pt x="769" y="37"/>
                        <a:pt x="769" y="37"/>
                        <a:pt x="769" y="37"/>
                      </a:cubicBezTo>
                      <a:lnTo>
                        <a:pt x="769" y="159"/>
                      </a:lnTo>
                      <a:close/>
                      <a:moveTo>
                        <a:pt x="0" y="214"/>
                      </a:moveTo>
                      <a:cubicBezTo>
                        <a:pt x="0" y="409"/>
                        <a:pt x="0" y="409"/>
                        <a:pt x="0" y="409"/>
                      </a:cubicBezTo>
                      <a:cubicBezTo>
                        <a:pt x="804" y="409"/>
                        <a:pt x="804" y="409"/>
                        <a:pt x="804" y="409"/>
                      </a:cubicBezTo>
                      <a:cubicBezTo>
                        <a:pt x="804" y="214"/>
                        <a:pt x="804" y="214"/>
                        <a:pt x="804" y="214"/>
                      </a:cubicBezTo>
                      <a:lnTo>
                        <a:pt x="0" y="214"/>
                      </a:lnTo>
                      <a:close/>
                      <a:moveTo>
                        <a:pt x="539" y="375"/>
                      </a:moveTo>
                      <a:cubicBezTo>
                        <a:pt x="433" y="375"/>
                        <a:pt x="433" y="375"/>
                        <a:pt x="433" y="375"/>
                      </a:cubicBezTo>
                      <a:cubicBezTo>
                        <a:pt x="433" y="352"/>
                        <a:pt x="433" y="352"/>
                        <a:pt x="433" y="352"/>
                      </a:cubicBezTo>
                      <a:cubicBezTo>
                        <a:pt x="539" y="352"/>
                        <a:pt x="539" y="352"/>
                        <a:pt x="539" y="352"/>
                      </a:cubicBezTo>
                      <a:lnTo>
                        <a:pt x="539" y="375"/>
                      </a:lnTo>
                      <a:close/>
                      <a:moveTo>
                        <a:pt x="583" y="378"/>
                      </a:moveTo>
                      <a:cubicBezTo>
                        <a:pt x="575" y="378"/>
                        <a:pt x="568" y="371"/>
                        <a:pt x="568" y="363"/>
                      </a:cubicBezTo>
                      <a:cubicBezTo>
                        <a:pt x="568" y="355"/>
                        <a:pt x="575" y="349"/>
                        <a:pt x="583" y="349"/>
                      </a:cubicBezTo>
                      <a:cubicBezTo>
                        <a:pt x="591" y="349"/>
                        <a:pt x="597" y="355"/>
                        <a:pt x="597" y="363"/>
                      </a:cubicBezTo>
                      <a:cubicBezTo>
                        <a:pt x="597" y="371"/>
                        <a:pt x="591" y="378"/>
                        <a:pt x="583" y="378"/>
                      </a:cubicBezTo>
                      <a:close/>
                      <a:moveTo>
                        <a:pt x="769" y="373"/>
                      </a:moveTo>
                      <a:cubicBezTo>
                        <a:pt x="686" y="373"/>
                        <a:pt x="686" y="373"/>
                        <a:pt x="686" y="373"/>
                      </a:cubicBezTo>
                      <a:cubicBezTo>
                        <a:pt x="686" y="251"/>
                        <a:pt x="686" y="251"/>
                        <a:pt x="686" y="251"/>
                      </a:cubicBezTo>
                      <a:cubicBezTo>
                        <a:pt x="769" y="251"/>
                        <a:pt x="769" y="251"/>
                        <a:pt x="769" y="251"/>
                      </a:cubicBezTo>
                      <a:lnTo>
                        <a:pt x="769" y="373"/>
                      </a:lnTo>
                      <a:close/>
                      <a:moveTo>
                        <a:pt x="0" y="428"/>
                      </a:moveTo>
                      <a:cubicBezTo>
                        <a:pt x="0" y="623"/>
                        <a:pt x="0" y="623"/>
                        <a:pt x="0" y="623"/>
                      </a:cubicBezTo>
                      <a:cubicBezTo>
                        <a:pt x="804" y="623"/>
                        <a:pt x="804" y="623"/>
                        <a:pt x="804" y="623"/>
                      </a:cubicBezTo>
                      <a:cubicBezTo>
                        <a:pt x="804" y="428"/>
                        <a:pt x="804" y="428"/>
                        <a:pt x="804" y="428"/>
                      </a:cubicBezTo>
                      <a:lnTo>
                        <a:pt x="0" y="428"/>
                      </a:lnTo>
                      <a:close/>
                      <a:moveTo>
                        <a:pt x="539" y="589"/>
                      </a:moveTo>
                      <a:cubicBezTo>
                        <a:pt x="433" y="589"/>
                        <a:pt x="433" y="589"/>
                        <a:pt x="433" y="589"/>
                      </a:cubicBezTo>
                      <a:cubicBezTo>
                        <a:pt x="433" y="566"/>
                        <a:pt x="433" y="566"/>
                        <a:pt x="433" y="566"/>
                      </a:cubicBezTo>
                      <a:cubicBezTo>
                        <a:pt x="539" y="566"/>
                        <a:pt x="539" y="566"/>
                        <a:pt x="539" y="566"/>
                      </a:cubicBezTo>
                      <a:lnTo>
                        <a:pt x="539" y="589"/>
                      </a:lnTo>
                      <a:close/>
                      <a:moveTo>
                        <a:pt x="583" y="592"/>
                      </a:moveTo>
                      <a:cubicBezTo>
                        <a:pt x="575" y="592"/>
                        <a:pt x="568" y="585"/>
                        <a:pt x="568" y="577"/>
                      </a:cubicBezTo>
                      <a:cubicBezTo>
                        <a:pt x="568" y="569"/>
                        <a:pt x="575" y="563"/>
                        <a:pt x="583" y="563"/>
                      </a:cubicBezTo>
                      <a:cubicBezTo>
                        <a:pt x="591" y="563"/>
                        <a:pt x="597" y="569"/>
                        <a:pt x="597" y="577"/>
                      </a:cubicBezTo>
                      <a:cubicBezTo>
                        <a:pt x="597" y="585"/>
                        <a:pt x="591" y="592"/>
                        <a:pt x="583" y="592"/>
                      </a:cubicBezTo>
                      <a:close/>
                      <a:moveTo>
                        <a:pt x="769" y="587"/>
                      </a:moveTo>
                      <a:cubicBezTo>
                        <a:pt x="686" y="587"/>
                        <a:pt x="686" y="587"/>
                        <a:pt x="686" y="587"/>
                      </a:cubicBezTo>
                      <a:cubicBezTo>
                        <a:pt x="686" y="465"/>
                        <a:pt x="686" y="465"/>
                        <a:pt x="686" y="465"/>
                      </a:cubicBezTo>
                      <a:cubicBezTo>
                        <a:pt x="769" y="465"/>
                        <a:pt x="769" y="465"/>
                        <a:pt x="769" y="465"/>
                      </a:cubicBezTo>
                      <a:lnTo>
                        <a:pt x="769" y="587"/>
                      </a:lnTo>
                      <a:close/>
                    </a:path>
                  </a:pathLst>
                </a:custGeom>
                <a:solidFill>
                  <a:schemeClr val="bg1"/>
                </a:solidFill>
                <a:ln>
                  <a:noFill/>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442" name="Group 441"/>
            <p:cNvGrpSpPr/>
            <p:nvPr/>
          </p:nvGrpSpPr>
          <p:grpSpPr>
            <a:xfrm>
              <a:off x="9164967" y="2918751"/>
              <a:ext cx="1575468" cy="1565276"/>
              <a:chOff x="1808160" y="2424113"/>
              <a:chExt cx="1575468" cy="1565276"/>
            </a:xfrm>
          </p:grpSpPr>
          <p:grpSp>
            <p:nvGrpSpPr>
              <p:cNvPr id="437" name="Group 436"/>
              <p:cNvGrpSpPr/>
              <p:nvPr/>
            </p:nvGrpSpPr>
            <p:grpSpPr>
              <a:xfrm flipH="1">
                <a:off x="2996277" y="2424113"/>
                <a:ext cx="387351" cy="1565275"/>
                <a:chOff x="1350375" y="2424113"/>
                <a:chExt cx="387351" cy="1565275"/>
              </a:xfrm>
            </p:grpSpPr>
            <p:sp>
              <p:nvSpPr>
                <p:cNvPr id="380" name="Rectangle 314"/>
                <p:cNvSpPr>
                  <a:spLocks noChangeArrowheads="1"/>
                </p:cNvSpPr>
                <p:nvPr/>
              </p:nvSpPr>
              <p:spPr bwMode="auto">
                <a:xfrm>
                  <a:off x="1350375" y="3278188"/>
                  <a:ext cx="155575" cy="71120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1" name="Rectangle 315"/>
                <p:cNvSpPr>
                  <a:spLocks noChangeArrowheads="1"/>
                </p:cNvSpPr>
                <p:nvPr/>
              </p:nvSpPr>
              <p:spPr bwMode="auto">
                <a:xfrm>
                  <a:off x="1428163" y="2874963"/>
                  <a:ext cx="309563" cy="1114425"/>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2" name="Freeform 316"/>
                <p:cNvSpPr>
                  <a:spLocks/>
                </p:cNvSpPr>
                <p:nvPr/>
              </p:nvSpPr>
              <p:spPr bwMode="auto">
                <a:xfrm>
                  <a:off x="1502775" y="2762251"/>
                  <a:ext cx="160338" cy="112713"/>
                </a:xfrm>
                <a:custGeom>
                  <a:avLst/>
                  <a:gdLst>
                    <a:gd name="T0" fmla="*/ 75 w 101"/>
                    <a:gd name="T1" fmla="*/ 0 h 71"/>
                    <a:gd name="T2" fmla="*/ 26 w 101"/>
                    <a:gd name="T3" fmla="*/ 0 h 71"/>
                    <a:gd name="T4" fmla="*/ 0 w 101"/>
                    <a:gd name="T5" fmla="*/ 71 h 71"/>
                    <a:gd name="T6" fmla="*/ 101 w 101"/>
                    <a:gd name="T7" fmla="*/ 71 h 71"/>
                    <a:gd name="T8" fmla="*/ 75 w 101"/>
                    <a:gd name="T9" fmla="*/ 0 h 71"/>
                  </a:gdLst>
                  <a:ahLst/>
                  <a:cxnLst>
                    <a:cxn ang="0">
                      <a:pos x="T0" y="T1"/>
                    </a:cxn>
                    <a:cxn ang="0">
                      <a:pos x="T2" y="T3"/>
                    </a:cxn>
                    <a:cxn ang="0">
                      <a:pos x="T4" y="T5"/>
                    </a:cxn>
                    <a:cxn ang="0">
                      <a:pos x="T6" y="T7"/>
                    </a:cxn>
                    <a:cxn ang="0">
                      <a:pos x="T8" y="T9"/>
                    </a:cxn>
                  </a:cxnLst>
                  <a:rect l="0" t="0" r="r" b="b"/>
                  <a:pathLst>
                    <a:path w="101" h="71">
                      <a:moveTo>
                        <a:pt x="75" y="0"/>
                      </a:moveTo>
                      <a:lnTo>
                        <a:pt x="26" y="0"/>
                      </a:lnTo>
                      <a:lnTo>
                        <a:pt x="0" y="71"/>
                      </a:lnTo>
                      <a:lnTo>
                        <a:pt x="101" y="71"/>
                      </a:lnTo>
                      <a:lnTo>
                        <a:pt x="75"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3" name="Rectangle 317"/>
                <p:cNvSpPr>
                  <a:spLocks noChangeArrowheads="1"/>
                </p:cNvSpPr>
                <p:nvPr/>
              </p:nvSpPr>
              <p:spPr bwMode="auto">
                <a:xfrm>
                  <a:off x="1569450" y="2424113"/>
                  <a:ext cx="26988" cy="3873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4" name="Rectangle 318"/>
                <p:cNvSpPr>
                  <a:spLocks noChangeArrowheads="1"/>
                </p:cNvSpPr>
                <p:nvPr/>
              </p:nvSpPr>
              <p:spPr bwMode="auto">
                <a:xfrm>
                  <a:off x="1469438" y="29130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5" name="Rectangle 319"/>
                <p:cNvSpPr>
                  <a:spLocks noChangeArrowheads="1"/>
                </p:cNvSpPr>
                <p:nvPr/>
              </p:nvSpPr>
              <p:spPr bwMode="auto">
                <a:xfrm>
                  <a:off x="1534525" y="29130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6" name="Rectangle 320"/>
                <p:cNvSpPr>
                  <a:spLocks noChangeArrowheads="1"/>
                </p:cNvSpPr>
                <p:nvPr/>
              </p:nvSpPr>
              <p:spPr bwMode="auto">
                <a:xfrm>
                  <a:off x="1599613" y="2913063"/>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7" name="Rectangle 321"/>
                <p:cNvSpPr>
                  <a:spLocks noChangeArrowheads="1"/>
                </p:cNvSpPr>
                <p:nvPr/>
              </p:nvSpPr>
              <p:spPr bwMode="auto">
                <a:xfrm>
                  <a:off x="1666288" y="29130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8" name="Rectangle 322"/>
                <p:cNvSpPr>
                  <a:spLocks noChangeArrowheads="1"/>
                </p:cNvSpPr>
                <p:nvPr/>
              </p:nvSpPr>
              <p:spPr bwMode="auto">
                <a:xfrm>
                  <a:off x="1469438" y="30162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89" name="Rectangle 323"/>
                <p:cNvSpPr>
                  <a:spLocks noChangeArrowheads="1"/>
                </p:cNvSpPr>
                <p:nvPr/>
              </p:nvSpPr>
              <p:spPr bwMode="auto">
                <a:xfrm>
                  <a:off x="1534525" y="3016251"/>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0" name="Rectangle 324"/>
                <p:cNvSpPr>
                  <a:spLocks noChangeArrowheads="1"/>
                </p:cNvSpPr>
                <p:nvPr/>
              </p:nvSpPr>
              <p:spPr bwMode="auto">
                <a:xfrm>
                  <a:off x="1599613" y="30162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1" name="Rectangle 325"/>
                <p:cNvSpPr>
                  <a:spLocks noChangeArrowheads="1"/>
                </p:cNvSpPr>
                <p:nvPr/>
              </p:nvSpPr>
              <p:spPr bwMode="auto">
                <a:xfrm>
                  <a:off x="1666288" y="30162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2" name="Rectangle 326"/>
                <p:cNvSpPr>
                  <a:spLocks noChangeArrowheads="1"/>
                </p:cNvSpPr>
                <p:nvPr/>
              </p:nvSpPr>
              <p:spPr bwMode="auto">
                <a:xfrm>
                  <a:off x="1469438" y="3119438"/>
                  <a:ext cx="3016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3" name="Rectangle 327"/>
                <p:cNvSpPr>
                  <a:spLocks noChangeArrowheads="1"/>
                </p:cNvSpPr>
                <p:nvPr/>
              </p:nvSpPr>
              <p:spPr bwMode="auto">
                <a:xfrm>
                  <a:off x="1534525" y="3119438"/>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4" name="Rectangle 328"/>
                <p:cNvSpPr>
                  <a:spLocks noChangeArrowheads="1"/>
                </p:cNvSpPr>
                <p:nvPr/>
              </p:nvSpPr>
              <p:spPr bwMode="auto">
                <a:xfrm>
                  <a:off x="1599613" y="31194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5" name="Rectangle 329"/>
                <p:cNvSpPr>
                  <a:spLocks noChangeArrowheads="1"/>
                </p:cNvSpPr>
                <p:nvPr/>
              </p:nvSpPr>
              <p:spPr bwMode="auto">
                <a:xfrm>
                  <a:off x="1666288" y="3119438"/>
                  <a:ext cx="3016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6" name="Rectangle 330"/>
                <p:cNvSpPr>
                  <a:spLocks noChangeArrowheads="1"/>
                </p:cNvSpPr>
                <p:nvPr/>
              </p:nvSpPr>
              <p:spPr bwMode="auto">
                <a:xfrm>
                  <a:off x="1469438" y="322262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7" name="Rectangle 331"/>
                <p:cNvSpPr>
                  <a:spLocks noChangeArrowheads="1"/>
                </p:cNvSpPr>
                <p:nvPr/>
              </p:nvSpPr>
              <p:spPr bwMode="auto">
                <a:xfrm>
                  <a:off x="1534525" y="322262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8" name="Rectangle 332"/>
                <p:cNvSpPr>
                  <a:spLocks noChangeArrowheads="1"/>
                </p:cNvSpPr>
                <p:nvPr/>
              </p:nvSpPr>
              <p:spPr bwMode="auto">
                <a:xfrm>
                  <a:off x="1599613" y="322262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99" name="Rectangle 333"/>
                <p:cNvSpPr>
                  <a:spLocks noChangeArrowheads="1"/>
                </p:cNvSpPr>
                <p:nvPr/>
              </p:nvSpPr>
              <p:spPr bwMode="auto">
                <a:xfrm>
                  <a:off x="1666288" y="322262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0" name="Rectangle 334"/>
                <p:cNvSpPr>
                  <a:spLocks noChangeArrowheads="1"/>
                </p:cNvSpPr>
                <p:nvPr/>
              </p:nvSpPr>
              <p:spPr bwMode="auto">
                <a:xfrm>
                  <a:off x="1469438" y="332898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1" name="Rectangle 335"/>
                <p:cNvSpPr>
                  <a:spLocks noChangeArrowheads="1"/>
                </p:cNvSpPr>
                <p:nvPr/>
              </p:nvSpPr>
              <p:spPr bwMode="auto">
                <a:xfrm>
                  <a:off x="1534525" y="3328988"/>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2" name="Rectangle 336"/>
                <p:cNvSpPr>
                  <a:spLocks noChangeArrowheads="1"/>
                </p:cNvSpPr>
                <p:nvPr/>
              </p:nvSpPr>
              <p:spPr bwMode="auto">
                <a:xfrm>
                  <a:off x="1599613" y="332898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3" name="Rectangle 337"/>
                <p:cNvSpPr>
                  <a:spLocks noChangeArrowheads="1"/>
                </p:cNvSpPr>
                <p:nvPr/>
              </p:nvSpPr>
              <p:spPr bwMode="auto">
                <a:xfrm>
                  <a:off x="1666288" y="332898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4" name="Rectangle 338"/>
                <p:cNvSpPr>
                  <a:spLocks noChangeArrowheads="1"/>
                </p:cNvSpPr>
                <p:nvPr/>
              </p:nvSpPr>
              <p:spPr bwMode="auto">
                <a:xfrm>
                  <a:off x="1469438" y="343217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5" name="Rectangle 339"/>
                <p:cNvSpPr>
                  <a:spLocks noChangeArrowheads="1"/>
                </p:cNvSpPr>
                <p:nvPr/>
              </p:nvSpPr>
              <p:spPr bwMode="auto">
                <a:xfrm>
                  <a:off x="1534525" y="3432176"/>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6" name="Rectangle 340"/>
                <p:cNvSpPr>
                  <a:spLocks noChangeArrowheads="1"/>
                </p:cNvSpPr>
                <p:nvPr/>
              </p:nvSpPr>
              <p:spPr bwMode="auto">
                <a:xfrm>
                  <a:off x="1599613" y="3432176"/>
                  <a:ext cx="31750"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7" name="Rectangle 341"/>
                <p:cNvSpPr>
                  <a:spLocks noChangeArrowheads="1"/>
                </p:cNvSpPr>
                <p:nvPr/>
              </p:nvSpPr>
              <p:spPr bwMode="auto">
                <a:xfrm>
                  <a:off x="1666288" y="3432176"/>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8" name="Rectangle 342"/>
                <p:cNvSpPr>
                  <a:spLocks noChangeArrowheads="1"/>
                </p:cNvSpPr>
                <p:nvPr/>
              </p:nvSpPr>
              <p:spPr bwMode="auto">
                <a:xfrm>
                  <a:off x="1469438" y="35353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09" name="Rectangle 343"/>
                <p:cNvSpPr>
                  <a:spLocks noChangeArrowheads="1"/>
                </p:cNvSpPr>
                <p:nvPr/>
              </p:nvSpPr>
              <p:spPr bwMode="auto">
                <a:xfrm>
                  <a:off x="1534525" y="35353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0" name="Rectangle 344"/>
                <p:cNvSpPr>
                  <a:spLocks noChangeArrowheads="1"/>
                </p:cNvSpPr>
                <p:nvPr/>
              </p:nvSpPr>
              <p:spPr bwMode="auto">
                <a:xfrm>
                  <a:off x="1599613" y="3535363"/>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1" name="Rectangle 345"/>
                <p:cNvSpPr>
                  <a:spLocks noChangeArrowheads="1"/>
                </p:cNvSpPr>
                <p:nvPr/>
              </p:nvSpPr>
              <p:spPr bwMode="auto">
                <a:xfrm>
                  <a:off x="1666288" y="3535363"/>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2" name="Rectangle 346"/>
                <p:cNvSpPr>
                  <a:spLocks noChangeArrowheads="1"/>
                </p:cNvSpPr>
                <p:nvPr/>
              </p:nvSpPr>
              <p:spPr bwMode="auto">
                <a:xfrm>
                  <a:off x="1469438" y="36385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3" name="Rectangle 347"/>
                <p:cNvSpPr>
                  <a:spLocks noChangeArrowheads="1"/>
                </p:cNvSpPr>
                <p:nvPr/>
              </p:nvSpPr>
              <p:spPr bwMode="auto">
                <a:xfrm>
                  <a:off x="1534525" y="36385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4" name="Rectangle 348"/>
                <p:cNvSpPr>
                  <a:spLocks noChangeArrowheads="1"/>
                </p:cNvSpPr>
                <p:nvPr/>
              </p:nvSpPr>
              <p:spPr bwMode="auto">
                <a:xfrm>
                  <a:off x="1599613" y="363855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5" name="Rectangle 349"/>
                <p:cNvSpPr>
                  <a:spLocks noChangeArrowheads="1"/>
                </p:cNvSpPr>
                <p:nvPr/>
              </p:nvSpPr>
              <p:spPr bwMode="auto">
                <a:xfrm>
                  <a:off x="1666288" y="363855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6" name="Rectangle 350"/>
                <p:cNvSpPr>
                  <a:spLocks noChangeArrowheads="1"/>
                </p:cNvSpPr>
                <p:nvPr/>
              </p:nvSpPr>
              <p:spPr bwMode="auto">
                <a:xfrm>
                  <a:off x="1469438" y="374173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7" name="Rectangle 351"/>
                <p:cNvSpPr>
                  <a:spLocks noChangeArrowheads="1"/>
                </p:cNvSpPr>
                <p:nvPr/>
              </p:nvSpPr>
              <p:spPr bwMode="auto">
                <a:xfrm>
                  <a:off x="1534525" y="37417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8" name="Rectangle 352"/>
                <p:cNvSpPr>
                  <a:spLocks noChangeArrowheads="1"/>
                </p:cNvSpPr>
                <p:nvPr/>
              </p:nvSpPr>
              <p:spPr bwMode="auto">
                <a:xfrm>
                  <a:off x="1599613" y="3741738"/>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19" name="Rectangle 353"/>
                <p:cNvSpPr>
                  <a:spLocks noChangeArrowheads="1"/>
                </p:cNvSpPr>
                <p:nvPr/>
              </p:nvSpPr>
              <p:spPr bwMode="auto">
                <a:xfrm>
                  <a:off x="1666288" y="3741738"/>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0" name="Rectangle 354"/>
                <p:cNvSpPr>
                  <a:spLocks noChangeArrowheads="1"/>
                </p:cNvSpPr>
                <p:nvPr/>
              </p:nvSpPr>
              <p:spPr bwMode="auto">
                <a:xfrm>
                  <a:off x="1469438" y="384810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1" name="Rectangle 355"/>
                <p:cNvSpPr>
                  <a:spLocks noChangeArrowheads="1"/>
                </p:cNvSpPr>
                <p:nvPr/>
              </p:nvSpPr>
              <p:spPr bwMode="auto">
                <a:xfrm>
                  <a:off x="1534525" y="384810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2" name="Rectangle 356"/>
                <p:cNvSpPr>
                  <a:spLocks noChangeArrowheads="1"/>
                </p:cNvSpPr>
                <p:nvPr/>
              </p:nvSpPr>
              <p:spPr bwMode="auto">
                <a:xfrm>
                  <a:off x="1599613" y="3848101"/>
                  <a:ext cx="3175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3" name="Rectangle 357"/>
                <p:cNvSpPr>
                  <a:spLocks noChangeArrowheads="1"/>
                </p:cNvSpPr>
                <p:nvPr/>
              </p:nvSpPr>
              <p:spPr bwMode="auto">
                <a:xfrm>
                  <a:off x="1666288" y="3848101"/>
                  <a:ext cx="30163"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36" name="Group 435"/>
              <p:cNvGrpSpPr/>
              <p:nvPr/>
            </p:nvGrpSpPr>
            <p:grpSpPr>
              <a:xfrm>
                <a:off x="1808160" y="2824164"/>
                <a:ext cx="1094873" cy="1165225"/>
                <a:chOff x="1819157" y="2439988"/>
                <a:chExt cx="1455857" cy="1549401"/>
              </a:xfrm>
            </p:grpSpPr>
            <p:sp>
              <p:nvSpPr>
                <p:cNvPr id="273" name="Rectangle 207"/>
                <p:cNvSpPr>
                  <a:spLocks noChangeArrowheads="1"/>
                </p:cNvSpPr>
                <p:nvPr/>
              </p:nvSpPr>
              <p:spPr bwMode="auto">
                <a:xfrm>
                  <a:off x="2797176" y="3033713"/>
                  <a:ext cx="477838" cy="9556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4" name="Rectangle 208"/>
                <p:cNvSpPr>
                  <a:spLocks noChangeArrowheads="1"/>
                </p:cNvSpPr>
                <p:nvPr/>
              </p:nvSpPr>
              <p:spPr bwMode="auto">
                <a:xfrm>
                  <a:off x="3171826" y="3103563"/>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5" name="Rectangle 209"/>
                <p:cNvSpPr>
                  <a:spLocks noChangeArrowheads="1"/>
                </p:cNvSpPr>
                <p:nvPr/>
              </p:nvSpPr>
              <p:spPr bwMode="auto">
                <a:xfrm>
                  <a:off x="3068638" y="3103563"/>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6" name="Rectangle 210"/>
                <p:cNvSpPr>
                  <a:spLocks noChangeArrowheads="1"/>
                </p:cNvSpPr>
                <p:nvPr/>
              </p:nvSpPr>
              <p:spPr bwMode="auto">
                <a:xfrm>
                  <a:off x="2962276" y="3103563"/>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7" name="Rectangle 211"/>
                <p:cNvSpPr>
                  <a:spLocks noChangeArrowheads="1"/>
                </p:cNvSpPr>
                <p:nvPr/>
              </p:nvSpPr>
              <p:spPr bwMode="auto">
                <a:xfrm>
                  <a:off x="2859088" y="3103563"/>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8" name="Rectangle 212"/>
                <p:cNvSpPr>
                  <a:spLocks noChangeArrowheads="1"/>
                </p:cNvSpPr>
                <p:nvPr/>
              </p:nvSpPr>
              <p:spPr bwMode="auto">
                <a:xfrm>
                  <a:off x="3171826" y="3206751"/>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79" name="Rectangle 213"/>
                <p:cNvSpPr>
                  <a:spLocks noChangeArrowheads="1"/>
                </p:cNvSpPr>
                <p:nvPr/>
              </p:nvSpPr>
              <p:spPr bwMode="auto">
                <a:xfrm>
                  <a:off x="3068638" y="3206751"/>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0" name="Rectangle 214"/>
                <p:cNvSpPr>
                  <a:spLocks noChangeArrowheads="1"/>
                </p:cNvSpPr>
                <p:nvPr/>
              </p:nvSpPr>
              <p:spPr bwMode="auto">
                <a:xfrm>
                  <a:off x="2962276" y="3206751"/>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1" name="Rectangle 215"/>
                <p:cNvSpPr>
                  <a:spLocks noChangeArrowheads="1"/>
                </p:cNvSpPr>
                <p:nvPr/>
              </p:nvSpPr>
              <p:spPr bwMode="auto">
                <a:xfrm>
                  <a:off x="2859088" y="3206751"/>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2" name="Rectangle 216"/>
                <p:cNvSpPr>
                  <a:spLocks noChangeArrowheads="1"/>
                </p:cNvSpPr>
                <p:nvPr/>
              </p:nvSpPr>
              <p:spPr bwMode="auto">
                <a:xfrm>
                  <a:off x="3171826" y="3309938"/>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3" name="Rectangle 217"/>
                <p:cNvSpPr>
                  <a:spLocks noChangeArrowheads="1"/>
                </p:cNvSpPr>
                <p:nvPr/>
              </p:nvSpPr>
              <p:spPr bwMode="auto">
                <a:xfrm>
                  <a:off x="3068638" y="3309938"/>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4" name="Rectangle 218"/>
                <p:cNvSpPr>
                  <a:spLocks noChangeArrowheads="1"/>
                </p:cNvSpPr>
                <p:nvPr/>
              </p:nvSpPr>
              <p:spPr bwMode="auto">
                <a:xfrm>
                  <a:off x="2962276" y="3309938"/>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5" name="Rectangle 219"/>
                <p:cNvSpPr>
                  <a:spLocks noChangeArrowheads="1"/>
                </p:cNvSpPr>
                <p:nvPr/>
              </p:nvSpPr>
              <p:spPr bwMode="auto">
                <a:xfrm>
                  <a:off x="2859088" y="3309938"/>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6" name="Rectangle 220"/>
                <p:cNvSpPr>
                  <a:spLocks noChangeArrowheads="1"/>
                </p:cNvSpPr>
                <p:nvPr/>
              </p:nvSpPr>
              <p:spPr bwMode="auto">
                <a:xfrm>
                  <a:off x="3171826" y="3413126"/>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7" name="Rectangle 221"/>
                <p:cNvSpPr>
                  <a:spLocks noChangeArrowheads="1"/>
                </p:cNvSpPr>
                <p:nvPr/>
              </p:nvSpPr>
              <p:spPr bwMode="auto">
                <a:xfrm>
                  <a:off x="3068638" y="3413126"/>
                  <a:ext cx="38100"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8" name="Rectangle 222"/>
                <p:cNvSpPr>
                  <a:spLocks noChangeArrowheads="1"/>
                </p:cNvSpPr>
                <p:nvPr/>
              </p:nvSpPr>
              <p:spPr bwMode="auto">
                <a:xfrm>
                  <a:off x="2962276" y="34131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89" name="Rectangle 223"/>
                <p:cNvSpPr>
                  <a:spLocks noChangeArrowheads="1"/>
                </p:cNvSpPr>
                <p:nvPr/>
              </p:nvSpPr>
              <p:spPr bwMode="auto">
                <a:xfrm>
                  <a:off x="2859088" y="34131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0" name="Rectangle 224"/>
                <p:cNvSpPr>
                  <a:spLocks noChangeArrowheads="1"/>
                </p:cNvSpPr>
                <p:nvPr/>
              </p:nvSpPr>
              <p:spPr bwMode="auto">
                <a:xfrm>
                  <a:off x="3171826" y="3519488"/>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1" name="Rectangle 225"/>
                <p:cNvSpPr>
                  <a:spLocks noChangeArrowheads="1"/>
                </p:cNvSpPr>
                <p:nvPr/>
              </p:nvSpPr>
              <p:spPr bwMode="auto">
                <a:xfrm>
                  <a:off x="3068638" y="3519488"/>
                  <a:ext cx="38100"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2" name="Rectangle 226"/>
                <p:cNvSpPr>
                  <a:spLocks noChangeArrowheads="1"/>
                </p:cNvSpPr>
                <p:nvPr/>
              </p:nvSpPr>
              <p:spPr bwMode="auto">
                <a:xfrm>
                  <a:off x="2962276" y="3519488"/>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3" name="Rectangle 227"/>
                <p:cNvSpPr>
                  <a:spLocks noChangeArrowheads="1"/>
                </p:cNvSpPr>
                <p:nvPr/>
              </p:nvSpPr>
              <p:spPr bwMode="auto">
                <a:xfrm>
                  <a:off x="2859088" y="3519488"/>
                  <a:ext cx="41275" cy="682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4" name="Rectangle 228"/>
                <p:cNvSpPr>
                  <a:spLocks noChangeArrowheads="1"/>
                </p:cNvSpPr>
                <p:nvPr/>
              </p:nvSpPr>
              <p:spPr bwMode="auto">
                <a:xfrm>
                  <a:off x="3171826" y="3622676"/>
                  <a:ext cx="38100"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5" name="Rectangle 229"/>
                <p:cNvSpPr>
                  <a:spLocks noChangeArrowheads="1"/>
                </p:cNvSpPr>
                <p:nvPr/>
              </p:nvSpPr>
              <p:spPr bwMode="auto">
                <a:xfrm>
                  <a:off x="3068638" y="3622676"/>
                  <a:ext cx="38100"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6" name="Rectangle 230"/>
                <p:cNvSpPr>
                  <a:spLocks noChangeArrowheads="1"/>
                </p:cNvSpPr>
                <p:nvPr/>
              </p:nvSpPr>
              <p:spPr bwMode="auto">
                <a:xfrm>
                  <a:off x="2962276" y="3622676"/>
                  <a:ext cx="41275"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7" name="Rectangle 231"/>
                <p:cNvSpPr>
                  <a:spLocks noChangeArrowheads="1"/>
                </p:cNvSpPr>
                <p:nvPr/>
              </p:nvSpPr>
              <p:spPr bwMode="auto">
                <a:xfrm>
                  <a:off x="2859088" y="3622676"/>
                  <a:ext cx="41275" cy="698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8" name="Rectangle 232"/>
                <p:cNvSpPr>
                  <a:spLocks noChangeArrowheads="1"/>
                </p:cNvSpPr>
                <p:nvPr/>
              </p:nvSpPr>
              <p:spPr bwMode="auto">
                <a:xfrm>
                  <a:off x="3171826" y="3725863"/>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99" name="Rectangle 233"/>
                <p:cNvSpPr>
                  <a:spLocks noChangeArrowheads="1"/>
                </p:cNvSpPr>
                <p:nvPr/>
              </p:nvSpPr>
              <p:spPr bwMode="auto">
                <a:xfrm>
                  <a:off x="3068638" y="3725863"/>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0" name="Rectangle 234"/>
                <p:cNvSpPr>
                  <a:spLocks noChangeArrowheads="1"/>
                </p:cNvSpPr>
                <p:nvPr/>
              </p:nvSpPr>
              <p:spPr bwMode="auto">
                <a:xfrm>
                  <a:off x="2962276" y="3725863"/>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1" name="Rectangle 235"/>
                <p:cNvSpPr>
                  <a:spLocks noChangeArrowheads="1"/>
                </p:cNvSpPr>
                <p:nvPr/>
              </p:nvSpPr>
              <p:spPr bwMode="auto">
                <a:xfrm>
                  <a:off x="2859088" y="3725863"/>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2" name="Rectangle 236"/>
                <p:cNvSpPr>
                  <a:spLocks noChangeArrowheads="1"/>
                </p:cNvSpPr>
                <p:nvPr/>
              </p:nvSpPr>
              <p:spPr bwMode="auto">
                <a:xfrm>
                  <a:off x="3171826" y="3829051"/>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3" name="Rectangle 237"/>
                <p:cNvSpPr>
                  <a:spLocks noChangeArrowheads="1"/>
                </p:cNvSpPr>
                <p:nvPr/>
              </p:nvSpPr>
              <p:spPr bwMode="auto">
                <a:xfrm>
                  <a:off x="3068638" y="3829051"/>
                  <a:ext cx="38100"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4" name="Rectangle 238"/>
                <p:cNvSpPr>
                  <a:spLocks noChangeArrowheads="1"/>
                </p:cNvSpPr>
                <p:nvPr/>
              </p:nvSpPr>
              <p:spPr bwMode="auto">
                <a:xfrm>
                  <a:off x="2962276" y="3829051"/>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5" name="Rectangle 239"/>
                <p:cNvSpPr>
                  <a:spLocks noChangeArrowheads="1"/>
                </p:cNvSpPr>
                <p:nvPr/>
              </p:nvSpPr>
              <p:spPr bwMode="auto">
                <a:xfrm>
                  <a:off x="2859088" y="3829051"/>
                  <a:ext cx="41275" cy="730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6" name="Rectangle 240"/>
                <p:cNvSpPr>
                  <a:spLocks noChangeArrowheads="1"/>
                </p:cNvSpPr>
                <p:nvPr/>
              </p:nvSpPr>
              <p:spPr bwMode="auto">
                <a:xfrm>
                  <a:off x="1819157" y="3500438"/>
                  <a:ext cx="277814" cy="4889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7" name="Rectangle 241"/>
                <p:cNvSpPr>
                  <a:spLocks noChangeArrowheads="1"/>
                </p:cNvSpPr>
                <p:nvPr/>
              </p:nvSpPr>
              <p:spPr bwMode="auto">
                <a:xfrm>
                  <a:off x="2600326" y="3241676"/>
                  <a:ext cx="277813" cy="74771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8" name="Rectangle 242"/>
                <p:cNvSpPr>
                  <a:spLocks noChangeArrowheads="1"/>
                </p:cNvSpPr>
                <p:nvPr/>
              </p:nvSpPr>
              <p:spPr bwMode="auto">
                <a:xfrm>
                  <a:off x="1931988" y="3244851"/>
                  <a:ext cx="468313" cy="37465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09" name="Freeform 243"/>
                <p:cNvSpPr>
                  <a:spLocks/>
                </p:cNvSpPr>
                <p:nvPr/>
              </p:nvSpPr>
              <p:spPr bwMode="auto">
                <a:xfrm>
                  <a:off x="2200276" y="2562226"/>
                  <a:ext cx="400050" cy="1427163"/>
                </a:xfrm>
                <a:custGeom>
                  <a:avLst/>
                  <a:gdLst>
                    <a:gd name="T0" fmla="*/ 0 w 252"/>
                    <a:gd name="T1" fmla="*/ 0 h 899"/>
                    <a:gd name="T2" fmla="*/ 252 w 252"/>
                    <a:gd name="T3" fmla="*/ 0 h 899"/>
                    <a:gd name="T4" fmla="*/ 252 w 252"/>
                    <a:gd name="T5" fmla="*/ 899 h 899"/>
                    <a:gd name="T6" fmla="*/ 0 w 252"/>
                    <a:gd name="T7" fmla="*/ 899 h 899"/>
                    <a:gd name="T8" fmla="*/ 0 w 252"/>
                    <a:gd name="T9" fmla="*/ 585 h 899"/>
                    <a:gd name="T10" fmla="*/ 0 w 252"/>
                    <a:gd name="T11" fmla="*/ 0 h 899"/>
                  </a:gdLst>
                  <a:ahLst/>
                  <a:cxnLst>
                    <a:cxn ang="0">
                      <a:pos x="T0" y="T1"/>
                    </a:cxn>
                    <a:cxn ang="0">
                      <a:pos x="T2" y="T3"/>
                    </a:cxn>
                    <a:cxn ang="0">
                      <a:pos x="T4" y="T5"/>
                    </a:cxn>
                    <a:cxn ang="0">
                      <a:pos x="T6" y="T7"/>
                    </a:cxn>
                    <a:cxn ang="0">
                      <a:pos x="T8" y="T9"/>
                    </a:cxn>
                    <a:cxn ang="0">
                      <a:pos x="T10" y="T11"/>
                    </a:cxn>
                  </a:cxnLst>
                  <a:rect l="0" t="0" r="r" b="b"/>
                  <a:pathLst>
                    <a:path w="252" h="899">
                      <a:moveTo>
                        <a:pt x="0" y="0"/>
                      </a:moveTo>
                      <a:lnTo>
                        <a:pt x="252" y="0"/>
                      </a:lnTo>
                      <a:lnTo>
                        <a:pt x="252" y="899"/>
                      </a:lnTo>
                      <a:lnTo>
                        <a:pt x="0" y="899"/>
                      </a:lnTo>
                      <a:lnTo>
                        <a:pt x="0" y="585"/>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0" name="Freeform 244"/>
                <p:cNvSpPr>
                  <a:spLocks/>
                </p:cNvSpPr>
                <p:nvPr/>
              </p:nvSpPr>
              <p:spPr bwMode="auto">
                <a:xfrm>
                  <a:off x="1931988" y="3249613"/>
                  <a:ext cx="268288" cy="739775"/>
                </a:xfrm>
                <a:custGeom>
                  <a:avLst/>
                  <a:gdLst>
                    <a:gd name="T0" fmla="*/ 0 w 169"/>
                    <a:gd name="T1" fmla="*/ 233 h 466"/>
                    <a:gd name="T2" fmla="*/ 0 w 169"/>
                    <a:gd name="T3" fmla="*/ 466 h 466"/>
                    <a:gd name="T4" fmla="*/ 169 w 169"/>
                    <a:gd name="T5" fmla="*/ 466 h 466"/>
                    <a:gd name="T6" fmla="*/ 169 w 169"/>
                    <a:gd name="T7" fmla="*/ 0 h 466"/>
                    <a:gd name="T8" fmla="*/ 0 w 169"/>
                    <a:gd name="T9" fmla="*/ 233 h 466"/>
                  </a:gdLst>
                  <a:ahLst/>
                  <a:cxnLst>
                    <a:cxn ang="0">
                      <a:pos x="T0" y="T1"/>
                    </a:cxn>
                    <a:cxn ang="0">
                      <a:pos x="T2" y="T3"/>
                    </a:cxn>
                    <a:cxn ang="0">
                      <a:pos x="T4" y="T5"/>
                    </a:cxn>
                    <a:cxn ang="0">
                      <a:pos x="T6" y="T7"/>
                    </a:cxn>
                    <a:cxn ang="0">
                      <a:pos x="T8" y="T9"/>
                    </a:cxn>
                  </a:cxnLst>
                  <a:rect l="0" t="0" r="r" b="b"/>
                  <a:pathLst>
                    <a:path w="169" h="466">
                      <a:moveTo>
                        <a:pt x="0" y="233"/>
                      </a:moveTo>
                      <a:lnTo>
                        <a:pt x="0" y="466"/>
                      </a:lnTo>
                      <a:lnTo>
                        <a:pt x="169" y="466"/>
                      </a:lnTo>
                      <a:lnTo>
                        <a:pt x="169" y="0"/>
                      </a:lnTo>
                      <a:lnTo>
                        <a:pt x="0" y="233"/>
                      </a:lnTo>
                      <a:close/>
                    </a:path>
                  </a:pathLst>
                </a:custGeom>
                <a:solidFill>
                  <a:srgbClr val="E94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1" name="Rectangle 245"/>
                <p:cNvSpPr>
                  <a:spLocks noChangeArrowheads="1"/>
                </p:cNvSpPr>
                <p:nvPr/>
              </p:nvSpPr>
              <p:spPr bwMode="auto">
                <a:xfrm>
                  <a:off x="2249488" y="26400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2" name="Rectangle 246"/>
                <p:cNvSpPr>
                  <a:spLocks noChangeArrowheads="1"/>
                </p:cNvSpPr>
                <p:nvPr/>
              </p:nvSpPr>
              <p:spPr bwMode="auto">
                <a:xfrm>
                  <a:off x="2338388"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3" name="Rectangle 247"/>
                <p:cNvSpPr>
                  <a:spLocks noChangeArrowheads="1"/>
                </p:cNvSpPr>
                <p:nvPr/>
              </p:nvSpPr>
              <p:spPr bwMode="auto">
                <a:xfrm>
                  <a:off x="2422526"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4" name="Rectangle 248"/>
                <p:cNvSpPr>
                  <a:spLocks noChangeArrowheads="1"/>
                </p:cNvSpPr>
                <p:nvPr/>
              </p:nvSpPr>
              <p:spPr bwMode="auto">
                <a:xfrm>
                  <a:off x="2509838" y="26400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5" name="Rectangle 249"/>
                <p:cNvSpPr>
                  <a:spLocks noChangeArrowheads="1"/>
                </p:cNvSpPr>
                <p:nvPr/>
              </p:nvSpPr>
              <p:spPr bwMode="auto">
                <a:xfrm>
                  <a:off x="2249488" y="2752726"/>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6" name="Rectangle 250"/>
                <p:cNvSpPr>
                  <a:spLocks noChangeArrowheads="1"/>
                </p:cNvSpPr>
                <p:nvPr/>
              </p:nvSpPr>
              <p:spPr bwMode="auto">
                <a:xfrm>
                  <a:off x="2338388"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7" name="Rectangle 251"/>
                <p:cNvSpPr>
                  <a:spLocks noChangeArrowheads="1"/>
                </p:cNvSpPr>
                <p:nvPr/>
              </p:nvSpPr>
              <p:spPr bwMode="auto">
                <a:xfrm>
                  <a:off x="2422526"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8" name="Rectangle 252"/>
                <p:cNvSpPr>
                  <a:spLocks noChangeArrowheads="1"/>
                </p:cNvSpPr>
                <p:nvPr/>
              </p:nvSpPr>
              <p:spPr bwMode="auto">
                <a:xfrm>
                  <a:off x="2509838" y="2752726"/>
                  <a:ext cx="39688"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19" name="Rectangle 253"/>
                <p:cNvSpPr>
                  <a:spLocks noChangeArrowheads="1"/>
                </p:cNvSpPr>
                <p:nvPr/>
              </p:nvSpPr>
              <p:spPr bwMode="auto">
                <a:xfrm>
                  <a:off x="2249488" y="286226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0" name="Rectangle 254"/>
                <p:cNvSpPr>
                  <a:spLocks noChangeArrowheads="1"/>
                </p:cNvSpPr>
                <p:nvPr/>
              </p:nvSpPr>
              <p:spPr bwMode="auto">
                <a:xfrm>
                  <a:off x="2338388"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1" name="Rectangle 255"/>
                <p:cNvSpPr>
                  <a:spLocks noChangeArrowheads="1"/>
                </p:cNvSpPr>
                <p:nvPr/>
              </p:nvSpPr>
              <p:spPr bwMode="auto">
                <a:xfrm>
                  <a:off x="2422526"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2" name="Rectangle 256"/>
                <p:cNvSpPr>
                  <a:spLocks noChangeArrowheads="1"/>
                </p:cNvSpPr>
                <p:nvPr/>
              </p:nvSpPr>
              <p:spPr bwMode="auto">
                <a:xfrm>
                  <a:off x="2509838" y="286226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3" name="Rectangle 257"/>
                <p:cNvSpPr>
                  <a:spLocks noChangeArrowheads="1"/>
                </p:cNvSpPr>
                <p:nvPr/>
              </p:nvSpPr>
              <p:spPr bwMode="auto">
                <a:xfrm>
                  <a:off x="2249488" y="2974976"/>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4" name="Rectangle 258"/>
                <p:cNvSpPr>
                  <a:spLocks noChangeArrowheads="1"/>
                </p:cNvSpPr>
                <p:nvPr/>
              </p:nvSpPr>
              <p:spPr bwMode="auto">
                <a:xfrm>
                  <a:off x="2338388"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5" name="Rectangle 259"/>
                <p:cNvSpPr>
                  <a:spLocks noChangeArrowheads="1"/>
                </p:cNvSpPr>
                <p:nvPr/>
              </p:nvSpPr>
              <p:spPr bwMode="auto">
                <a:xfrm>
                  <a:off x="2422526"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6" name="Rectangle 260"/>
                <p:cNvSpPr>
                  <a:spLocks noChangeArrowheads="1"/>
                </p:cNvSpPr>
                <p:nvPr/>
              </p:nvSpPr>
              <p:spPr bwMode="auto">
                <a:xfrm>
                  <a:off x="2509838" y="297497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7" name="Rectangle 261"/>
                <p:cNvSpPr>
                  <a:spLocks noChangeArrowheads="1"/>
                </p:cNvSpPr>
                <p:nvPr/>
              </p:nvSpPr>
              <p:spPr bwMode="auto">
                <a:xfrm>
                  <a:off x="2249488" y="30876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8" name="Rectangle 262"/>
                <p:cNvSpPr>
                  <a:spLocks noChangeArrowheads="1"/>
                </p:cNvSpPr>
                <p:nvPr/>
              </p:nvSpPr>
              <p:spPr bwMode="auto">
                <a:xfrm>
                  <a:off x="2338388"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29" name="Rectangle 263"/>
                <p:cNvSpPr>
                  <a:spLocks noChangeArrowheads="1"/>
                </p:cNvSpPr>
                <p:nvPr/>
              </p:nvSpPr>
              <p:spPr bwMode="auto">
                <a:xfrm>
                  <a:off x="2422526"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0" name="Rectangle 264"/>
                <p:cNvSpPr>
                  <a:spLocks noChangeArrowheads="1"/>
                </p:cNvSpPr>
                <p:nvPr/>
              </p:nvSpPr>
              <p:spPr bwMode="auto">
                <a:xfrm>
                  <a:off x="2509838" y="30876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1" name="Rectangle 265"/>
                <p:cNvSpPr>
                  <a:spLocks noChangeArrowheads="1"/>
                </p:cNvSpPr>
                <p:nvPr/>
              </p:nvSpPr>
              <p:spPr bwMode="auto">
                <a:xfrm>
                  <a:off x="2249488" y="32004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2" name="Rectangle 266"/>
                <p:cNvSpPr>
                  <a:spLocks noChangeArrowheads="1"/>
                </p:cNvSpPr>
                <p:nvPr/>
              </p:nvSpPr>
              <p:spPr bwMode="auto">
                <a:xfrm>
                  <a:off x="2338388"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3" name="Rectangle 267"/>
                <p:cNvSpPr>
                  <a:spLocks noChangeArrowheads="1"/>
                </p:cNvSpPr>
                <p:nvPr/>
              </p:nvSpPr>
              <p:spPr bwMode="auto">
                <a:xfrm>
                  <a:off x="2422526"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4" name="Rectangle 268"/>
                <p:cNvSpPr>
                  <a:spLocks noChangeArrowheads="1"/>
                </p:cNvSpPr>
                <p:nvPr/>
              </p:nvSpPr>
              <p:spPr bwMode="auto">
                <a:xfrm>
                  <a:off x="2509838" y="32004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5" name="Rectangle 269"/>
                <p:cNvSpPr>
                  <a:spLocks noChangeArrowheads="1"/>
                </p:cNvSpPr>
                <p:nvPr/>
              </p:nvSpPr>
              <p:spPr bwMode="auto">
                <a:xfrm>
                  <a:off x="2249488" y="33131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6" name="Rectangle 270"/>
                <p:cNvSpPr>
                  <a:spLocks noChangeArrowheads="1"/>
                </p:cNvSpPr>
                <p:nvPr/>
              </p:nvSpPr>
              <p:spPr bwMode="auto">
                <a:xfrm>
                  <a:off x="2338388"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7" name="Rectangle 271"/>
                <p:cNvSpPr>
                  <a:spLocks noChangeArrowheads="1"/>
                </p:cNvSpPr>
                <p:nvPr/>
              </p:nvSpPr>
              <p:spPr bwMode="auto">
                <a:xfrm>
                  <a:off x="2422526"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8" name="Rectangle 272"/>
                <p:cNvSpPr>
                  <a:spLocks noChangeArrowheads="1"/>
                </p:cNvSpPr>
                <p:nvPr/>
              </p:nvSpPr>
              <p:spPr bwMode="auto">
                <a:xfrm>
                  <a:off x="2509838"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39" name="Rectangle 273"/>
                <p:cNvSpPr>
                  <a:spLocks noChangeArrowheads="1"/>
                </p:cNvSpPr>
                <p:nvPr/>
              </p:nvSpPr>
              <p:spPr bwMode="auto">
                <a:xfrm>
                  <a:off x="2249488" y="35321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0" name="Rectangle 274"/>
                <p:cNvSpPr>
                  <a:spLocks noChangeArrowheads="1"/>
                </p:cNvSpPr>
                <p:nvPr/>
              </p:nvSpPr>
              <p:spPr bwMode="auto">
                <a:xfrm>
                  <a:off x="2338388"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1" name="Rectangle 275"/>
                <p:cNvSpPr>
                  <a:spLocks noChangeArrowheads="1"/>
                </p:cNvSpPr>
                <p:nvPr/>
              </p:nvSpPr>
              <p:spPr bwMode="auto">
                <a:xfrm>
                  <a:off x="2422526"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2" name="Rectangle 276"/>
                <p:cNvSpPr>
                  <a:spLocks noChangeArrowheads="1"/>
                </p:cNvSpPr>
                <p:nvPr/>
              </p:nvSpPr>
              <p:spPr bwMode="auto">
                <a:xfrm>
                  <a:off x="2509838" y="35321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3" name="Rectangle 277"/>
                <p:cNvSpPr>
                  <a:spLocks noChangeArrowheads="1"/>
                </p:cNvSpPr>
                <p:nvPr/>
              </p:nvSpPr>
              <p:spPr bwMode="auto">
                <a:xfrm>
                  <a:off x="2249488" y="34163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4" name="Rectangle 278"/>
                <p:cNvSpPr>
                  <a:spLocks noChangeArrowheads="1"/>
                </p:cNvSpPr>
                <p:nvPr/>
              </p:nvSpPr>
              <p:spPr bwMode="auto">
                <a:xfrm>
                  <a:off x="2338388"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5" name="Rectangle 279"/>
                <p:cNvSpPr>
                  <a:spLocks noChangeArrowheads="1"/>
                </p:cNvSpPr>
                <p:nvPr/>
              </p:nvSpPr>
              <p:spPr bwMode="auto">
                <a:xfrm>
                  <a:off x="2422526"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6" name="Rectangle 280"/>
                <p:cNvSpPr>
                  <a:spLocks noChangeArrowheads="1"/>
                </p:cNvSpPr>
                <p:nvPr/>
              </p:nvSpPr>
              <p:spPr bwMode="auto">
                <a:xfrm>
                  <a:off x="2509838" y="34163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7" name="Rectangle 281"/>
                <p:cNvSpPr>
                  <a:spLocks noChangeArrowheads="1"/>
                </p:cNvSpPr>
                <p:nvPr/>
              </p:nvSpPr>
              <p:spPr bwMode="auto">
                <a:xfrm>
                  <a:off x="2249488" y="36449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8" name="Rectangle 282"/>
                <p:cNvSpPr>
                  <a:spLocks noChangeArrowheads="1"/>
                </p:cNvSpPr>
                <p:nvPr/>
              </p:nvSpPr>
              <p:spPr bwMode="auto">
                <a:xfrm>
                  <a:off x="2338388"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49" name="Rectangle 283"/>
                <p:cNvSpPr>
                  <a:spLocks noChangeArrowheads="1"/>
                </p:cNvSpPr>
                <p:nvPr/>
              </p:nvSpPr>
              <p:spPr bwMode="auto">
                <a:xfrm>
                  <a:off x="2422526"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0" name="Rectangle 284"/>
                <p:cNvSpPr>
                  <a:spLocks noChangeArrowheads="1"/>
                </p:cNvSpPr>
                <p:nvPr/>
              </p:nvSpPr>
              <p:spPr bwMode="auto">
                <a:xfrm>
                  <a:off x="2509838" y="36449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1" name="Rectangle 285"/>
                <p:cNvSpPr>
                  <a:spLocks noChangeArrowheads="1"/>
                </p:cNvSpPr>
                <p:nvPr/>
              </p:nvSpPr>
              <p:spPr bwMode="auto">
                <a:xfrm>
                  <a:off x="2249488" y="3760788"/>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2" name="Rectangle 286"/>
                <p:cNvSpPr>
                  <a:spLocks noChangeArrowheads="1"/>
                </p:cNvSpPr>
                <p:nvPr/>
              </p:nvSpPr>
              <p:spPr bwMode="auto">
                <a:xfrm>
                  <a:off x="2338388"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3" name="Rectangle 287"/>
                <p:cNvSpPr>
                  <a:spLocks noChangeArrowheads="1"/>
                </p:cNvSpPr>
                <p:nvPr/>
              </p:nvSpPr>
              <p:spPr bwMode="auto">
                <a:xfrm>
                  <a:off x="2422526"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4" name="Rectangle 288"/>
                <p:cNvSpPr>
                  <a:spLocks noChangeArrowheads="1"/>
                </p:cNvSpPr>
                <p:nvPr/>
              </p:nvSpPr>
              <p:spPr bwMode="auto">
                <a:xfrm>
                  <a:off x="2509838" y="3760788"/>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5" name="Rectangle 289"/>
                <p:cNvSpPr>
                  <a:spLocks noChangeArrowheads="1"/>
                </p:cNvSpPr>
                <p:nvPr/>
              </p:nvSpPr>
              <p:spPr bwMode="auto">
                <a:xfrm>
                  <a:off x="2249488" y="3873501"/>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6" name="Rectangle 290"/>
                <p:cNvSpPr>
                  <a:spLocks noChangeArrowheads="1"/>
                </p:cNvSpPr>
                <p:nvPr/>
              </p:nvSpPr>
              <p:spPr bwMode="auto">
                <a:xfrm>
                  <a:off x="2338388"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7" name="Rectangle 291"/>
                <p:cNvSpPr>
                  <a:spLocks noChangeArrowheads="1"/>
                </p:cNvSpPr>
                <p:nvPr/>
              </p:nvSpPr>
              <p:spPr bwMode="auto">
                <a:xfrm>
                  <a:off x="2422526"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8" name="Rectangle 292"/>
                <p:cNvSpPr>
                  <a:spLocks noChangeArrowheads="1"/>
                </p:cNvSpPr>
                <p:nvPr/>
              </p:nvSpPr>
              <p:spPr bwMode="auto">
                <a:xfrm>
                  <a:off x="2509838" y="38735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59" name="Rectangle 293"/>
                <p:cNvSpPr>
                  <a:spLocks noChangeArrowheads="1"/>
                </p:cNvSpPr>
                <p:nvPr/>
              </p:nvSpPr>
              <p:spPr bwMode="auto">
                <a:xfrm>
                  <a:off x="1958976" y="33131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0" name="Rectangle 294"/>
                <p:cNvSpPr>
                  <a:spLocks noChangeArrowheads="1"/>
                </p:cNvSpPr>
                <p:nvPr/>
              </p:nvSpPr>
              <p:spPr bwMode="auto">
                <a:xfrm>
                  <a:off x="2047876" y="3313113"/>
                  <a:ext cx="36513"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1" name="Rectangle 295"/>
                <p:cNvSpPr>
                  <a:spLocks noChangeArrowheads="1"/>
                </p:cNvSpPr>
                <p:nvPr/>
              </p:nvSpPr>
              <p:spPr bwMode="auto">
                <a:xfrm>
                  <a:off x="2132013" y="3313113"/>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2" name="Rectangle 296"/>
                <p:cNvSpPr>
                  <a:spLocks noChangeArrowheads="1"/>
                </p:cNvSpPr>
                <p:nvPr/>
              </p:nvSpPr>
              <p:spPr bwMode="auto">
                <a:xfrm>
                  <a:off x="1958976" y="3425826"/>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3" name="Rectangle 297"/>
                <p:cNvSpPr>
                  <a:spLocks noChangeArrowheads="1"/>
                </p:cNvSpPr>
                <p:nvPr/>
              </p:nvSpPr>
              <p:spPr bwMode="auto">
                <a:xfrm>
                  <a:off x="2047876" y="3425826"/>
                  <a:ext cx="36513"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4" name="Rectangle 298"/>
                <p:cNvSpPr>
                  <a:spLocks noChangeArrowheads="1"/>
                </p:cNvSpPr>
                <p:nvPr/>
              </p:nvSpPr>
              <p:spPr bwMode="auto">
                <a:xfrm>
                  <a:off x="2132013" y="3425826"/>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5" name="Rectangle 299"/>
                <p:cNvSpPr>
                  <a:spLocks noChangeArrowheads="1"/>
                </p:cNvSpPr>
                <p:nvPr/>
              </p:nvSpPr>
              <p:spPr bwMode="auto">
                <a:xfrm>
                  <a:off x="1958976" y="3529013"/>
                  <a:ext cx="41275"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6" name="Rectangle 300"/>
                <p:cNvSpPr>
                  <a:spLocks noChangeArrowheads="1"/>
                </p:cNvSpPr>
                <p:nvPr/>
              </p:nvSpPr>
              <p:spPr bwMode="auto">
                <a:xfrm>
                  <a:off x="2047876" y="3529013"/>
                  <a:ext cx="36513"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7" name="Rectangle 301"/>
                <p:cNvSpPr>
                  <a:spLocks noChangeArrowheads="1"/>
                </p:cNvSpPr>
                <p:nvPr/>
              </p:nvSpPr>
              <p:spPr bwMode="auto">
                <a:xfrm>
                  <a:off x="2132013" y="3529013"/>
                  <a:ext cx="39688"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8" name="Rectangle 302"/>
                <p:cNvSpPr>
                  <a:spLocks noChangeArrowheads="1"/>
                </p:cNvSpPr>
                <p:nvPr/>
              </p:nvSpPr>
              <p:spPr bwMode="auto">
                <a:xfrm>
                  <a:off x="1958976" y="3632201"/>
                  <a:ext cx="41275"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69" name="Rectangle 303"/>
                <p:cNvSpPr>
                  <a:spLocks noChangeArrowheads="1"/>
                </p:cNvSpPr>
                <p:nvPr/>
              </p:nvSpPr>
              <p:spPr bwMode="auto">
                <a:xfrm>
                  <a:off x="2047876" y="3632201"/>
                  <a:ext cx="36513" cy="746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0" name="Rectangle 304"/>
                <p:cNvSpPr>
                  <a:spLocks noChangeArrowheads="1"/>
                </p:cNvSpPr>
                <p:nvPr/>
              </p:nvSpPr>
              <p:spPr bwMode="auto">
                <a:xfrm>
                  <a:off x="2132013" y="3632201"/>
                  <a:ext cx="39688" cy="7461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1" name="Rectangle 305"/>
                <p:cNvSpPr>
                  <a:spLocks noChangeArrowheads="1"/>
                </p:cNvSpPr>
                <p:nvPr/>
              </p:nvSpPr>
              <p:spPr bwMode="auto">
                <a:xfrm>
                  <a:off x="1958976" y="3738563"/>
                  <a:ext cx="41275" cy="714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2" name="Rectangle 306"/>
                <p:cNvSpPr>
                  <a:spLocks noChangeArrowheads="1"/>
                </p:cNvSpPr>
                <p:nvPr/>
              </p:nvSpPr>
              <p:spPr bwMode="auto">
                <a:xfrm>
                  <a:off x="2047876" y="3738563"/>
                  <a:ext cx="36513"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3" name="Rectangle 307"/>
                <p:cNvSpPr>
                  <a:spLocks noChangeArrowheads="1"/>
                </p:cNvSpPr>
                <p:nvPr/>
              </p:nvSpPr>
              <p:spPr bwMode="auto">
                <a:xfrm>
                  <a:off x="2132013" y="3738563"/>
                  <a:ext cx="39688" cy="714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4" name="Rectangle 308"/>
                <p:cNvSpPr>
                  <a:spLocks noChangeArrowheads="1"/>
                </p:cNvSpPr>
                <p:nvPr/>
              </p:nvSpPr>
              <p:spPr bwMode="auto">
                <a:xfrm>
                  <a:off x="1958976" y="3841751"/>
                  <a:ext cx="41275"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5" name="Rectangle 309"/>
                <p:cNvSpPr>
                  <a:spLocks noChangeArrowheads="1"/>
                </p:cNvSpPr>
                <p:nvPr/>
              </p:nvSpPr>
              <p:spPr bwMode="auto">
                <a:xfrm>
                  <a:off x="2047876" y="3841751"/>
                  <a:ext cx="36513"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6" name="Rectangle 310"/>
                <p:cNvSpPr>
                  <a:spLocks noChangeArrowheads="1"/>
                </p:cNvSpPr>
                <p:nvPr/>
              </p:nvSpPr>
              <p:spPr bwMode="auto">
                <a:xfrm>
                  <a:off x="2132013" y="3841751"/>
                  <a:ext cx="39688"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7" name="Rectangle 311"/>
                <p:cNvSpPr>
                  <a:spLocks noChangeArrowheads="1"/>
                </p:cNvSpPr>
                <p:nvPr/>
              </p:nvSpPr>
              <p:spPr bwMode="auto">
                <a:xfrm>
                  <a:off x="2422526" y="2486026"/>
                  <a:ext cx="127000" cy="76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378" name="Rectangle 312"/>
                <p:cNvSpPr>
                  <a:spLocks noChangeArrowheads="1"/>
                </p:cNvSpPr>
                <p:nvPr/>
              </p:nvSpPr>
              <p:spPr bwMode="auto">
                <a:xfrm>
                  <a:off x="2290763" y="2439988"/>
                  <a:ext cx="25400" cy="12223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29" name="Rectangle 363"/>
                <p:cNvSpPr>
                  <a:spLocks noChangeArrowheads="1"/>
                </p:cNvSpPr>
                <p:nvPr/>
              </p:nvSpPr>
              <p:spPr bwMode="auto">
                <a:xfrm>
                  <a:off x="2600326" y="3278188"/>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0" name="Rectangle 364"/>
                <p:cNvSpPr>
                  <a:spLocks noChangeArrowheads="1"/>
                </p:cNvSpPr>
                <p:nvPr/>
              </p:nvSpPr>
              <p:spPr bwMode="auto">
                <a:xfrm>
                  <a:off x="2600326" y="3381376"/>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1" name="Rectangle 365"/>
                <p:cNvSpPr>
                  <a:spLocks noChangeArrowheads="1"/>
                </p:cNvSpPr>
                <p:nvPr/>
              </p:nvSpPr>
              <p:spPr bwMode="auto">
                <a:xfrm>
                  <a:off x="2600326" y="3487738"/>
                  <a:ext cx="277813" cy="5715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2" name="Rectangle 366"/>
                <p:cNvSpPr>
                  <a:spLocks noChangeArrowheads="1"/>
                </p:cNvSpPr>
                <p:nvPr/>
              </p:nvSpPr>
              <p:spPr bwMode="auto">
                <a:xfrm>
                  <a:off x="2600326" y="3590926"/>
                  <a:ext cx="277813" cy="6032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3" name="Rectangle 367"/>
                <p:cNvSpPr>
                  <a:spLocks noChangeArrowheads="1"/>
                </p:cNvSpPr>
                <p:nvPr/>
              </p:nvSpPr>
              <p:spPr bwMode="auto">
                <a:xfrm>
                  <a:off x="2600326" y="3695701"/>
                  <a:ext cx="277813" cy="58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4" name="Rectangle 368"/>
                <p:cNvSpPr>
                  <a:spLocks noChangeArrowheads="1"/>
                </p:cNvSpPr>
                <p:nvPr/>
              </p:nvSpPr>
              <p:spPr bwMode="auto">
                <a:xfrm>
                  <a:off x="2600326" y="3798888"/>
                  <a:ext cx="277813" cy="58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435" name="Rectangle 369"/>
                <p:cNvSpPr>
                  <a:spLocks noChangeArrowheads="1"/>
                </p:cNvSpPr>
                <p:nvPr/>
              </p:nvSpPr>
              <p:spPr bwMode="auto">
                <a:xfrm>
                  <a:off x="2600326" y="3905251"/>
                  <a:ext cx="277813" cy="555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sp>
            <p:nvSpPr>
              <p:cNvPr id="440" name="Freeform 373"/>
              <p:cNvSpPr>
                <a:spLocks/>
              </p:cNvSpPr>
              <p:nvPr/>
            </p:nvSpPr>
            <p:spPr bwMode="auto">
              <a:xfrm flipH="1">
                <a:off x="2543683" y="2431847"/>
                <a:ext cx="574830" cy="133756"/>
              </a:xfrm>
              <a:custGeom>
                <a:avLst/>
                <a:gdLst>
                  <a:gd name="T0" fmla="*/ 283 w 360"/>
                  <a:gd name="T1" fmla="*/ 77 h 152"/>
                  <a:gd name="T2" fmla="*/ 360 w 360"/>
                  <a:gd name="T3" fmla="*/ 0 h 152"/>
                  <a:gd name="T4" fmla="*/ 0 w 360"/>
                  <a:gd name="T5" fmla="*/ 0 h 152"/>
                  <a:gd name="T6" fmla="*/ 0 w 360"/>
                  <a:gd name="T7" fmla="*/ 152 h 152"/>
                  <a:gd name="T8" fmla="*/ 360 w 360"/>
                  <a:gd name="T9" fmla="*/ 152 h 152"/>
                  <a:gd name="T10" fmla="*/ 283 w 360"/>
                  <a:gd name="T11" fmla="*/ 77 h 152"/>
                </a:gdLst>
                <a:ahLst/>
                <a:cxnLst>
                  <a:cxn ang="0">
                    <a:pos x="T0" y="T1"/>
                  </a:cxn>
                  <a:cxn ang="0">
                    <a:pos x="T2" y="T3"/>
                  </a:cxn>
                  <a:cxn ang="0">
                    <a:pos x="T4" y="T5"/>
                  </a:cxn>
                  <a:cxn ang="0">
                    <a:pos x="T6" y="T7"/>
                  </a:cxn>
                  <a:cxn ang="0">
                    <a:pos x="T8" y="T9"/>
                  </a:cxn>
                  <a:cxn ang="0">
                    <a:pos x="T10" y="T11"/>
                  </a:cxn>
                </a:cxnLst>
                <a:rect l="0" t="0" r="r" b="b"/>
                <a:pathLst>
                  <a:path w="360" h="152">
                    <a:moveTo>
                      <a:pt x="283" y="77"/>
                    </a:moveTo>
                    <a:lnTo>
                      <a:pt x="360" y="0"/>
                    </a:lnTo>
                    <a:lnTo>
                      <a:pt x="0" y="0"/>
                    </a:lnTo>
                    <a:lnTo>
                      <a:pt x="0" y="152"/>
                    </a:lnTo>
                    <a:lnTo>
                      <a:pt x="360" y="152"/>
                    </a:lnTo>
                    <a:lnTo>
                      <a:pt x="283" y="77"/>
                    </a:lnTo>
                    <a:close/>
                  </a:path>
                </a:pathLst>
              </a:custGeom>
              <a:solidFill>
                <a:schemeClr val="accent1"/>
              </a:solidFill>
              <a:ln>
                <a:noFill/>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84" b="0" i="0" u="none" strike="noStrike" kern="1200" cap="none" spc="0" normalizeH="0" baseline="0" noProof="0" dirty="0">
                    <a:ln>
                      <a:noFill/>
                    </a:ln>
                    <a:solidFill>
                      <a:prstClr val="black"/>
                    </a:solidFill>
                    <a:effectLst/>
                    <a:uLnTx/>
                    <a:uFillTx/>
                    <a:latin typeface="Calibri"/>
                    <a:ea typeface="+mn-ea"/>
                    <a:cs typeface="+mn-cs"/>
                  </a:rPr>
                  <a:t>    </a:t>
                </a:r>
                <a:r>
                  <a:rPr kumimoji="0" lang="en-US" sz="784" b="0" i="0" u="none" strike="noStrike" kern="1200" cap="none" spc="0" normalizeH="0" baseline="0" noProof="0" dirty="0">
                    <a:ln>
                      <a:noFill/>
                    </a:ln>
                    <a:gradFill>
                      <a:gsLst>
                        <a:gs pos="12500">
                          <a:prstClr val="white"/>
                        </a:gs>
                        <a:gs pos="52000">
                          <a:prstClr val="white"/>
                        </a:gs>
                      </a:gsLst>
                      <a:lin ang="5400000" scaled="0"/>
                    </a:gradFill>
                    <a:effectLst/>
                    <a:uLnTx/>
                    <a:uFillTx/>
                    <a:latin typeface="Segoe UI Semibold" panose="020B0702040204020203" pitchFamily="34" charset="0"/>
                    <a:ea typeface="+mn-ea"/>
                    <a:cs typeface="Segoe UI Semibold" panose="020B0702040204020203" pitchFamily="34" charset="0"/>
                  </a:rPr>
                  <a:t>Contoso</a:t>
                </a:r>
              </a:p>
            </p:txBody>
          </p:sp>
        </p:grpSp>
      </p:grpSp>
      <p:sp>
        <p:nvSpPr>
          <p:cNvPr id="13" name="Title 5"/>
          <p:cNvSpPr>
            <a:spLocks noGrp="1"/>
          </p:cNvSpPr>
          <p:nvPr>
            <p:ph type="title"/>
          </p:nvPr>
        </p:nvSpPr>
        <p:spPr/>
        <p:txBody>
          <a:bodyPr/>
          <a:lstStyle/>
          <a:p>
            <a:r>
              <a:rPr lang="en-US" dirty="0"/>
              <a:t>Azure Resource Manager (ARM)</a:t>
            </a:r>
          </a:p>
        </p:txBody>
      </p:sp>
      <p:grpSp>
        <p:nvGrpSpPr>
          <p:cNvPr id="263" name="Group 262"/>
          <p:cNvGrpSpPr/>
          <p:nvPr/>
        </p:nvGrpSpPr>
        <p:grpSpPr>
          <a:xfrm>
            <a:off x="5289219" y="5670063"/>
            <a:ext cx="717140" cy="717132"/>
            <a:chOff x="5395278" y="5783263"/>
            <a:chExt cx="731520" cy="731512"/>
          </a:xfrm>
        </p:grpSpPr>
        <p:sp>
          <p:nvSpPr>
            <p:cNvPr id="52" name="Rectangle 51"/>
            <p:cNvSpPr/>
            <p:nvPr/>
          </p:nvSpPr>
          <p:spPr bwMode="auto">
            <a:xfrm>
              <a:off x="5395278"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1" name="Freeform 34"/>
            <p:cNvSpPr>
              <a:spLocks noEditPoints="1"/>
            </p:cNvSpPr>
            <p:nvPr/>
          </p:nvSpPr>
          <p:spPr bwMode="auto">
            <a:xfrm>
              <a:off x="5514593" y="5902476"/>
              <a:ext cx="492890" cy="493086"/>
            </a:xfrm>
            <a:custGeom>
              <a:avLst/>
              <a:gdLst>
                <a:gd name="T0" fmla="*/ 1054 w 2120"/>
                <a:gd name="T1" fmla="*/ 0 h 2120"/>
                <a:gd name="T2" fmla="*/ 0 w 2120"/>
                <a:gd name="T3" fmla="*/ 1066 h 2120"/>
                <a:gd name="T4" fmla="*/ 1060 w 2120"/>
                <a:gd name="T5" fmla="*/ 2120 h 2120"/>
                <a:gd name="T6" fmla="*/ 1706 w 2120"/>
                <a:gd name="T7" fmla="*/ 1901 h 2120"/>
                <a:gd name="T8" fmla="*/ 1895 w 2120"/>
                <a:gd name="T9" fmla="*/ 415 h 2120"/>
                <a:gd name="T10" fmla="*/ 1724 w 2120"/>
                <a:gd name="T11" fmla="*/ 1279 h 2120"/>
                <a:gd name="T12" fmla="*/ 1795 w 2120"/>
                <a:gd name="T13" fmla="*/ 1593 h 2120"/>
                <a:gd name="T14" fmla="*/ 1161 w 2120"/>
                <a:gd name="T15" fmla="*/ 1961 h 2120"/>
                <a:gd name="T16" fmla="*/ 960 w 2120"/>
                <a:gd name="T17" fmla="*/ 1807 h 2120"/>
                <a:gd name="T18" fmla="*/ 456 w 2120"/>
                <a:gd name="T19" fmla="*/ 1741 h 2120"/>
                <a:gd name="T20" fmla="*/ 723 w 2120"/>
                <a:gd name="T21" fmla="*/ 1706 h 2120"/>
                <a:gd name="T22" fmla="*/ 462 w 2120"/>
                <a:gd name="T23" fmla="*/ 1647 h 2120"/>
                <a:gd name="T24" fmla="*/ 344 w 2120"/>
                <a:gd name="T25" fmla="*/ 1617 h 2120"/>
                <a:gd name="T26" fmla="*/ 255 w 2120"/>
                <a:gd name="T27" fmla="*/ 652 h 2120"/>
                <a:gd name="T28" fmla="*/ 622 w 2120"/>
                <a:gd name="T29" fmla="*/ 616 h 2120"/>
                <a:gd name="T30" fmla="*/ 486 w 2120"/>
                <a:gd name="T31" fmla="*/ 509 h 2120"/>
                <a:gd name="T32" fmla="*/ 503 w 2120"/>
                <a:gd name="T33" fmla="*/ 344 h 2120"/>
                <a:gd name="T34" fmla="*/ 865 w 2120"/>
                <a:gd name="T35" fmla="*/ 403 h 2120"/>
                <a:gd name="T36" fmla="*/ 1108 w 2120"/>
                <a:gd name="T37" fmla="*/ 160 h 2120"/>
                <a:gd name="T38" fmla="*/ 1801 w 2120"/>
                <a:gd name="T39" fmla="*/ 545 h 2120"/>
                <a:gd name="T40" fmla="*/ 1753 w 2120"/>
                <a:gd name="T41" fmla="*/ 954 h 2120"/>
                <a:gd name="T42" fmla="*/ 1966 w 2120"/>
                <a:gd name="T43" fmla="*/ 1060 h 2120"/>
                <a:gd name="T44" fmla="*/ 1759 w 2120"/>
                <a:gd name="T45" fmla="*/ 1244 h 2120"/>
                <a:gd name="T46" fmla="*/ 1089 w 2120"/>
                <a:gd name="T47" fmla="*/ 1453 h 2120"/>
                <a:gd name="T48" fmla="*/ 1398 w 2120"/>
                <a:gd name="T49" fmla="*/ 1345 h 2120"/>
                <a:gd name="T50" fmla="*/ 1404 w 2120"/>
                <a:gd name="T51" fmla="*/ 1237 h 2120"/>
                <a:gd name="T52" fmla="*/ 1339 w 2120"/>
                <a:gd name="T53" fmla="*/ 1273 h 2120"/>
                <a:gd name="T54" fmla="*/ 1062 w 2120"/>
                <a:gd name="T55" fmla="*/ 662 h 2120"/>
                <a:gd name="T56" fmla="*/ 1347 w 2120"/>
                <a:gd name="T57" fmla="*/ 955 h 2120"/>
                <a:gd name="T58" fmla="*/ 1442 w 2120"/>
                <a:gd name="T59" fmla="*/ 925 h 2120"/>
                <a:gd name="T60" fmla="*/ 1407 w 2120"/>
                <a:gd name="T61" fmla="*/ 883 h 2120"/>
                <a:gd name="T62" fmla="*/ 865 w 2120"/>
                <a:gd name="T63" fmla="*/ 849 h 2120"/>
                <a:gd name="T64" fmla="*/ 771 w 2120"/>
                <a:gd name="T65" fmla="*/ 837 h 2120"/>
                <a:gd name="T66" fmla="*/ 806 w 2120"/>
                <a:gd name="T67" fmla="*/ 1387 h 2120"/>
                <a:gd name="T68" fmla="*/ 859 w 2120"/>
                <a:gd name="T69" fmla="*/ 979 h 2120"/>
                <a:gd name="T70" fmla="*/ 1021 w 2120"/>
                <a:gd name="T71" fmla="*/ 1506 h 2120"/>
                <a:gd name="T72" fmla="*/ 836 w 2120"/>
                <a:gd name="T73" fmla="*/ 1482 h 2120"/>
                <a:gd name="T74" fmla="*/ 913 w 2120"/>
                <a:gd name="T75" fmla="*/ 1720 h 2120"/>
                <a:gd name="T76" fmla="*/ 1021 w 2120"/>
                <a:gd name="T77" fmla="*/ 1506 h 2120"/>
                <a:gd name="T78" fmla="*/ 1584 w 2120"/>
                <a:gd name="T79" fmla="*/ 972 h 2120"/>
                <a:gd name="T80" fmla="*/ 1482 w 2120"/>
                <a:gd name="T81" fmla="*/ 1186 h 2120"/>
                <a:gd name="T82" fmla="*/ 1668 w 2120"/>
                <a:gd name="T83" fmla="*/ 1210 h 2120"/>
                <a:gd name="T84" fmla="*/ 846 w 2120"/>
                <a:gd name="T85" fmla="*/ 752 h 2120"/>
                <a:gd name="T86" fmla="*/ 947 w 2120"/>
                <a:gd name="T87" fmla="*/ 548 h 2120"/>
                <a:gd name="T88" fmla="*/ 769 w 2120"/>
                <a:gd name="T89" fmla="*/ 524 h 2120"/>
                <a:gd name="T90" fmla="*/ 846 w 2120"/>
                <a:gd name="T91" fmla="*/ 752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0" h="2120">
                  <a:moveTo>
                    <a:pt x="1895" y="415"/>
                  </a:moveTo>
                  <a:cubicBezTo>
                    <a:pt x="1688" y="142"/>
                    <a:pt x="1374" y="0"/>
                    <a:pt x="1054" y="0"/>
                  </a:cubicBezTo>
                  <a:cubicBezTo>
                    <a:pt x="829" y="0"/>
                    <a:pt x="604" y="77"/>
                    <a:pt x="409" y="225"/>
                  </a:cubicBezTo>
                  <a:cubicBezTo>
                    <a:pt x="136" y="432"/>
                    <a:pt x="0" y="746"/>
                    <a:pt x="0" y="1066"/>
                  </a:cubicBezTo>
                  <a:cubicBezTo>
                    <a:pt x="0" y="1291"/>
                    <a:pt x="71" y="1516"/>
                    <a:pt x="219" y="1712"/>
                  </a:cubicBezTo>
                  <a:cubicBezTo>
                    <a:pt x="426" y="1984"/>
                    <a:pt x="740" y="2120"/>
                    <a:pt x="1060" y="2120"/>
                  </a:cubicBezTo>
                  <a:cubicBezTo>
                    <a:pt x="1060" y="2120"/>
                    <a:pt x="1060" y="2120"/>
                    <a:pt x="1060" y="2120"/>
                  </a:cubicBezTo>
                  <a:cubicBezTo>
                    <a:pt x="1285" y="2120"/>
                    <a:pt x="1516" y="2049"/>
                    <a:pt x="1706" y="1901"/>
                  </a:cubicBezTo>
                  <a:cubicBezTo>
                    <a:pt x="1978" y="1694"/>
                    <a:pt x="2120" y="1380"/>
                    <a:pt x="2120" y="1060"/>
                  </a:cubicBezTo>
                  <a:cubicBezTo>
                    <a:pt x="2120" y="835"/>
                    <a:pt x="2043" y="604"/>
                    <a:pt x="1895" y="415"/>
                  </a:cubicBezTo>
                  <a:close/>
                  <a:moveTo>
                    <a:pt x="1759" y="1244"/>
                  </a:moveTo>
                  <a:cubicBezTo>
                    <a:pt x="1747" y="1256"/>
                    <a:pt x="1735" y="1268"/>
                    <a:pt x="1724" y="1279"/>
                  </a:cubicBezTo>
                  <a:cubicBezTo>
                    <a:pt x="1712" y="1291"/>
                    <a:pt x="1694" y="1297"/>
                    <a:pt x="1682" y="1303"/>
                  </a:cubicBezTo>
                  <a:cubicBezTo>
                    <a:pt x="1747" y="1404"/>
                    <a:pt x="1789" y="1504"/>
                    <a:pt x="1795" y="1593"/>
                  </a:cubicBezTo>
                  <a:cubicBezTo>
                    <a:pt x="1741" y="1658"/>
                    <a:pt x="1682" y="1724"/>
                    <a:pt x="1611" y="1777"/>
                  </a:cubicBezTo>
                  <a:cubicBezTo>
                    <a:pt x="1475" y="1884"/>
                    <a:pt x="1321" y="1943"/>
                    <a:pt x="1161" y="1961"/>
                  </a:cubicBezTo>
                  <a:cubicBezTo>
                    <a:pt x="1119" y="1901"/>
                    <a:pt x="1078" y="1836"/>
                    <a:pt x="1042" y="1771"/>
                  </a:cubicBezTo>
                  <a:cubicBezTo>
                    <a:pt x="1019" y="1789"/>
                    <a:pt x="989" y="1801"/>
                    <a:pt x="960" y="1807"/>
                  </a:cubicBezTo>
                  <a:cubicBezTo>
                    <a:pt x="983" y="1860"/>
                    <a:pt x="1019" y="1919"/>
                    <a:pt x="1048" y="1966"/>
                  </a:cubicBezTo>
                  <a:cubicBezTo>
                    <a:pt x="835" y="1966"/>
                    <a:pt x="622" y="1889"/>
                    <a:pt x="456" y="1741"/>
                  </a:cubicBezTo>
                  <a:cubicBezTo>
                    <a:pt x="462" y="1741"/>
                    <a:pt x="462" y="1741"/>
                    <a:pt x="462" y="1741"/>
                  </a:cubicBezTo>
                  <a:cubicBezTo>
                    <a:pt x="545" y="1741"/>
                    <a:pt x="634" y="1724"/>
                    <a:pt x="723" y="1706"/>
                  </a:cubicBezTo>
                  <a:cubicBezTo>
                    <a:pt x="705" y="1676"/>
                    <a:pt x="693" y="1647"/>
                    <a:pt x="693" y="1611"/>
                  </a:cubicBezTo>
                  <a:cubicBezTo>
                    <a:pt x="610" y="1635"/>
                    <a:pt x="533" y="1647"/>
                    <a:pt x="462" y="1647"/>
                  </a:cubicBezTo>
                  <a:cubicBezTo>
                    <a:pt x="426" y="1647"/>
                    <a:pt x="391" y="1641"/>
                    <a:pt x="355" y="1635"/>
                  </a:cubicBezTo>
                  <a:cubicBezTo>
                    <a:pt x="349" y="1629"/>
                    <a:pt x="344" y="1623"/>
                    <a:pt x="344" y="1617"/>
                  </a:cubicBezTo>
                  <a:cubicBezTo>
                    <a:pt x="213" y="1451"/>
                    <a:pt x="154" y="1256"/>
                    <a:pt x="154" y="1066"/>
                  </a:cubicBezTo>
                  <a:cubicBezTo>
                    <a:pt x="154" y="918"/>
                    <a:pt x="184" y="776"/>
                    <a:pt x="255" y="652"/>
                  </a:cubicBezTo>
                  <a:cubicBezTo>
                    <a:pt x="320" y="616"/>
                    <a:pt x="403" y="604"/>
                    <a:pt x="486" y="604"/>
                  </a:cubicBezTo>
                  <a:cubicBezTo>
                    <a:pt x="533" y="604"/>
                    <a:pt x="575" y="610"/>
                    <a:pt x="622" y="616"/>
                  </a:cubicBezTo>
                  <a:cubicBezTo>
                    <a:pt x="622" y="586"/>
                    <a:pt x="634" y="551"/>
                    <a:pt x="646" y="521"/>
                  </a:cubicBezTo>
                  <a:cubicBezTo>
                    <a:pt x="592" y="515"/>
                    <a:pt x="539" y="509"/>
                    <a:pt x="486" y="509"/>
                  </a:cubicBezTo>
                  <a:cubicBezTo>
                    <a:pt x="432" y="509"/>
                    <a:pt x="379" y="515"/>
                    <a:pt x="326" y="527"/>
                  </a:cubicBezTo>
                  <a:cubicBezTo>
                    <a:pt x="379" y="462"/>
                    <a:pt x="432" y="397"/>
                    <a:pt x="503" y="344"/>
                  </a:cubicBezTo>
                  <a:cubicBezTo>
                    <a:pt x="652" y="231"/>
                    <a:pt x="817" y="172"/>
                    <a:pt x="989" y="160"/>
                  </a:cubicBezTo>
                  <a:cubicBezTo>
                    <a:pt x="942" y="237"/>
                    <a:pt x="900" y="314"/>
                    <a:pt x="865" y="403"/>
                  </a:cubicBezTo>
                  <a:cubicBezTo>
                    <a:pt x="900" y="403"/>
                    <a:pt x="930" y="415"/>
                    <a:pt x="960" y="426"/>
                  </a:cubicBezTo>
                  <a:cubicBezTo>
                    <a:pt x="995" y="332"/>
                    <a:pt x="1048" y="237"/>
                    <a:pt x="1108" y="160"/>
                  </a:cubicBezTo>
                  <a:cubicBezTo>
                    <a:pt x="1362" y="172"/>
                    <a:pt x="1605" y="290"/>
                    <a:pt x="1777" y="509"/>
                  </a:cubicBezTo>
                  <a:cubicBezTo>
                    <a:pt x="1783" y="521"/>
                    <a:pt x="1795" y="533"/>
                    <a:pt x="1801" y="545"/>
                  </a:cubicBezTo>
                  <a:cubicBezTo>
                    <a:pt x="1795" y="657"/>
                    <a:pt x="1753" y="782"/>
                    <a:pt x="1676" y="900"/>
                  </a:cubicBezTo>
                  <a:cubicBezTo>
                    <a:pt x="1706" y="912"/>
                    <a:pt x="1730" y="930"/>
                    <a:pt x="1753" y="954"/>
                  </a:cubicBezTo>
                  <a:cubicBezTo>
                    <a:pt x="1812" y="865"/>
                    <a:pt x="1854" y="770"/>
                    <a:pt x="1878" y="675"/>
                  </a:cubicBezTo>
                  <a:cubicBezTo>
                    <a:pt x="1937" y="800"/>
                    <a:pt x="1966" y="930"/>
                    <a:pt x="1966" y="1060"/>
                  </a:cubicBezTo>
                  <a:cubicBezTo>
                    <a:pt x="1966" y="1202"/>
                    <a:pt x="1931" y="1345"/>
                    <a:pt x="1866" y="1469"/>
                  </a:cubicBezTo>
                  <a:cubicBezTo>
                    <a:pt x="1848" y="1392"/>
                    <a:pt x="1806" y="1321"/>
                    <a:pt x="1759" y="1244"/>
                  </a:cubicBezTo>
                  <a:close/>
                  <a:moveTo>
                    <a:pt x="1089" y="1447"/>
                  </a:moveTo>
                  <a:cubicBezTo>
                    <a:pt x="1089" y="1447"/>
                    <a:pt x="1089" y="1447"/>
                    <a:pt x="1089" y="1453"/>
                  </a:cubicBezTo>
                  <a:cubicBezTo>
                    <a:pt x="1113" y="1477"/>
                    <a:pt x="1125" y="1501"/>
                    <a:pt x="1131" y="1531"/>
                  </a:cubicBezTo>
                  <a:cubicBezTo>
                    <a:pt x="1226" y="1477"/>
                    <a:pt x="1315" y="1417"/>
                    <a:pt x="1398" y="1345"/>
                  </a:cubicBezTo>
                  <a:cubicBezTo>
                    <a:pt x="1422" y="1327"/>
                    <a:pt x="1439" y="1309"/>
                    <a:pt x="1463" y="1291"/>
                  </a:cubicBezTo>
                  <a:cubicBezTo>
                    <a:pt x="1439" y="1279"/>
                    <a:pt x="1422" y="1261"/>
                    <a:pt x="1404" y="1237"/>
                  </a:cubicBezTo>
                  <a:cubicBezTo>
                    <a:pt x="1404" y="1231"/>
                    <a:pt x="1398" y="1231"/>
                    <a:pt x="1398" y="1225"/>
                  </a:cubicBezTo>
                  <a:cubicBezTo>
                    <a:pt x="1374" y="1237"/>
                    <a:pt x="1356" y="1255"/>
                    <a:pt x="1339" y="1273"/>
                  </a:cubicBezTo>
                  <a:cubicBezTo>
                    <a:pt x="1261" y="1339"/>
                    <a:pt x="1173" y="1393"/>
                    <a:pt x="1089" y="1447"/>
                  </a:cubicBezTo>
                  <a:close/>
                  <a:moveTo>
                    <a:pt x="1062" y="662"/>
                  </a:moveTo>
                  <a:cubicBezTo>
                    <a:pt x="1056" y="698"/>
                    <a:pt x="1044" y="728"/>
                    <a:pt x="1026" y="751"/>
                  </a:cubicBezTo>
                  <a:cubicBezTo>
                    <a:pt x="1139" y="811"/>
                    <a:pt x="1252" y="877"/>
                    <a:pt x="1347" y="955"/>
                  </a:cubicBezTo>
                  <a:cubicBezTo>
                    <a:pt x="1365" y="967"/>
                    <a:pt x="1377" y="979"/>
                    <a:pt x="1389" y="990"/>
                  </a:cubicBezTo>
                  <a:cubicBezTo>
                    <a:pt x="1401" y="967"/>
                    <a:pt x="1419" y="943"/>
                    <a:pt x="1442" y="925"/>
                  </a:cubicBezTo>
                  <a:cubicBezTo>
                    <a:pt x="1448" y="925"/>
                    <a:pt x="1448" y="919"/>
                    <a:pt x="1454" y="919"/>
                  </a:cubicBezTo>
                  <a:cubicBezTo>
                    <a:pt x="1436" y="907"/>
                    <a:pt x="1424" y="895"/>
                    <a:pt x="1407" y="883"/>
                  </a:cubicBezTo>
                  <a:cubicBezTo>
                    <a:pt x="1300" y="799"/>
                    <a:pt x="1187" y="722"/>
                    <a:pt x="1062" y="662"/>
                  </a:cubicBezTo>
                  <a:close/>
                  <a:moveTo>
                    <a:pt x="865" y="849"/>
                  </a:moveTo>
                  <a:cubicBezTo>
                    <a:pt x="859" y="849"/>
                    <a:pt x="853" y="849"/>
                    <a:pt x="848" y="849"/>
                  </a:cubicBezTo>
                  <a:cubicBezTo>
                    <a:pt x="818" y="849"/>
                    <a:pt x="795" y="843"/>
                    <a:pt x="771" y="837"/>
                  </a:cubicBezTo>
                  <a:cubicBezTo>
                    <a:pt x="765" y="885"/>
                    <a:pt x="765" y="932"/>
                    <a:pt x="765" y="979"/>
                  </a:cubicBezTo>
                  <a:cubicBezTo>
                    <a:pt x="765" y="1115"/>
                    <a:pt x="777" y="1257"/>
                    <a:pt x="806" y="1387"/>
                  </a:cubicBezTo>
                  <a:cubicBezTo>
                    <a:pt x="836" y="1375"/>
                    <a:pt x="865" y="1363"/>
                    <a:pt x="900" y="1363"/>
                  </a:cubicBezTo>
                  <a:cubicBezTo>
                    <a:pt x="871" y="1239"/>
                    <a:pt x="859" y="1109"/>
                    <a:pt x="859" y="979"/>
                  </a:cubicBezTo>
                  <a:cubicBezTo>
                    <a:pt x="859" y="938"/>
                    <a:pt x="859" y="891"/>
                    <a:pt x="865" y="849"/>
                  </a:cubicBezTo>
                  <a:close/>
                  <a:moveTo>
                    <a:pt x="1021" y="1506"/>
                  </a:moveTo>
                  <a:cubicBezTo>
                    <a:pt x="991" y="1476"/>
                    <a:pt x="955" y="1459"/>
                    <a:pt x="913" y="1459"/>
                  </a:cubicBezTo>
                  <a:cubicBezTo>
                    <a:pt x="889" y="1459"/>
                    <a:pt x="859" y="1465"/>
                    <a:pt x="836" y="1482"/>
                  </a:cubicBezTo>
                  <a:cubicBezTo>
                    <a:pt x="776" y="1530"/>
                    <a:pt x="770" y="1613"/>
                    <a:pt x="812" y="1666"/>
                  </a:cubicBezTo>
                  <a:cubicBezTo>
                    <a:pt x="836" y="1702"/>
                    <a:pt x="877" y="1720"/>
                    <a:pt x="913" y="1720"/>
                  </a:cubicBezTo>
                  <a:cubicBezTo>
                    <a:pt x="943" y="1720"/>
                    <a:pt x="973" y="1708"/>
                    <a:pt x="997" y="1690"/>
                  </a:cubicBezTo>
                  <a:cubicBezTo>
                    <a:pt x="1051" y="1649"/>
                    <a:pt x="1062" y="1565"/>
                    <a:pt x="1021" y="1506"/>
                  </a:cubicBezTo>
                  <a:close/>
                  <a:moveTo>
                    <a:pt x="1691" y="1026"/>
                  </a:moveTo>
                  <a:cubicBezTo>
                    <a:pt x="1662" y="990"/>
                    <a:pt x="1626" y="972"/>
                    <a:pt x="1584" y="972"/>
                  </a:cubicBezTo>
                  <a:cubicBezTo>
                    <a:pt x="1560" y="972"/>
                    <a:pt x="1530" y="984"/>
                    <a:pt x="1506" y="1002"/>
                  </a:cubicBezTo>
                  <a:cubicBezTo>
                    <a:pt x="1447" y="1044"/>
                    <a:pt x="1441" y="1127"/>
                    <a:pt x="1482" y="1186"/>
                  </a:cubicBezTo>
                  <a:cubicBezTo>
                    <a:pt x="1506" y="1216"/>
                    <a:pt x="1548" y="1234"/>
                    <a:pt x="1584" y="1234"/>
                  </a:cubicBezTo>
                  <a:cubicBezTo>
                    <a:pt x="1614" y="1234"/>
                    <a:pt x="1644" y="1228"/>
                    <a:pt x="1668" y="1210"/>
                  </a:cubicBezTo>
                  <a:cubicBezTo>
                    <a:pt x="1721" y="1162"/>
                    <a:pt x="1733" y="1079"/>
                    <a:pt x="1691" y="1026"/>
                  </a:cubicBezTo>
                  <a:close/>
                  <a:moveTo>
                    <a:pt x="846" y="752"/>
                  </a:moveTo>
                  <a:cubicBezTo>
                    <a:pt x="876" y="752"/>
                    <a:pt x="906" y="746"/>
                    <a:pt x="930" y="729"/>
                  </a:cubicBezTo>
                  <a:cubicBezTo>
                    <a:pt x="983" y="682"/>
                    <a:pt x="995" y="600"/>
                    <a:pt x="947" y="548"/>
                  </a:cubicBezTo>
                  <a:cubicBezTo>
                    <a:pt x="924" y="513"/>
                    <a:pt x="888" y="495"/>
                    <a:pt x="846" y="495"/>
                  </a:cubicBezTo>
                  <a:cubicBezTo>
                    <a:pt x="817" y="495"/>
                    <a:pt x="793" y="507"/>
                    <a:pt x="769" y="524"/>
                  </a:cubicBezTo>
                  <a:cubicBezTo>
                    <a:pt x="710" y="565"/>
                    <a:pt x="698" y="647"/>
                    <a:pt x="745" y="705"/>
                  </a:cubicBezTo>
                  <a:cubicBezTo>
                    <a:pt x="769" y="734"/>
                    <a:pt x="805" y="752"/>
                    <a:pt x="846" y="752"/>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2" name="Group 261"/>
          <p:cNvGrpSpPr/>
          <p:nvPr/>
        </p:nvGrpSpPr>
        <p:grpSpPr>
          <a:xfrm>
            <a:off x="6081064" y="5670063"/>
            <a:ext cx="717140" cy="717132"/>
            <a:chOff x="6203002" y="5783263"/>
            <a:chExt cx="731520" cy="731512"/>
          </a:xfrm>
        </p:grpSpPr>
        <p:sp>
          <p:nvSpPr>
            <p:cNvPr id="53" name="Rectangle 52"/>
            <p:cNvSpPr/>
            <p:nvPr/>
          </p:nvSpPr>
          <p:spPr bwMode="auto">
            <a:xfrm>
              <a:off x="6203002"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261" name="Group 260"/>
            <p:cNvGrpSpPr/>
            <p:nvPr/>
          </p:nvGrpSpPr>
          <p:grpSpPr>
            <a:xfrm>
              <a:off x="6284196" y="5913394"/>
              <a:ext cx="569133" cy="471250"/>
              <a:chOff x="6284196" y="5913394"/>
              <a:chExt cx="569133" cy="471250"/>
            </a:xfrm>
          </p:grpSpPr>
          <p:sp>
            <p:nvSpPr>
              <p:cNvPr id="256" name="Freeform 38"/>
              <p:cNvSpPr>
                <a:spLocks noEditPoints="1"/>
              </p:cNvSpPr>
              <p:nvPr/>
            </p:nvSpPr>
            <p:spPr bwMode="auto">
              <a:xfrm>
                <a:off x="6467649" y="5967288"/>
                <a:ext cx="202227" cy="230113"/>
              </a:xfrm>
              <a:custGeom>
                <a:avLst/>
                <a:gdLst>
                  <a:gd name="T0" fmla="*/ 1516 w 2879"/>
                  <a:gd name="T1" fmla="*/ 1705 h 3276"/>
                  <a:gd name="T2" fmla="*/ 1513 w 2879"/>
                  <a:gd name="T3" fmla="*/ 3276 h 3276"/>
                  <a:gd name="T4" fmla="*/ 2877 w 2879"/>
                  <a:gd name="T5" fmla="*/ 2491 h 3276"/>
                  <a:gd name="T6" fmla="*/ 2879 w 2879"/>
                  <a:gd name="T7" fmla="*/ 919 h 3276"/>
                  <a:gd name="T8" fmla="*/ 1516 w 2879"/>
                  <a:gd name="T9" fmla="*/ 1705 h 3276"/>
                  <a:gd name="T10" fmla="*/ 0 w 2879"/>
                  <a:gd name="T11" fmla="*/ 2488 h 3276"/>
                  <a:gd name="T12" fmla="*/ 1362 w 2879"/>
                  <a:gd name="T13" fmla="*/ 3276 h 3276"/>
                  <a:gd name="T14" fmla="*/ 1364 w 2879"/>
                  <a:gd name="T15" fmla="*/ 1707 h 3276"/>
                  <a:gd name="T16" fmla="*/ 2 w 2879"/>
                  <a:gd name="T17" fmla="*/ 919 h 3276"/>
                  <a:gd name="T18" fmla="*/ 0 w 2879"/>
                  <a:gd name="T19" fmla="*/ 2488 h 3276"/>
                  <a:gd name="T20" fmla="*/ 1442 w 2879"/>
                  <a:gd name="T21" fmla="*/ 0 h 3276"/>
                  <a:gd name="T22" fmla="*/ 78 w 2879"/>
                  <a:gd name="T23" fmla="*/ 786 h 3276"/>
                  <a:gd name="T24" fmla="*/ 1440 w 2879"/>
                  <a:gd name="T25" fmla="*/ 1572 h 3276"/>
                  <a:gd name="T26" fmla="*/ 2804 w 2879"/>
                  <a:gd name="T27" fmla="*/ 788 h 3276"/>
                  <a:gd name="T28" fmla="*/ 1442 w 2879"/>
                  <a:gd name="T29" fmla="*/ 0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79" h="3276">
                    <a:moveTo>
                      <a:pt x="1516" y="1705"/>
                    </a:moveTo>
                    <a:lnTo>
                      <a:pt x="1513" y="3276"/>
                    </a:lnTo>
                    <a:lnTo>
                      <a:pt x="2877" y="2491"/>
                    </a:lnTo>
                    <a:lnTo>
                      <a:pt x="2879" y="919"/>
                    </a:lnTo>
                    <a:lnTo>
                      <a:pt x="1516" y="1705"/>
                    </a:lnTo>
                    <a:close/>
                    <a:moveTo>
                      <a:pt x="0" y="2488"/>
                    </a:moveTo>
                    <a:lnTo>
                      <a:pt x="1362" y="3276"/>
                    </a:lnTo>
                    <a:lnTo>
                      <a:pt x="1364" y="1707"/>
                    </a:lnTo>
                    <a:lnTo>
                      <a:pt x="2" y="919"/>
                    </a:lnTo>
                    <a:lnTo>
                      <a:pt x="0" y="2488"/>
                    </a:lnTo>
                    <a:close/>
                    <a:moveTo>
                      <a:pt x="1442" y="0"/>
                    </a:moveTo>
                    <a:lnTo>
                      <a:pt x="78" y="786"/>
                    </a:lnTo>
                    <a:lnTo>
                      <a:pt x="1440" y="1572"/>
                    </a:lnTo>
                    <a:lnTo>
                      <a:pt x="2804" y="788"/>
                    </a:lnTo>
                    <a:lnTo>
                      <a:pt x="1442" y="0"/>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260" name="Freeform 42"/>
              <p:cNvSpPr>
                <a:spLocks noEditPoints="1"/>
              </p:cNvSpPr>
              <p:nvPr/>
            </p:nvSpPr>
            <p:spPr bwMode="auto">
              <a:xfrm>
                <a:off x="6284196" y="5913394"/>
                <a:ext cx="569133" cy="471250"/>
              </a:xfrm>
              <a:custGeom>
                <a:avLst/>
                <a:gdLst>
                  <a:gd name="T0" fmla="*/ 1197 w 1907"/>
                  <a:gd name="T1" fmla="*/ 1489 h 1579"/>
                  <a:gd name="T2" fmla="*/ 1173 w 1907"/>
                  <a:gd name="T3" fmla="*/ 1460 h 1579"/>
                  <a:gd name="T4" fmla="*/ 1168 w 1907"/>
                  <a:gd name="T5" fmla="*/ 1360 h 1579"/>
                  <a:gd name="T6" fmla="*/ 1011 w 1907"/>
                  <a:gd name="T7" fmla="*/ 1360 h 1579"/>
                  <a:gd name="T8" fmla="*/ 906 w 1907"/>
                  <a:gd name="T9" fmla="*/ 1360 h 1579"/>
                  <a:gd name="T10" fmla="*/ 744 w 1907"/>
                  <a:gd name="T11" fmla="*/ 1360 h 1579"/>
                  <a:gd name="T12" fmla="*/ 739 w 1907"/>
                  <a:gd name="T13" fmla="*/ 1460 h 1579"/>
                  <a:gd name="T14" fmla="*/ 715 w 1907"/>
                  <a:gd name="T15" fmla="*/ 1489 h 1579"/>
                  <a:gd name="T16" fmla="*/ 630 w 1907"/>
                  <a:gd name="T17" fmla="*/ 1565 h 1579"/>
                  <a:gd name="T18" fmla="*/ 644 w 1907"/>
                  <a:gd name="T19" fmla="*/ 1579 h 1579"/>
                  <a:gd name="T20" fmla="*/ 906 w 1907"/>
                  <a:gd name="T21" fmla="*/ 1579 h 1579"/>
                  <a:gd name="T22" fmla="*/ 1011 w 1907"/>
                  <a:gd name="T23" fmla="*/ 1579 h 1579"/>
                  <a:gd name="T24" fmla="*/ 1268 w 1907"/>
                  <a:gd name="T25" fmla="*/ 1579 h 1579"/>
                  <a:gd name="T26" fmla="*/ 1283 w 1907"/>
                  <a:gd name="T27" fmla="*/ 1565 h 1579"/>
                  <a:gd name="T28" fmla="*/ 1197 w 1907"/>
                  <a:gd name="T29" fmla="*/ 1489 h 1579"/>
                  <a:gd name="T30" fmla="*/ 1197 w 1907"/>
                  <a:gd name="T31" fmla="*/ 1489 h 1579"/>
                  <a:gd name="T32" fmla="*/ 1850 w 1907"/>
                  <a:gd name="T33" fmla="*/ 0 h 1579"/>
                  <a:gd name="T34" fmla="*/ 57 w 1907"/>
                  <a:gd name="T35" fmla="*/ 0 h 1579"/>
                  <a:gd name="T36" fmla="*/ 0 w 1907"/>
                  <a:gd name="T37" fmla="*/ 57 h 1579"/>
                  <a:gd name="T38" fmla="*/ 0 w 1907"/>
                  <a:gd name="T39" fmla="*/ 1264 h 1579"/>
                  <a:gd name="T40" fmla="*/ 57 w 1907"/>
                  <a:gd name="T41" fmla="*/ 1321 h 1579"/>
                  <a:gd name="T42" fmla="*/ 1850 w 1907"/>
                  <a:gd name="T43" fmla="*/ 1321 h 1579"/>
                  <a:gd name="T44" fmla="*/ 1907 w 1907"/>
                  <a:gd name="T45" fmla="*/ 1264 h 1579"/>
                  <a:gd name="T46" fmla="*/ 1907 w 1907"/>
                  <a:gd name="T47" fmla="*/ 57 h 1579"/>
                  <a:gd name="T48" fmla="*/ 1850 w 1907"/>
                  <a:gd name="T49" fmla="*/ 0 h 1579"/>
                  <a:gd name="T50" fmla="*/ 1817 w 1907"/>
                  <a:gd name="T51" fmla="*/ 1083 h 1579"/>
                  <a:gd name="T52" fmla="*/ 91 w 1907"/>
                  <a:gd name="T53" fmla="*/ 1083 h 1579"/>
                  <a:gd name="T54" fmla="*/ 91 w 1907"/>
                  <a:gd name="T55" fmla="*/ 95 h 1579"/>
                  <a:gd name="T56" fmla="*/ 1817 w 1907"/>
                  <a:gd name="T57" fmla="*/ 95 h 1579"/>
                  <a:gd name="T58" fmla="*/ 1817 w 1907"/>
                  <a:gd name="T59" fmla="*/ 1083 h 1579"/>
                  <a:gd name="T60" fmla="*/ 1817 w 1907"/>
                  <a:gd name="T61" fmla="*/ 1083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7" h="1579">
                    <a:moveTo>
                      <a:pt x="1197" y="1489"/>
                    </a:moveTo>
                    <a:cubicBezTo>
                      <a:pt x="1197" y="1489"/>
                      <a:pt x="1178" y="1469"/>
                      <a:pt x="1173" y="1460"/>
                    </a:cubicBezTo>
                    <a:cubicBezTo>
                      <a:pt x="1168" y="1441"/>
                      <a:pt x="1168" y="1384"/>
                      <a:pt x="1168" y="1360"/>
                    </a:cubicBezTo>
                    <a:cubicBezTo>
                      <a:pt x="1011" y="1360"/>
                      <a:pt x="1011" y="1360"/>
                      <a:pt x="1011" y="1360"/>
                    </a:cubicBezTo>
                    <a:cubicBezTo>
                      <a:pt x="906" y="1360"/>
                      <a:pt x="906" y="1360"/>
                      <a:pt x="906" y="1360"/>
                    </a:cubicBezTo>
                    <a:cubicBezTo>
                      <a:pt x="744" y="1360"/>
                      <a:pt x="744" y="1360"/>
                      <a:pt x="744" y="1360"/>
                    </a:cubicBezTo>
                    <a:cubicBezTo>
                      <a:pt x="744" y="1384"/>
                      <a:pt x="749" y="1441"/>
                      <a:pt x="739" y="1460"/>
                    </a:cubicBezTo>
                    <a:cubicBezTo>
                      <a:pt x="734" y="1469"/>
                      <a:pt x="715" y="1489"/>
                      <a:pt x="715" y="1489"/>
                    </a:cubicBezTo>
                    <a:cubicBezTo>
                      <a:pt x="630" y="1565"/>
                      <a:pt x="630" y="1565"/>
                      <a:pt x="630" y="1565"/>
                    </a:cubicBezTo>
                    <a:cubicBezTo>
                      <a:pt x="630" y="1574"/>
                      <a:pt x="639" y="1579"/>
                      <a:pt x="644" y="1579"/>
                    </a:cubicBezTo>
                    <a:cubicBezTo>
                      <a:pt x="906" y="1579"/>
                      <a:pt x="906" y="1579"/>
                      <a:pt x="906" y="1579"/>
                    </a:cubicBezTo>
                    <a:cubicBezTo>
                      <a:pt x="1011" y="1579"/>
                      <a:pt x="1011" y="1579"/>
                      <a:pt x="1011" y="1579"/>
                    </a:cubicBezTo>
                    <a:cubicBezTo>
                      <a:pt x="1268" y="1579"/>
                      <a:pt x="1268" y="1579"/>
                      <a:pt x="1268" y="1579"/>
                    </a:cubicBezTo>
                    <a:cubicBezTo>
                      <a:pt x="1273" y="1579"/>
                      <a:pt x="1283" y="1574"/>
                      <a:pt x="1283" y="1565"/>
                    </a:cubicBezTo>
                    <a:cubicBezTo>
                      <a:pt x="1197" y="1489"/>
                      <a:pt x="1197" y="1489"/>
                      <a:pt x="1197" y="1489"/>
                    </a:cubicBezTo>
                    <a:cubicBezTo>
                      <a:pt x="1197" y="1489"/>
                      <a:pt x="1197" y="1489"/>
                      <a:pt x="1197" y="1489"/>
                    </a:cubicBezTo>
                    <a:close/>
                    <a:moveTo>
                      <a:pt x="1850" y="0"/>
                    </a:moveTo>
                    <a:cubicBezTo>
                      <a:pt x="57" y="0"/>
                      <a:pt x="57" y="0"/>
                      <a:pt x="57" y="0"/>
                    </a:cubicBezTo>
                    <a:cubicBezTo>
                      <a:pt x="24" y="0"/>
                      <a:pt x="0" y="23"/>
                      <a:pt x="0" y="57"/>
                    </a:cubicBezTo>
                    <a:cubicBezTo>
                      <a:pt x="0" y="1264"/>
                      <a:pt x="0" y="1264"/>
                      <a:pt x="0" y="1264"/>
                    </a:cubicBezTo>
                    <a:cubicBezTo>
                      <a:pt x="0" y="1298"/>
                      <a:pt x="24" y="1321"/>
                      <a:pt x="57" y="1321"/>
                    </a:cubicBezTo>
                    <a:cubicBezTo>
                      <a:pt x="1850" y="1321"/>
                      <a:pt x="1850" y="1321"/>
                      <a:pt x="1850" y="1321"/>
                    </a:cubicBezTo>
                    <a:cubicBezTo>
                      <a:pt x="1884" y="1321"/>
                      <a:pt x="1907" y="1298"/>
                      <a:pt x="1907" y="1264"/>
                    </a:cubicBezTo>
                    <a:cubicBezTo>
                      <a:pt x="1907" y="57"/>
                      <a:pt x="1907" y="57"/>
                      <a:pt x="1907" y="57"/>
                    </a:cubicBezTo>
                    <a:cubicBezTo>
                      <a:pt x="1907" y="23"/>
                      <a:pt x="1884" y="0"/>
                      <a:pt x="1850" y="0"/>
                    </a:cubicBezTo>
                    <a:close/>
                    <a:moveTo>
                      <a:pt x="1817" y="1083"/>
                    </a:moveTo>
                    <a:cubicBezTo>
                      <a:pt x="91" y="1083"/>
                      <a:pt x="91" y="1083"/>
                      <a:pt x="91" y="1083"/>
                    </a:cubicBezTo>
                    <a:cubicBezTo>
                      <a:pt x="91" y="95"/>
                      <a:pt x="91" y="95"/>
                      <a:pt x="91" y="95"/>
                    </a:cubicBezTo>
                    <a:cubicBezTo>
                      <a:pt x="1817" y="95"/>
                      <a:pt x="1817" y="95"/>
                      <a:pt x="1817" y="95"/>
                    </a:cubicBezTo>
                    <a:cubicBezTo>
                      <a:pt x="1817" y="1083"/>
                      <a:pt x="1817" y="1083"/>
                      <a:pt x="1817" y="1083"/>
                    </a:cubicBezTo>
                    <a:cubicBezTo>
                      <a:pt x="1817" y="1083"/>
                      <a:pt x="1817" y="1083"/>
                      <a:pt x="1817" y="108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497" name="Group 496"/>
          <p:cNvGrpSpPr/>
          <p:nvPr/>
        </p:nvGrpSpPr>
        <p:grpSpPr>
          <a:xfrm>
            <a:off x="6872910" y="5670063"/>
            <a:ext cx="717140" cy="717132"/>
            <a:chOff x="7010726" y="5783263"/>
            <a:chExt cx="731520" cy="731512"/>
          </a:xfrm>
        </p:grpSpPr>
        <p:sp>
          <p:nvSpPr>
            <p:cNvPr id="54" name="Rectangle 53"/>
            <p:cNvSpPr/>
            <p:nvPr/>
          </p:nvSpPr>
          <p:spPr bwMode="auto">
            <a:xfrm>
              <a:off x="7010726"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96" name="Freeform 495"/>
            <p:cNvSpPr/>
            <p:nvPr/>
          </p:nvSpPr>
          <p:spPr bwMode="auto">
            <a:xfrm>
              <a:off x="7126518" y="5899051"/>
              <a:ext cx="499937" cy="499937"/>
            </a:xfrm>
            <a:custGeom>
              <a:avLst/>
              <a:gdLst>
                <a:gd name="connsiteX0" fmla="*/ 3781393 w 4778452"/>
                <a:gd name="connsiteY0" fmla="*/ 3962665 h 4778452"/>
                <a:gd name="connsiteX1" fmla="*/ 3988598 w 4778452"/>
                <a:gd name="connsiteY1" fmla="*/ 4169870 h 4778452"/>
                <a:gd name="connsiteX2" fmla="*/ 3913401 w 4778452"/>
                <a:gd name="connsiteY2" fmla="*/ 4238213 h 4778452"/>
                <a:gd name="connsiteX3" fmla="*/ 2634219 w 4778452"/>
                <a:gd name="connsiteY3" fmla="*/ 4773006 h 4778452"/>
                <a:gd name="connsiteX4" fmla="*/ 2526385 w 4778452"/>
                <a:gd name="connsiteY4" fmla="*/ 4778452 h 4778452"/>
                <a:gd name="connsiteX5" fmla="*/ 2526385 w 4778452"/>
                <a:gd name="connsiteY5" fmla="*/ 4485420 h 4778452"/>
                <a:gd name="connsiteX6" fmla="*/ 2604258 w 4778452"/>
                <a:gd name="connsiteY6" fmla="*/ 4481487 h 4778452"/>
                <a:gd name="connsiteX7" fmla="*/ 3727006 w 4778452"/>
                <a:gd name="connsiteY7" fmla="*/ 4012095 h 4778452"/>
                <a:gd name="connsiteX8" fmla="*/ 997059 w 4778452"/>
                <a:gd name="connsiteY8" fmla="*/ 3962664 h 4778452"/>
                <a:gd name="connsiteX9" fmla="*/ 1051447 w 4778452"/>
                <a:gd name="connsiteY9" fmla="*/ 4012095 h 4778452"/>
                <a:gd name="connsiteX10" fmla="*/ 2174194 w 4778452"/>
                <a:gd name="connsiteY10" fmla="*/ 4481487 h 4778452"/>
                <a:gd name="connsiteX11" fmla="*/ 2252069 w 4778452"/>
                <a:gd name="connsiteY11" fmla="*/ 4485420 h 4778452"/>
                <a:gd name="connsiteX12" fmla="*/ 2252069 w 4778452"/>
                <a:gd name="connsiteY12" fmla="*/ 4778452 h 4778452"/>
                <a:gd name="connsiteX13" fmla="*/ 2144234 w 4778452"/>
                <a:gd name="connsiteY13" fmla="*/ 4773006 h 4778452"/>
                <a:gd name="connsiteX14" fmla="*/ 865051 w 4778452"/>
                <a:gd name="connsiteY14" fmla="*/ 4238213 h 4778452"/>
                <a:gd name="connsiteX15" fmla="*/ 789854 w 4778452"/>
                <a:gd name="connsiteY15" fmla="*/ 4169868 h 4778452"/>
                <a:gd name="connsiteX16" fmla="*/ 4778452 w 4778452"/>
                <a:gd name="connsiteY16" fmla="*/ 2526383 h 4778452"/>
                <a:gd name="connsiteX17" fmla="*/ 4773007 w 4778452"/>
                <a:gd name="connsiteY17" fmla="*/ 2634218 h 4778452"/>
                <a:gd name="connsiteX18" fmla="*/ 4238213 w 4778452"/>
                <a:gd name="connsiteY18" fmla="*/ 3913400 h 4778452"/>
                <a:gd name="connsiteX19" fmla="*/ 4181963 w 4778452"/>
                <a:gd name="connsiteY19" fmla="*/ 3975291 h 4778452"/>
                <a:gd name="connsiteX20" fmla="*/ 3974758 w 4778452"/>
                <a:gd name="connsiteY20" fmla="*/ 3768087 h 4778452"/>
                <a:gd name="connsiteX21" fmla="*/ 4012096 w 4778452"/>
                <a:gd name="connsiteY21" fmla="*/ 3727005 h 4778452"/>
                <a:gd name="connsiteX22" fmla="*/ 4481488 w 4778452"/>
                <a:gd name="connsiteY22" fmla="*/ 2604257 h 4778452"/>
                <a:gd name="connsiteX23" fmla="*/ 4485421 w 4778452"/>
                <a:gd name="connsiteY23" fmla="*/ 2526384 h 4778452"/>
                <a:gd name="connsiteX24" fmla="*/ 0 w 4778452"/>
                <a:gd name="connsiteY24" fmla="*/ 2526383 h 4778452"/>
                <a:gd name="connsiteX25" fmla="*/ 293032 w 4778452"/>
                <a:gd name="connsiteY25" fmla="*/ 2526383 h 4778452"/>
                <a:gd name="connsiteX26" fmla="*/ 296964 w 4778452"/>
                <a:gd name="connsiteY26" fmla="*/ 2604257 h 4778452"/>
                <a:gd name="connsiteX27" fmla="*/ 766357 w 4778452"/>
                <a:gd name="connsiteY27" fmla="*/ 3727005 h 4778452"/>
                <a:gd name="connsiteX28" fmla="*/ 803694 w 4778452"/>
                <a:gd name="connsiteY28" fmla="*/ 3768086 h 4778452"/>
                <a:gd name="connsiteX29" fmla="*/ 596489 w 4778452"/>
                <a:gd name="connsiteY29" fmla="*/ 3975291 h 4778452"/>
                <a:gd name="connsiteX30" fmla="*/ 540239 w 4778452"/>
                <a:gd name="connsiteY30" fmla="*/ 3913400 h 4778452"/>
                <a:gd name="connsiteX31" fmla="*/ 5445 w 4778452"/>
                <a:gd name="connsiteY31" fmla="*/ 2634218 h 4778452"/>
                <a:gd name="connsiteX32" fmla="*/ 3561714 w 4778452"/>
                <a:gd name="connsiteY32" fmla="*/ 1922631 h 4778452"/>
                <a:gd name="connsiteX33" fmla="*/ 4018914 w 4778452"/>
                <a:gd name="connsiteY33" fmla="*/ 2379831 h 4778452"/>
                <a:gd name="connsiteX34" fmla="*/ 3561714 w 4778452"/>
                <a:gd name="connsiteY34" fmla="*/ 2837031 h 4778452"/>
                <a:gd name="connsiteX35" fmla="*/ 3104514 w 4778452"/>
                <a:gd name="connsiteY35" fmla="*/ 2379831 h 4778452"/>
                <a:gd name="connsiteX36" fmla="*/ 3561714 w 4778452"/>
                <a:gd name="connsiteY36" fmla="*/ 1922631 h 4778452"/>
                <a:gd name="connsiteX37" fmla="*/ 2418727 w 4778452"/>
                <a:gd name="connsiteY37" fmla="*/ 1922631 h 4778452"/>
                <a:gd name="connsiteX38" fmla="*/ 2875927 w 4778452"/>
                <a:gd name="connsiteY38" fmla="*/ 2379831 h 4778452"/>
                <a:gd name="connsiteX39" fmla="*/ 2418727 w 4778452"/>
                <a:gd name="connsiteY39" fmla="*/ 2837031 h 4778452"/>
                <a:gd name="connsiteX40" fmla="*/ 1961527 w 4778452"/>
                <a:gd name="connsiteY40" fmla="*/ 2379831 h 4778452"/>
                <a:gd name="connsiteX41" fmla="*/ 2418727 w 4778452"/>
                <a:gd name="connsiteY41" fmla="*/ 1922631 h 4778452"/>
                <a:gd name="connsiteX42" fmla="*/ 1275739 w 4778452"/>
                <a:gd name="connsiteY42" fmla="*/ 1922631 h 4778452"/>
                <a:gd name="connsiteX43" fmla="*/ 1732939 w 4778452"/>
                <a:gd name="connsiteY43" fmla="*/ 2379831 h 4778452"/>
                <a:gd name="connsiteX44" fmla="*/ 1275739 w 4778452"/>
                <a:gd name="connsiteY44" fmla="*/ 2837031 h 4778452"/>
                <a:gd name="connsiteX45" fmla="*/ 818539 w 4778452"/>
                <a:gd name="connsiteY45" fmla="*/ 2379831 h 4778452"/>
                <a:gd name="connsiteX46" fmla="*/ 1275739 w 4778452"/>
                <a:gd name="connsiteY46" fmla="*/ 1922631 h 4778452"/>
                <a:gd name="connsiteX47" fmla="*/ 608582 w 4778452"/>
                <a:gd name="connsiteY47" fmla="*/ 789854 h 4778452"/>
                <a:gd name="connsiteX48" fmla="*/ 815787 w 4778452"/>
                <a:gd name="connsiteY48" fmla="*/ 997059 h 4778452"/>
                <a:gd name="connsiteX49" fmla="*/ 766357 w 4778452"/>
                <a:gd name="connsiteY49" fmla="*/ 1051446 h 4778452"/>
                <a:gd name="connsiteX50" fmla="*/ 296964 w 4778452"/>
                <a:gd name="connsiteY50" fmla="*/ 2174193 h 4778452"/>
                <a:gd name="connsiteX51" fmla="*/ 293032 w 4778452"/>
                <a:gd name="connsiteY51" fmla="*/ 2252067 h 4778452"/>
                <a:gd name="connsiteX52" fmla="*/ 0 w 4778452"/>
                <a:gd name="connsiteY52" fmla="*/ 2252067 h 4778452"/>
                <a:gd name="connsiteX53" fmla="*/ 5445 w 4778452"/>
                <a:gd name="connsiteY53" fmla="*/ 2144233 h 4778452"/>
                <a:gd name="connsiteX54" fmla="*/ 540239 w 4778452"/>
                <a:gd name="connsiteY54" fmla="*/ 865050 h 4778452"/>
                <a:gd name="connsiteX55" fmla="*/ 4169869 w 4778452"/>
                <a:gd name="connsiteY55" fmla="*/ 789853 h 4778452"/>
                <a:gd name="connsiteX56" fmla="*/ 4238213 w 4778452"/>
                <a:gd name="connsiteY56" fmla="*/ 865050 h 4778452"/>
                <a:gd name="connsiteX57" fmla="*/ 4773007 w 4778452"/>
                <a:gd name="connsiteY57" fmla="*/ 2144233 h 4778452"/>
                <a:gd name="connsiteX58" fmla="*/ 4778452 w 4778452"/>
                <a:gd name="connsiteY58" fmla="*/ 2252067 h 4778452"/>
                <a:gd name="connsiteX59" fmla="*/ 4485421 w 4778452"/>
                <a:gd name="connsiteY59" fmla="*/ 2252067 h 4778452"/>
                <a:gd name="connsiteX60" fmla="*/ 4481488 w 4778452"/>
                <a:gd name="connsiteY60" fmla="*/ 2174193 h 4778452"/>
                <a:gd name="connsiteX61" fmla="*/ 4012096 w 4778452"/>
                <a:gd name="connsiteY61" fmla="*/ 1051446 h 4778452"/>
                <a:gd name="connsiteX62" fmla="*/ 3962665 w 4778452"/>
                <a:gd name="connsiteY62" fmla="*/ 997058 h 4778452"/>
                <a:gd name="connsiteX63" fmla="*/ 2526385 w 4778452"/>
                <a:gd name="connsiteY63" fmla="*/ 0 h 4778452"/>
                <a:gd name="connsiteX64" fmla="*/ 2634219 w 4778452"/>
                <a:gd name="connsiteY64" fmla="*/ 5444 h 4778452"/>
                <a:gd name="connsiteX65" fmla="*/ 3913401 w 4778452"/>
                <a:gd name="connsiteY65" fmla="*/ 540238 h 4778452"/>
                <a:gd name="connsiteX66" fmla="*/ 3975292 w 4778452"/>
                <a:gd name="connsiteY66" fmla="*/ 596488 h 4778452"/>
                <a:gd name="connsiteX67" fmla="*/ 3768087 w 4778452"/>
                <a:gd name="connsiteY67" fmla="*/ 803693 h 4778452"/>
                <a:gd name="connsiteX68" fmla="*/ 3727006 w 4778452"/>
                <a:gd name="connsiteY68" fmla="*/ 766356 h 4778452"/>
                <a:gd name="connsiteX69" fmla="*/ 2604258 w 4778452"/>
                <a:gd name="connsiteY69" fmla="*/ 296963 h 4778452"/>
                <a:gd name="connsiteX70" fmla="*/ 2526385 w 4778452"/>
                <a:gd name="connsiteY70" fmla="*/ 293031 h 4778452"/>
                <a:gd name="connsiteX71" fmla="*/ 2252069 w 4778452"/>
                <a:gd name="connsiteY71" fmla="*/ 0 h 4778452"/>
                <a:gd name="connsiteX72" fmla="*/ 2252068 w 4778452"/>
                <a:gd name="connsiteY72" fmla="*/ 293031 h 4778452"/>
                <a:gd name="connsiteX73" fmla="*/ 2174194 w 4778452"/>
                <a:gd name="connsiteY73" fmla="*/ 296963 h 4778452"/>
                <a:gd name="connsiteX74" fmla="*/ 1051447 w 4778452"/>
                <a:gd name="connsiteY74" fmla="*/ 766356 h 4778452"/>
                <a:gd name="connsiteX75" fmla="*/ 1010365 w 4778452"/>
                <a:gd name="connsiteY75" fmla="*/ 803694 h 4778452"/>
                <a:gd name="connsiteX76" fmla="*/ 803160 w 4778452"/>
                <a:gd name="connsiteY76" fmla="*/ 596489 h 4778452"/>
                <a:gd name="connsiteX77" fmla="*/ 865051 w 4778452"/>
                <a:gd name="connsiteY77" fmla="*/ 540238 h 4778452"/>
                <a:gd name="connsiteX78" fmla="*/ 2144234 w 4778452"/>
                <a:gd name="connsiteY78" fmla="*/ 5444 h 477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78452" h="4778452">
                  <a:moveTo>
                    <a:pt x="3781393" y="3962665"/>
                  </a:moveTo>
                  <a:lnTo>
                    <a:pt x="3988598" y="4169870"/>
                  </a:lnTo>
                  <a:lnTo>
                    <a:pt x="3913401" y="4238213"/>
                  </a:lnTo>
                  <a:cubicBezTo>
                    <a:pt x="3558376" y="4531206"/>
                    <a:pt x="3117528" y="4723923"/>
                    <a:pt x="2634219" y="4773006"/>
                  </a:cubicBezTo>
                  <a:lnTo>
                    <a:pt x="2526385" y="4778452"/>
                  </a:lnTo>
                  <a:lnTo>
                    <a:pt x="2526385" y="4485420"/>
                  </a:lnTo>
                  <a:lnTo>
                    <a:pt x="2604258" y="4481487"/>
                  </a:lnTo>
                  <a:cubicBezTo>
                    <a:pt x="3028462" y="4438407"/>
                    <a:pt x="3415397" y="4269257"/>
                    <a:pt x="3727006" y="4012095"/>
                  </a:cubicBezTo>
                  <a:close/>
                  <a:moveTo>
                    <a:pt x="997059" y="3962664"/>
                  </a:moveTo>
                  <a:lnTo>
                    <a:pt x="1051447" y="4012095"/>
                  </a:lnTo>
                  <a:cubicBezTo>
                    <a:pt x="1363055" y="4269257"/>
                    <a:pt x="1749990" y="4438407"/>
                    <a:pt x="2174194" y="4481487"/>
                  </a:cubicBezTo>
                  <a:lnTo>
                    <a:pt x="2252069" y="4485420"/>
                  </a:lnTo>
                  <a:lnTo>
                    <a:pt x="2252069" y="4778452"/>
                  </a:lnTo>
                  <a:lnTo>
                    <a:pt x="2144234" y="4773006"/>
                  </a:lnTo>
                  <a:cubicBezTo>
                    <a:pt x="1660924" y="4723923"/>
                    <a:pt x="1220076" y="4531206"/>
                    <a:pt x="865051" y="4238213"/>
                  </a:cubicBezTo>
                  <a:lnTo>
                    <a:pt x="789854" y="4169868"/>
                  </a:lnTo>
                  <a:close/>
                  <a:moveTo>
                    <a:pt x="4778452" y="2526383"/>
                  </a:moveTo>
                  <a:lnTo>
                    <a:pt x="4773007" y="2634218"/>
                  </a:lnTo>
                  <a:cubicBezTo>
                    <a:pt x="4723924" y="3117527"/>
                    <a:pt x="4531207" y="3558375"/>
                    <a:pt x="4238213" y="3913400"/>
                  </a:cubicBezTo>
                  <a:lnTo>
                    <a:pt x="4181963" y="3975291"/>
                  </a:lnTo>
                  <a:lnTo>
                    <a:pt x="3974758" y="3768087"/>
                  </a:lnTo>
                  <a:lnTo>
                    <a:pt x="4012096" y="3727005"/>
                  </a:lnTo>
                  <a:cubicBezTo>
                    <a:pt x="4269258" y="3415396"/>
                    <a:pt x="4438408" y="3028461"/>
                    <a:pt x="4481488" y="2604257"/>
                  </a:cubicBezTo>
                  <a:lnTo>
                    <a:pt x="4485421" y="2526384"/>
                  </a:lnTo>
                  <a:close/>
                  <a:moveTo>
                    <a:pt x="0" y="2526383"/>
                  </a:moveTo>
                  <a:lnTo>
                    <a:pt x="293032" y="2526383"/>
                  </a:lnTo>
                  <a:lnTo>
                    <a:pt x="296964" y="2604257"/>
                  </a:lnTo>
                  <a:cubicBezTo>
                    <a:pt x="340045" y="3028461"/>
                    <a:pt x="509194" y="3415396"/>
                    <a:pt x="766357" y="3727005"/>
                  </a:cubicBezTo>
                  <a:lnTo>
                    <a:pt x="803694" y="3768086"/>
                  </a:lnTo>
                  <a:lnTo>
                    <a:pt x="596489" y="3975291"/>
                  </a:lnTo>
                  <a:lnTo>
                    <a:pt x="540239" y="3913400"/>
                  </a:lnTo>
                  <a:cubicBezTo>
                    <a:pt x="247246" y="3558375"/>
                    <a:pt x="54528" y="3117527"/>
                    <a:pt x="5445" y="2634218"/>
                  </a:cubicBezTo>
                  <a:close/>
                  <a:moveTo>
                    <a:pt x="3561714" y="1922631"/>
                  </a:moveTo>
                  <a:cubicBezTo>
                    <a:pt x="3814219" y="1922631"/>
                    <a:pt x="4018914" y="2127326"/>
                    <a:pt x="4018914" y="2379831"/>
                  </a:cubicBezTo>
                  <a:cubicBezTo>
                    <a:pt x="4018914" y="2632336"/>
                    <a:pt x="3814219" y="2837031"/>
                    <a:pt x="3561714" y="2837031"/>
                  </a:cubicBezTo>
                  <a:cubicBezTo>
                    <a:pt x="3309209" y="2837031"/>
                    <a:pt x="3104514" y="2632336"/>
                    <a:pt x="3104514" y="2379831"/>
                  </a:cubicBezTo>
                  <a:cubicBezTo>
                    <a:pt x="3104514" y="2127326"/>
                    <a:pt x="3309209" y="1922631"/>
                    <a:pt x="3561714" y="1922631"/>
                  </a:cubicBezTo>
                  <a:close/>
                  <a:moveTo>
                    <a:pt x="2418727" y="1922631"/>
                  </a:moveTo>
                  <a:cubicBezTo>
                    <a:pt x="2671232" y="1922631"/>
                    <a:pt x="2875927" y="2127326"/>
                    <a:pt x="2875927" y="2379831"/>
                  </a:cubicBezTo>
                  <a:cubicBezTo>
                    <a:pt x="2875927" y="2632336"/>
                    <a:pt x="2671232" y="2837031"/>
                    <a:pt x="2418727" y="2837031"/>
                  </a:cubicBezTo>
                  <a:cubicBezTo>
                    <a:pt x="2166222" y="2837031"/>
                    <a:pt x="1961527" y="2632336"/>
                    <a:pt x="1961527" y="2379831"/>
                  </a:cubicBezTo>
                  <a:cubicBezTo>
                    <a:pt x="1961527" y="2127326"/>
                    <a:pt x="2166222" y="1922631"/>
                    <a:pt x="2418727" y="1922631"/>
                  </a:cubicBezTo>
                  <a:close/>
                  <a:moveTo>
                    <a:pt x="1275739" y="1922631"/>
                  </a:moveTo>
                  <a:cubicBezTo>
                    <a:pt x="1528244" y="1922631"/>
                    <a:pt x="1732939" y="2127326"/>
                    <a:pt x="1732939" y="2379831"/>
                  </a:cubicBezTo>
                  <a:cubicBezTo>
                    <a:pt x="1732939" y="2632336"/>
                    <a:pt x="1528244" y="2837031"/>
                    <a:pt x="1275739" y="2837031"/>
                  </a:cubicBezTo>
                  <a:cubicBezTo>
                    <a:pt x="1023234" y="2837031"/>
                    <a:pt x="818539" y="2632336"/>
                    <a:pt x="818539" y="2379831"/>
                  </a:cubicBezTo>
                  <a:cubicBezTo>
                    <a:pt x="818539" y="2127326"/>
                    <a:pt x="1023234" y="1922631"/>
                    <a:pt x="1275739" y="1922631"/>
                  </a:cubicBezTo>
                  <a:close/>
                  <a:moveTo>
                    <a:pt x="608582" y="789854"/>
                  </a:moveTo>
                  <a:lnTo>
                    <a:pt x="815787" y="997059"/>
                  </a:lnTo>
                  <a:lnTo>
                    <a:pt x="766357" y="1051446"/>
                  </a:lnTo>
                  <a:cubicBezTo>
                    <a:pt x="509194" y="1363054"/>
                    <a:pt x="340045" y="1749989"/>
                    <a:pt x="296964" y="2174193"/>
                  </a:cubicBezTo>
                  <a:lnTo>
                    <a:pt x="293032" y="2252067"/>
                  </a:lnTo>
                  <a:lnTo>
                    <a:pt x="0" y="2252067"/>
                  </a:lnTo>
                  <a:lnTo>
                    <a:pt x="5445" y="2144233"/>
                  </a:lnTo>
                  <a:cubicBezTo>
                    <a:pt x="54528" y="1660923"/>
                    <a:pt x="247246" y="1220076"/>
                    <a:pt x="540239" y="865050"/>
                  </a:cubicBezTo>
                  <a:close/>
                  <a:moveTo>
                    <a:pt x="4169869" y="789853"/>
                  </a:moveTo>
                  <a:lnTo>
                    <a:pt x="4238213" y="865050"/>
                  </a:lnTo>
                  <a:cubicBezTo>
                    <a:pt x="4531207" y="1220076"/>
                    <a:pt x="4723924" y="1660923"/>
                    <a:pt x="4773007" y="2144233"/>
                  </a:cubicBezTo>
                  <a:lnTo>
                    <a:pt x="4778452" y="2252067"/>
                  </a:lnTo>
                  <a:lnTo>
                    <a:pt x="4485421" y="2252067"/>
                  </a:lnTo>
                  <a:lnTo>
                    <a:pt x="4481488" y="2174193"/>
                  </a:lnTo>
                  <a:cubicBezTo>
                    <a:pt x="4438408" y="1749989"/>
                    <a:pt x="4269258" y="1363054"/>
                    <a:pt x="4012096" y="1051446"/>
                  </a:cubicBezTo>
                  <a:lnTo>
                    <a:pt x="3962665" y="997058"/>
                  </a:lnTo>
                  <a:close/>
                  <a:moveTo>
                    <a:pt x="2526385" y="0"/>
                  </a:moveTo>
                  <a:lnTo>
                    <a:pt x="2634219" y="5444"/>
                  </a:lnTo>
                  <a:cubicBezTo>
                    <a:pt x="3117528" y="54527"/>
                    <a:pt x="3558376" y="247245"/>
                    <a:pt x="3913401" y="540238"/>
                  </a:cubicBezTo>
                  <a:lnTo>
                    <a:pt x="3975292" y="596488"/>
                  </a:lnTo>
                  <a:lnTo>
                    <a:pt x="3768087" y="803693"/>
                  </a:lnTo>
                  <a:lnTo>
                    <a:pt x="3727006" y="766356"/>
                  </a:lnTo>
                  <a:cubicBezTo>
                    <a:pt x="3415397" y="509194"/>
                    <a:pt x="3028462" y="340044"/>
                    <a:pt x="2604258" y="296963"/>
                  </a:cubicBezTo>
                  <a:lnTo>
                    <a:pt x="2526385" y="293031"/>
                  </a:lnTo>
                  <a:close/>
                  <a:moveTo>
                    <a:pt x="2252069" y="0"/>
                  </a:moveTo>
                  <a:lnTo>
                    <a:pt x="2252068" y="293031"/>
                  </a:lnTo>
                  <a:lnTo>
                    <a:pt x="2174194" y="296963"/>
                  </a:lnTo>
                  <a:cubicBezTo>
                    <a:pt x="1749990" y="340044"/>
                    <a:pt x="1363055" y="509194"/>
                    <a:pt x="1051447" y="766356"/>
                  </a:cubicBezTo>
                  <a:lnTo>
                    <a:pt x="1010365" y="803694"/>
                  </a:lnTo>
                  <a:lnTo>
                    <a:pt x="803160" y="596489"/>
                  </a:lnTo>
                  <a:lnTo>
                    <a:pt x="865051" y="540238"/>
                  </a:lnTo>
                  <a:cubicBezTo>
                    <a:pt x="1220076" y="247245"/>
                    <a:pt x="1660924" y="54527"/>
                    <a:pt x="2144234" y="544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79" name="Group 78"/>
          <p:cNvGrpSpPr/>
          <p:nvPr/>
        </p:nvGrpSpPr>
        <p:grpSpPr>
          <a:xfrm>
            <a:off x="7664756" y="5670063"/>
            <a:ext cx="717140" cy="717132"/>
            <a:chOff x="7818450" y="5783263"/>
            <a:chExt cx="731520" cy="731512"/>
          </a:xfrm>
        </p:grpSpPr>
        <p:sp>
          <p:nvSpPr>
            <p:cNvPr id="55" name="Rectangle 54"/>
            <p:cNvSpPr/>
            <p:nvPr/>
          </p:nvSpPr>
          <p:spPr bwMode="auto">
            <a:xfrm>
              <a:off x="7818450"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78" name="Group 77"/>
            <p:cNvGrpSpPr/>
            <p:nvPr/>
          </p:nvGrpSpPr>
          <p:grpSpPr>
            <a:xfrm>
              <a:off x="7880749" y="5896591"/>
              <a:ext cx="606922" cy="504856"/>
              <a:chOff x="4071938" y="-3111500"/>
              <a:chExt cx="1935162" cy="1609725"/>
            </a:xfrm>
          </p:grpSpPr>
          <p:sp>
            <p:nvSpPr>
              <p:cNvPr id="511" name="AutoShape 55"/>
              <p:cNvSpPr>
                <a:spLocks noChangeAspect="1" noChangeArrowheads="1" noTextEdit="1"/>
              </p:cNvSpPr>
              <p:nvPr/>
            </p:nvSpPr>
            <p:spPr bwMode="auto">
              <a:xfrm>
                <a:off x="4071938" y="-3111500"/>
                <a:ext cx="19351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4" name="Freeform 57"/>
              <p:cNvSpPr>
                <a:spLocks noEditPoints="1"/>
              </p:cNvSpPr>
              <p:nvPr/>
            </p:nvSpPr>
            <p:spPr bwMode="auto">
              <a:xfrm>
                <a:off x="4075113" y="-3108325"/>
                <a:ext cx="1931987" cy="1603375"/>
              </a:xfrm>
              <a:custGeom>
                <a:avLst/>
                <a:gdLst>
                  <a:gd name="T0" fmla="*/ 477 w 512"/>
                  <a:gd name="T1" fmla="*/ 32 h 424"/>
                  <a:gd name="T2" fmla="*/ 416 w 512"/>
                  <a:gd name="T3" fmla="*/ 32 h 424"/>
                  <a:gd name="T4" fmla="*/ 416 w 512"/>
                  <a:gd name="T5" fmla="*/ 12 h 424"/>
                  <a:gd name="T6" fmla="*/ 404 w 512"/>
                  <a:gd name="T7" fmla="*/ 0 h 424"/>
                  <a:gd name="T8" fmla="*/ 396 w 512"/>
                  <a:gd name="T9" fmla="*/ 0 h 424"/>
                  <a:gd name="T10" fmla="*/ 384 w 512"/>
                  <a:gd name="T11" fmla="*/ 12 h 424"/>
                  <a:gd name="T12" fmla="*/ 384 w 512"/>
                  <a:gd name="T13" fmla="*/ 32 h 424"/>
                  <a:gd name="T14" fmla="*/ 128 w 512"/>
                  <a:gd name="T15" fmla="*/ 32 h 424"/>
                  <a:gd name="T16" fmla="*/ 128 w 512"/>
                  <a:gd name="T17" fmla="*/ 12 h 424"/>
                  <a:gd name="T18" fmla="*/ 116 w 512"/>
                  <a:gd name="T19" fmla="*/ 0 h 424"/>
                  <a:gd name="T20" fmla="*/ 108 w 512"/>
                  <a:gd name="T21" fmla="*/ 0 h 424"/>
                  <a:gd name="T22" fmla="*/ 96 w 512"/>
                  <a:gd name="T23" fmla="*/ 12 h 424"/>
                  <a:gd name="T24" fmla="*/ 96 w 512"/>
                  <a:gd name="T25" fmla="*/ 32 h 424"/>
                  <a:gd name="T26" fmla="*/ 35 w 512"/>
                  <a:gd name="T27" fmla="*/ 32 h 424"/>
                  <a:gd name="T28" fmla="*/ 0 w 512"/>
                  <a:gd name="T29" fmla="*/ 67 h 424"/>
                  <a:gd name="T30" fmla="*/ 0 w 512"/>
                  <a:gd name="T31" fmla="*/ 389 h 424"/>
                  <a:gd name="T32" fmla="*/ 35 w 512"/>
                  <a:gd name="T33" fmla="*/ 424 h 424"/>
                  <a:gd name="T34" fmla="*/ 477 w 512"/>
                  <a:gd name="T35" fmla="*/ 424 h 424"/>
                  <a:gd name="T36" fmla="*/ 512 w 512"/>
                  <a:gd name="T37" fmla="*/ 389 h 424"/>
                  <a:gd name="T38" fmla="*/ 512 w 512"/>
                  <a:gd name="T39" fmla="*/ 67 h 424"/>
                  <a:gd name="T40" fmla="*/ 477 w 512"/>
                  <a:gd name="T41" fmla="*/ 32 h 424"/>
                  <a:gd name="T42" fmla="*/ 480 w 512"/>
                  <a:gd name="T43" fmla="*/ 375 h 424"/>
                  <a:gd name="T44" fmla="*/ 463 w 512"/>
                  <a:gd name="T45" fmla="*/ 392 h 424"/>
                  <a:gd name="T46" fmla="*/ 49 w 512"/>
                  <a:gd name="T47" fmla="*/ 392 h 424"/>
                  <a:gd name="T48" fmla="*/ 32 w 512"/>
                  <a:gd name="T49" fmla="*/ 375 h 424"/>
                  <a:gd name="T50" fmla="*/ 32 w 512"/>
                  <a:gd name="T51" fmla="*/ 136 h 424"/>
                  <a:gd name="T52" fmla="*/ 480 w 512"/>
                  <a:gd name="T53" fmla="*/ 136 h 424"/>
                  <a:gd name="T54" fmla="*/ 480 w 512"/>
                  <a:gd name="T55" fmla="*/ 37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24">
                    <a:moveTo>
                      <a:pt x="477" y="32"/>
                    </a:moveTo>
                    <a:cubicBezTo>
                      <a:pt x="416" y="32"/>
                      <a:pt x="416" y="32"/>
                      <a:pt x="416" y="32"/>
                    </a:cubicBezTo>
                    <a:cubicBezTo>
                      <a:pt x="416" y="12"/>
                      <a:pt x="416" y="12"/>
                      <a:pt x="416" y="12"/>
                    </a:cubicBezTo>
                    <a:cubicBezTo>
                      <a:pt x="416" y="5"/>
                      <a:pt x="411" y="0"/>
                      <a:pt x="404" y="0"/>
                    </a:cubicBezTo>
                    <a:cubicBezTo>
                      <a:pt x="396" y="0"/>
                      <a:pt x="396" y="0"/>
                      <a:pt x="396" y="0"/>
                    </a:cubicBezTo>
                    <a:cubicBezTo>
                      <a:pt x="389" y="0"/>
                      <a:pt x="384" y="5"/>
                      <a:pt x="384" y="12"/>
                    </a:cubicBezTo>
                    <a:cubicBezTo>
                      <a:pt x="384" y="32"/>
                      <a:pt x="384" y="32"/>
                      <a:pt x="384" y="32"/>
                    </a:cubicBezTo>
                    <a:cubicBezTo>
                      <a:pt x="128" y="32"/>
                      <a:pt x="128" y="32"/>
                      <a:pt x="128" y="32"/>
                    </a:cubicBezTo>
                    <a:cubicBezTo>
                      <a:pt x="128" y="12"/>
                      <a:pt x="128" y="12"/>
                      <a:pt x="128" y="12"/>
                    </a:cubicBezTo>
                    <a:cubicBezTo>
                      <a:pt x="128" y="5"/>
                      <a:pt x="123" y="0"/>
                      <a:pt x="116" y="0"/>
                    </a:cubicBezTo>
                    <a:cubicBezTo>
                      <a:pt x="108" y="0"/>
                      <a:pt x="108" y="0"/>
                      <a:pt x="108" y="0"/>
                    </a:cubicBezTo>
                    <a:cubicBezTo>
                      <a:pt x="101" y="0"/>
                      <a:pt x="96" y="5"/>
                      <a:pt x="96" y="12"/>
                    </a:cubicBezTo>
                    <a:cubicBezTo>
                      <a:pt x="96" y="32"/>
                      <a:pt x="96" y="32"/>
                      <a:pt x="96" y="32"/>
                    </a:cubicBezTo>
                    <a:cubicBezTo>
                      <a:pt x="35" y="32"/>
                      <a:pt x="35" y="32"/>
                      <a:pt x="35" y="32"/>
                    </a:cubicBezTo>
                    <a:cubicBezTo>
                      <a:pt x="16" y="32"/>
                      <a:pt x="0" y="47"/>
                      <a:pt x="0" y="67"/>
                    </a:cubicBezTo>
                    <a:cubicBezTo>
                      <a:pt x="0" y="389"/>
                      <a:pt x="0" y="389"/>
                      <a:pt x="0" y="389"/>
                    </a:cubicBezTo>
                    <a:cubicBezTo>
                      <a:pt x="0" y="408"/>
                      <a:pt x="16" y="424"/>
                      <a:pt x="35" y="424"/>
                    </a:cubicBezTo>
                    <a:cubicBezTo>
                      <a:pt x="477" y="424"/>
                      <a:pt x="477" y="424"/>
                      <a:pt x="477" y="424"/>
                    </a:cubicBezTo>
                    <a:cubicBezTo>
                      <a:pt x="496" y="424"/>
                      <a:pt x="512" y="408"/>
                      <a:pt x="512" y="389"/>
                    </a:cubicBezTo>
                    <a:cubicBezTo>
                      <a:pt x="512" y="67"/>
                      <a:pt x="512" y="67"/>
                      <a:pt x="512" y="67"/>
                    </a:cubicBezTo>
                    <a:cubicBezTo>
                      <a:pt x="512" y="47"/>
                      <a:pt x="496" y="32"/>
                      <a:pt x="477" y="32"/>
                    </a:cubicBezTo>
                    <a:close/>
                    <a:moveTo>
                      <a:pt x="480" y="375"/>
                    </a:moveTo>
                    <a:cubicBezTo>
                      <a:pt x="480" y="385"/>
                      <a:pt x="473" y="392"/>
                      <a:pt x="463" y="392"/>
                    </a:cubicBezTo>
                    <a:cubicBezTo>
                      <a:pt x="49" y="392"/>
                      <a:pt x="49" y="392"/>
                      <a:pt x="49" y="392"/>
                    </a:cubicBezTo>
                    <a:cubicBezTo>
                      <a:pt x="39" y="392"/>
                      <a:pt x="32" y="385"/>
                      <a:pt x="32" y="375"/>
                    </a:cubicBezTo>
                    <a:cubicBezTo>
                      <a:pt x="32" y="136"/>
                      <a:pt x="32" y="136"/>
                      <a:pt x="32" y="136"/>
                    </a:cubicBezTo>
                    <a:cubicBezTo>
                      <a:pt x="480" y="136"/>
                      <a:pt x="480" y="136"/>
                      <a:pt x="480" y="136"/>
                    </a:cubicBezTo>
                    <a:cubicBezTo>
                      <a:pt x="480" y="375"/>
                      <a:pt x="480" y="375"/>
                      <a:pt x="480" y="37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5" name="Freeform 58"/>
              <p:cNvSpPr>
                <a:spLocks/>
              </p:cNvSpPr>
              <p:nvPr/>
            </p:nvSpPr>
            <p:spPr bwMode="auto">
              <a:xfrm>
                <a:off x="474027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6" name="Freeform 59"/>
              <p:cNvSpPr>
                <a:spLocks/>
              </p:cNvSpPr>
              <p:nvPr/>
            </p:nvSpPr>
            <p:spPr bwMode="auto">
              <a:xfrm>
                <a:off x="510222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7" name="Freeform 60"/>
              <p:cNvSpPr>
                <a:spLocks/>
              </p:cNvSpPr>
              <p:nvPr/>
            </p:nvSpPr>
            <p:spPr bwMode="auto">
              <a:xfrm>
                <a:off x="5464175" y="-2473325"/>
                <a:ext cx="241300" cy="182563"/>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0" name="Freeform 61"/>
              <p:cNvSpPr>
                <a:spLocks/>
              </p:cNvSpPr>
              <p:nvPr/>
            </p:nvSpPr>
            <p:spPr bwMode="auto">
              <a:xfrm>
                <a:off x="4376738" y="-2200275"/>
                <a:ext cx="242887"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accent5">
                  <a:lumMod val="25000"/>
                  <a:lumOff val="75000"/>
                </a:schemeClr>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1" name="Freeform 62"/>
              <p:cNvSpPr>
                <a:spLocks/>
              </p:cNvSpPr>
              <p:nvPr/>
            </p:nvSpPr>
            <p:spPr bwMode="auto">
              <a:xfrm>
                <a:off x="474027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2" name="Freeform 63"/>
              <p:cNvSpPr>
                <a:spLocks/>
              </p:cNvSpPr>
              <p:nvPr/>
            </p:nvSpPr>
            <p:spPr bwMode="auto">
              <a:xfrm>
                <a:off x="510222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3" name="Freeform 64"/>
              <p:cNvSpPr>
                <a:spLocks/>
              </p:cNvSpPr>
              <p:nvPr/>
            </p:nvSpPr>
            <p:spPr bwMode="auto">
              <a:xfrm>
                <a:off x="5464175" y="-2200275"/>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4" name="Freeform 65"/>
              <p:cNvSpPr>
                <a:spLocks/>
              </p:cNvSpPr>
              <p:nvPr/>
            </p:nvSpPr>
            <p:spPr bwMode="auto">
              <a:xfrm>
                <a:off x="4376738" y="-1928813"/>
                <a:ext cx="242887"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5" name="Freeform 66"/>
              <p:cNvSpPr>
                <a:spLocks/>
              </p:cNvSpPr>
              <p:nvPr/>
            </p:nvSpPr>
            <p:spPr bwMode="auto">
              <a:xfrm>
                <a:off x="4740275" y="-1928813"/>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76" name="Freeform 67"/>
              <p:cNvSpPr>
                <a:spLocks/>
              </p:cNvSpPr>
              <p:nvPr/>
            </p:nvSpPr>
            <p:spPr bwMode="auto">
              <a:xfrm>
                <a:off x="5102225" y="-1928813"/>
                <a:ext cx="241300" cy="180975"/>
              </a:xfrm>
              <a:custGeom>
                <a:avLst/>
                <a:gdLst>
                  <a:gd name="T0" fmla="*/ 0 w 64"/>
                  <a:gd name="T1" fmla="*/ 16 h 48"/>
                  <a:gd name="T2" fmla="*/ 16 w 64"/>
                  <a:gd name="T3" fmla="*/ 0 h 48"/>
                  <a:gd name="T4" fmla="*/ 48 w 64"/>
                  <a:gd name="T5" fmla="*/ 0 h 48"/>
                  <a:gd name="T6" fmla="*/ 64 w 64"/>
                  <a:gd name="T7" fmla="*/ 16 h 48"/>
                  <a:gd name="T8" fmla="*/ 64 w 64"/>
                  <a:gd name="T9" fmla="*/ 32 h 48"/>
                  <a:gd name="T10" fmla="*/ 48 w 64"/>
                  <a:gd name="T11" fmla="*/ 48 h 48"/>
                  <a:gd name="T12" fmla="*/ 16 w 64"/>
                  <a:gd name="T13" fmla="*/ 48 h 48"/>
                  <a:gd name="T14" fmla="*/ 0 w 64"/>
                  <a:gd name="T15" fmla="*/ 32 h 48"/>
                  <a:gd name="T16" fmla="*/ 0 w 64"/>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0" y="16"/>
                    </a:moveTo>
                    <a:cubicBezTo>
                      <a:pt x="0" y="7"/>
                      <a:pt x="7" y="0"/>
                      <a:pt x="16" y="0"/>
                    </a:cubicBezTo>
                    <a:cubicBezTo>
                      <a:pt x="48" y="0"/>
                      <a:pt x="48" y="0"/>
                      <a:pt x="48" y="0"/>
                    </a:cubicBezTo>
                    <a:cubicBezTo>
                      <a:pt x="57" y="0"/>
                      <a:pt x="64" y="7"/>
                      <a:pt x="64" y="16"/>
                    </a:cubicBezTo>
                    <a:cubicBezTo>
                      <a:pt x="64" y="32"/>
                      <a:pt x="64" y="32"/>
                      <a:pt x="64" y="32"/>
                    </a:cubicBezTo>
                    <a:cubicBezTo>
                      <a:pt x="64" y="41"/>
                      <a:pt x="57" y="48"/>
                      <a:pt x="48" y="48"/>
                    </a:cubicBezTo>
                    <a:cubicBezTo>
                      <a:pt x="16" y="48"/>
                      <a:pt x="16" y="48"/>
                      <a:pt x="16" y="48"/>
                    </a:cubicBezTo>
                    <a:cubicBezTo>
                      <a:pt x="7" y="48"/>
                      <a:pt x="0" y="41"/>
                      <a:pt x="0" y="32"/>
                    </a:cubicBezTo>
                    <a:lnTo>
                      <a:pt x="0" y="1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119" name="Group 118"/>
          <p:cNvGrpSpPr/>
          <p:nvPr/>
        </p:nvGrpSpPr>
        <p:grpSpPr>
          <a:xfrm>
            <a:off x="9248448" y="5670063"/>
            <a:ext cx="717140" cy="717132"/>
            <a:chOff x="9433898" y="5783263"/>
            <a:chExt cx="731520" cy="731512"/>
          </a:xfrm>
        </p:grpSpPr>
        <p:sp>
          <p:nvSpPr>
            <p:cNvPr id="57" name="Rectangle 56"/>
            <p:cNvSpPr/>
            <p:nvPr/>
          </p:nvSpPr>
          <p:spPr bwMode="auto">
            <a:xfrm>
              <a:off x="9433898"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12" name="Freeform 30"/>
            <p:cNvSpPr>
              <a:spLocks noEditPoints="1"/>
            </p:cNvSpPr>
            <p:nvPr/>
          </p:nvSpPr>
          <p:spPr bwMode="auto">
            <a:xfrm>
              <a:off x="9585300" y="5905160"/>
              <a:ext cx="439346" cy="485791"/>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89642" tIns="224106" rIns="89642" bIns="44821" numCol="1" anchor="t" anchorCtr="0" compatLnSpc="1">
              <a:prstTxWarp prst="textNoShape">
                <a:avLst/>
              </a:prstTxWarp>
            </a:bodyPr>
            <a:lstStyle/>
            <a:p>
              <a:pPr marL="0" marR="0" lvl="0" indent="0" algn="ctr" defTabSz="896175"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dirty="0">
                  <a:ln>
                    <a:noFill/>
                  </a:ln>
                  <a:gradFill>
                    <a:gsLst>
                      <a:gs pos="10000">
                        <a:srgbClr val="4F81BD"/>
                      </a:gs>
                      <a:gs pos="50000">
                        <a:srgbClr val="4F81BD"/>
                      </a:gs>
                    </a:gsLst>
                    <a:lin ang="5400000" scaled="1"/>
                  </a:gradFill>
                  <a:effectLst/>
                  <a:uLnTx/>
                  <a:uFillTx/>
                  <a:latin typeface="Segoe UI Semibold" panose="020B0702040204020203" pitchFamily="34" charset="0"/>
                  <a:ea typeface="+mn-ea"/>
                  <a:cs typeface="Segoe UI Semibold" panose="020B0702040204020203" pitchFamily="34" charset="0"/>
                </a:rPr>
                <a:t>DB</a:t>
              </a:r>
            </a:p>
          </p:txBody>
        </p:sp>
      </p:grpSp>
      <p:grpSp>
        <p:nvGrpSpPr>
          <p:cNvPr id="115" name="Group 114"/>
          <p:cNvGrpSpPr/>
          <p:nvPr/>
        </p:nvGrpSpPr>
        <p:grpSpPr>
          <a:xfrm>
            <a:off x="8456602" y="5670063"/>
            <a:ext cx="717140" cy="717132"/>
            <a:chOff x="8626174" y="5783263"/>
            <a:chExt cx="731520" cy="731512"/>
          </a:xfrm>
        </p:grpSpPr>
        <p:sp>
          <p:nvSpPr>
            <p:cNvPr id="56" name="Rectangle 55"/>
            <p:cNvSpPr/>
            <p:nvPr/>
          </p:nvSpPr>
          <p:spPr bwMode="auto">
            <a:xfrm>
              <a:off x="8626174"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114" name="Group 113"/>
            <p:cNvGrpSpPr/>
            <p:nvPr/>
          </p:nvGrpSpPr>
          <p:grpSpPr>
            <a:xfrm>
              <a:off x="8784749" y="5904931"/>
              <a:ext cx="414370" cy="488177"/>
              <a:chOff x="-563563" y="-3111500"/>
              <a:chExt cx="6515101" cy="7675563"/>
            </a:xfrm>
          </p:grpSpPr>
          <p:sp>
            <p:nvSpPr>
              <p:cNvPr id="108" name="Freeform 72"/>
              <p:cNvSpPr>
                <a:spLocks/>
              </p:cNvSpPr>
              <p:nvPr/>
            </p:nvSpPr>
            <p:spPr bwMode="auto">
              <a:xfrm>
                <a:off x="-563563" y="-3111500"/>
                <a:ext cx="2722563" cy="5940425"/>
              </a:xfrm>
              <a:custGeom>
                <a:avLst/>
                <a:gdLst>
                  <a:gd name="T0" fmla="*/ 724 w 725"/>
                  <a:gd name="T1" fmla="*/ 503 h 1582"/>
                  <a:gd name="T2" fmla="*/ 506 w 725"/>
                  <a:gd name="T3" fmla="*/ 503 h 1582"/>
                  <a:gd name="T4" fmla="*/ 506 w 725"/>
                  <a:gd name="T5" fmla="*/ 218 h 1582"/>
                  <a:gd name="T6" fmla="*/ 222 w 725"/>
                  <a:gd name="T7" fmla="*/ 218 h 1582"/>
                  <a:gd name="T8" fmla="*/ 222 w 725"/>
                  <a:gd name="T9" fmla="*/ 1364 h 1582"/>
                  <a:gd name="T10" fmla="*/ 436 w 725"/>
                  <a:gd name="T11" fmla="*/ 1364 h 1582"/>
                  <a:gd name="T12" fmla="*/ 436 w 725"/>
                  <a:gd name="T13" fmla="*/ 1580 h 1582"/>
                  <a:gd name="T14" fmla="*/ 415 w 725"/>
                  <a:gd name="T15" fmla="*/ 1580 h 1582"/>
                  <a:gd name="T16" fmla="*/ 111 w 725"/>
                  <a:gd name="T17" fmla="*/ 1581 h 1582"/>
                  <a:gd name="T18" fmla="*/ 32 w 725"/>
                  <a:gd name="T19" fmla="*/ 1549 h 1582"/>
                  <a:gd name="T20" fmla="*/ 0 w 725"/>
                  <a:gd name="T21" fmla="*/ 1477 h 1582"/>
                  <a:gd name="T22" fmla="*/ 1 w 725"/>
                  <a:gd name="T23" fmla="*/ 1025 h 1582"/>
                  <a:gd name="T24" fmla="*/ 6 w 725"/>
                  <a:gd name="T25" fmla="*/ 82 h 1582"/>
                  <a:gd name="T26" fmla="*/ 22 w 725"/>
                  <a:gd name="T27" fmla="*/ 21 h 1582"/>
                  <a:gd name="T28" fmla="*/ 59 w 725"/>
                  <a:gd name="T29" fmla="*/ 1 h 1582"/>
                  <a:gd name="T30" fmla="*/ 678 w 725"/>
                  <a:gd name="T31" fmla="*/ 0 h 1582"/>
                  <a:gd name="T32" fmla="*/ 717 w 725"/>
                  <a:gd name="T33" fmla="*/ 30 h 1582"/>
                  <a:gd name="T34" fmla="*/ 725 w 725"/>
                  <a:gd name="T35" fmla="*/ 66 h 1582"/>
                  <a:gd name="T36" fmla="*/ 725 w 725"/>
                  <a:gd name="T37" fmla="*/ 495 h 1582"/>
                  <a:gd name="T38" fmla="*/ 724 w 725"/>
                  <a:gd name="T39" fmla="*/ 503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5" h="1582">
                    <a:moveTo>
                      <a:pt x="724" y="503"/>
                    </a:moveTo>
                    <a:cubicBezTo>
                      <a:pt x="651" y="503"/>
                      <a:pt x="579" y="503"/>
                      <a:pt x="506" y="503"/>
                    </a:cubicBezTo>
                    <a:cubicBezTo>
                      <a:pt x="506" y="408"/>
                      <a:pt x="506" y="314"/>
                      <a:pt x="506" y="218"/>
                    </a:cubicBezTo>
                    <a:cubicBezTo>
                      <a:pt x="411" y="218"/>
                      <a:pt x="317" y="218"/>
                      <a:pt x="222" y="218"/>
                    </a:cubicBezTo>
                    <a:cubicBezTo>
                      <a:pt x="222" y="599"/>
                      <a:pt x="222" y="980"/>
                      <a:pt x="222" y="1364"/>
                    </a:cubicBezTo>
                    <a:cubicBezTo>
                      <a:pt x="293" y="1364"/>
                      <a:pt x="364" y="1364"/>
                      <a:pt x="436" y="1364"/>
                    </a:cubicBezTo>
                    <a:cubicBezTo>
                      <a:pt x="436" y="1436"/>
                      <a:pt x="436" y="1506"/>
                      <a:pt x="436" y="1580"/>
                    </a:cubicBezTo>
                    <a:cubicBezTo>
                      <a:pt x="429" y="1580"/>
                      <a:pt x="422" y="1580"/>
                      <a:pt x="415" y="1580"/>
                    </a:cubicBezTo>
                    <a:cubicBezTo>
                      <a:pt x="314" y="1580"/>
                      <a:pt x="212" y="1578"/>
                      <a:pt x="111" y="1581"/>
                    </a:cubicBezTo>
                    <a:cubicBezTo>
                      <a:pt x="78" y="1582"/>
                      <a:pt x="55" y="1569"/>
                      <a:pt x="32" y="1549"/>
                    </a:cubicBezTo>
                    <a:cubicBezTo>
                      <a:pt x="10" y="1530"/>
                      <a:pt x="0" y="1508"/>
                      <a:pt x="0" y="1477"/>
                    </a:cubicBezTo>
                    <a:cubicBezTo>
                      <a:pt x="2" y="1326"/>
                      <a:pt x="1" y="1176"/>
                      <a:pt x="1" y="1025"/>
                    </a:cubicBezTo>
                    <a:cubicBezTo>
                      <a:pt x="2" y="711"/>
                      <a:pt x="3" y="396"/>
                      <a:pt x="6" y="82"/>
                    </a:cubicBezTo>
                    <a:cubicBezTo>
                      <a:pt x="6" y="62"/>
                      <a:pt x="12" y="39"/>
                      <a:pt x="22" y="21"/>
                    </a:cubicBezTo>
                    <a:cubicBezTo>
                      <a:pt x="28" y="11"/>
                      <a:pt x="46" y="1"/>
                      <a:pt x="59" y="1"/>
                    </a:cubicBezTo>
                    <a:cubicBezTo>
                      <a:pt x="265" y="0"/>
                      <a:pt x="472" y="0"/>
                      <a:pt x="678" y="0"/>
                    </a:cubicBezTo>
                    <a:cubicBezTo>
                      <a:pt x="699" y="0"/>
                      <a:pt x="712" y="10"/>
                      <a:pt x="717" y="30"/>
                    </a:cubicBezTo>
                    <a:cubicBezTo>
                      <a:pt x="721" y="41"/>
                      <a:pt x="725" y="54"/>
                      <a:pt x="725" y="66"/>
                    </a:cubicBezTo>
                    <a:cubicBezTo>
                      <a:pt x="725" y="209"/>
                      <a:pt x="725" y="352"/>
                      <a:pt x="725" y="495"/>
                    </a:cubicBezTo>
                    <a:cubicBezTo>
                      <a:pt x="725" y="497"/>
                      <a:pt x="724" y="499"/>
                      <a:pt x="724" y="50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09" name="Freeform 73"/>
              <p:cNvSpPr>
                <a:spLocks/>
              </p:cNvSpPr>
              <p:nvPr/>
            </p:nvSpPr>
            <p:spPr bwMode="auto">
              <a:xfrm>
                <a:off x="2413000" y="-2233613"/>
                <a:ext cx="3538538" cy="5054600"/>
              </a:xfrm>
              <a:custGeom>
                <a:avLst/>
                <a:gdLst>
                  <a:gd name="T0" fmla="*/ 1 w 942"/>
                  <a:gd name="T1" fmla="*/ 1345 h 1346"/>
                  <a:gd name="T2" fmla="*/ 1 w 942"/>
                  <a:gd name="T3" fmla="*/ 1131 h 1346"/>
                  <a:gd name="T4" fmla="*/ 715 w 942"/>
                  <a:gd name="T5" fmla="*/ 1131 h 1346"/>
                  <a:gd name="T6" fmla="*/ 714 w 942"/>
                  <a:gd name="T7" fmla="*/ 981 h 1346"/>
                  <a:gd name="T8" fmla="*/ 621 w 942"/>
                  <a:gd name="T9" fmla="*/ 911 h 1346"/>
                  <a:gd name="T10" fmla="*/ 320 w 942"/>
                  <a:gd name="T11" fmla="*/ 910 h 1346"/>
                  <a:gd name="T12" fmla="*/ 295 w 942"/>
                  <a:gd name="T13" fmla="*/ 910 h 1346"/>
                  <a:gd name="T14" fmla="*/ 299 w 942"/>
                  <a:gd name="T15" fmla="*/ 836 h 1346"/>
                  <a:gd name="T16" fmla="*/ 299 w 942"/>
                  <a:gd name="T17" fmla="*/ 705 h 1346"/>
                  <a:gd name="T18" fmla="*/ 287 w 942"/>
                  <a:gd name="T19" fmla="*/ 615 h 1346"/>
                  <a:gd name="T20" fmla="*/ 244 w 942"/>
                  <a:gd name="T21" fmla="*/ 449 h 1346"/>
                  <a:gd name="T22" fmla="*/ 147 w 942"/>
                  <a:gd name="T23" fmla="*/ 299 h 1346"/>
                  <a:gd name="T24" fmla="*/ 11 w 942"/>
                  <a:gd name="T25" fmla="*/ 214 h 1346"/>
                  <a:gd name="T26" fmla="*/ 0 w 942"/>
                  <a:gd name="T27" fmla="*/ 203 h 1346"/>
                  <a:gd name="T28" fmla="*/ 0 w 942"/>
                  <a:gd name="T29" fmla="*/ 0 h 1346"/>
                  <a:gd name="T30" fmla="*/ 68 w 942"/>
                  <a:gd name="T31" fmla="*/ 16 h 1346"/>
                  <a:gd name="T32" fmla="*/ 349 w 942"/>
                  <a:gd name="T33" fmla="*/ 193 h 1346"/>
                  <a:gd name="T34" fmla="*/ 467 w 942"/>
                  <a:gd name="T35" fmla="*/ 394 h 1346"/>
                  <a:gd name="T36" fmla="*/ 524 w 942"/>
                  <a:gd name="T37" fmla="*/ 622 h 1346"/>
                  <a:gd name="T38" fmla="*/ 534 w 942"/>
                  <a:gd name="T39" fmla="*/ 698 h 1346"/>
                  <a:gd name="T40" fmla="*/ 589 w 942"/>
                  <a:gd name="T41" fmla="*/ 698 h 1346"/>
                  <a:gd name="T42" fmla="*/ 776 w 942"/>
                  <a:gd name="T43" fmla="*/ 742 h 1346"/>
                  <a:gd name="T44" fmla="*/ 932 w 942"/>
                  <a:gd name="T45" fmla="*/ 966 h 1346"/>
                  <a:gd name="T46" fmla="*/ 936 w 942"/>
                  <a:gd name="T47" fmla="*/ 1033 h 1346"/>
                  <a:gd name="T48" fmla="*/ 937 w 942"/>
                  <a:gd name="T49" fmla="*/ 1231 h 1346"/>
                  <a:gd name="T50" fmla="*/ 862 w 942"/>
                  <a:gd name="T51" fmla="*/ 1342 h 1346"/>
                  <a:gd name="T52" fmla="*/ 845 w 942"/>
                  <a:gd name="T53" fmla="*/ 1346 h 1346"/>
                  <a:gd name="T54" fmla="*/ 13 w 942"/>
                  <a:gd name="T55" fmla="*/ 1346 h 1346"/>
                  <a:gd name="T56" fmla="*/ 1 w 942"/>
                  <a:gd name="T57" fmla="*/ 1345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42" h="1346">
                    <a:moveTo>
                      <a:pt x="1" y="1345"/>
                    </a:moveTo>
                    <a:cubicBezTo>
                      <a:pt x="1" y="1273"/>
                      <a:pt x="1" y="1203"/>
                      <a:pt x="1" y="1131"/>
                    </a:cubicBezTo>
                    <a:cubicBezTo>
                      <a:pt x="238" y="1131"/>
                      <a:pt x="476" y="1131"/>
                      <a:pt x="715" y="1131"/>
                    </a:cubicBezTo>
                    <a:cubicBezTo>
                      <a:pt x="715" y="1079"/>
                      <a:pt x="720" y="1030"/>
                      <a:pt x="714" y="981"/>
                    </a:cubicBezTo>
                    <a:cubicBezTo>
                      <a:pt x="707" y="936"/>
                      <a:pt x="672" y="912"/>
                      <a:pt x="621" y="911"/>
                    </a:cubicBezTo>
                    <a:cubicBezTo>
                      <a:pt x="521" y="908"/>
                      <a:pt x="420" y="910"/>
                      <a:pt x="320" y="910"/>
                    </a:cubicBezTo>
                    <a:cubicBezTo>
                      <a:pt x="313" y="910"/>
                      <a:pt x="306" y="910"/>
                      <a:pt x="295" y="910"/>
                    </a:cubicBezTo>
                    <a:cubicBezTo>
                      <a:pt x="296" y="884"/>
                      <a:pt x="298" y="860"/>
                      <a:pt x="299" y="836"/>
                    </a:cubicBezTo>
                    <a:cubicBezTo>
                      <a:pt x="299" y="792"/>
                      <a:pt x="300" y="748"/>
                      <a:pt x="299" y="705"/>
                    </a:cubicBezTo>
                    <a:cubicBezTo>
                      <a:pt x="297" y="675"/>
                      <a:pt x="294" y="644"/>
                      <a:pt x="287" y="615"/>
                    </a:cubicBezTo>
                    <a:cubicBezTo>
                      <a:pt x="275" y="559"/>
                      <a:pt x="263" y="503"/>
                      <a:pt x="244" y="449"/>
                    </a:cubicBezTo>
                    <a:cubicBezTo>
                      <a:pt x="224" y="392"/>
                      <a:pt x="191" y="341"/>
                      <a:pt x="147" y="299"/>
                    </a:cubicBezTo>
                    <a:cubicBezTo>
                      <a:pt x="107" y="261"/>
                      <a:pt x="62" y="233"/>
                      <a:pt x="11" y="214"/>
                    </a:cubicBezTo>
                    <a:cubicBezTo>
                      <a:pt x="7" y="212"/>
                      <a:pt x="0" y="207"/>
                      <a:pt x="0" y="203"/>
                    </a:cubicBezTo>
                    <a:cubicBezTo>
                      <a:pt x="0" y="136"/>
                      <a:pt x="0" y="70"/>
                      <a:pt x="0" y="0"/>
                    </a:cubicBezTo>
                    <a:cubicBezTo>
                      <a:pt x="24" y="6"/>
                      <a:pt x="47" y="10"/>
                      <a:pt x="68" y="16"/>
                    </a:cubicBezTo>
                    <a:cubicBezTo>
                      <a:pt x="178" y="49"/>
                      <a:pt x="273" y="107"/>
                      <a:pt x="349" y="193"/>
                    </a:cubicBezTo>
                    <a:cubicBezTo>
                      <a:pt x="401" y="252"/>
                      <a:pt x="438" y="321"/>
                      <a:pt x="467" y="394"/>
                    </a:cubicBezTo>
                    <a:cubicBezTo>
                      <a:pt x="496" y="467"/>
                      <a:pt x="514" y="544"/>
                      <a:pt x="524" y="622"/>
                    </a:cubicBezTo>
                    <a:cubicBezTo>
                      <a:pt x="527" y="647"/>
                      <a:pt x="530" y="671"/>
                      <a:pt x="534" y="698"/>
                    </a:cubicBezTo>
                    <a:cubicBezTo>
                      <a:pt x="551" y="698"/>
                      <a:pt x="570" y="698"/>
                      <a:pt x="589" y="698"/>
                    </a:cubicBezTo>
                    <a:cubicBezTo>
                      <a:pt x="655" y="698"/>
                      <a:pt x="718" y="710"/>
                      <a:pt x="776" y="742"/>
                    </a:cubicBezTo>
                    <a:cubicBezTo>
                      <a:pt x="865" y="791"/>
                      <a:pt x="920" y="863"/>
                      <a:pt x="932" y="966"/>
                    </a:cubicBezTo>
                    <a:cubicBezTo>
                      <a:pt x="934" y="988"/>
                      <a:pt x="935" y="1011"/>
                      <a:pt x="936" y="1033"/>
                    </a:cubicBezTo>
                    <a:cubicBezTo>
                      <a:pt x="936" y="1099"/>
                      <a:pt x="932" y="1165"/>
                      <a:pt x="937" y="1231"/>
                    </a:cubicBezTo>
                    <a:cubicBezTo>
                      <a:pt x="942" y="1292"/>
                      <a:pt x="903" y="1316"/>
                      <a:pt x="862" y="1342"/>
                    </a:cubicBezTo>
                    <a:cubicBezTo>
                      <a:pt x="857" y="1345"/>
                      <a:pt x="851" y="1346"/>
                      <a:pt x="845" y="1346"/>
                    </a:cubicBezTo>
                    <a:cubicBezTo>
                      <a:pt x="568" y="1346"/>
                      <a:pt x="290" y="1346"/>
                      <a:pt x="13" y="1346"/>
                    </a:cubicBezTo>
                    <a:cubicBezTo>
                      <a:pt x="9" y="1346"/>
                      <a:pt x="6" y="1345"/>
                      <a:pt x="1" y="1345"/>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10" name="Freeform 74"/>
              <p:cNvSpPr>
                <a:spLocks/>
              </p:cNvSpPr>
              <p:nvPr/>
            </p:nvSpPr>
            <p:spPr bwMode="auto">
              <a:xfrm>
                <a:off x="693737" y="1473200"/>
                <a:ext cx="2147888" cy="3090863"/>
              </a:xfrm>
              <a:custGeom>
                <a:avLst/>
                <a:gdLst>
                  <a:gd name="T0" fmla="*/ 287 w 572"/>
                  <a:gd name="T1" fmla="*/ 823 h 823"/>
                  <a:gd name="T2" fmla="*/ 0 w 572"/>
                  <a:gd name="T3" fmla="*/ 427 h 823"/>
                  <a:gd name="T4" fmla="*/ 177 w 572"/>
                  <a:gd name="T5" fmla="*/ 427 h 823"/>
                  <a:gd name="T6" fmla="*/ 177 w 572"/>
                  <a:gd name="T7" fmla="*/ 0 h 823"/>
                  <a:gd name="T8" fmla="*/ 390 w 572"/>
                  <a:gd name="T9" fmla="*/ 0 h 823"/>
                  <a:gd name="T10" fmla="*/ 390 w 572"/>
                  <a:gd name="T11" fmla="*/ 426 h 823"/>
                  <a:gd name="T12" fmla="*/ 572 w 572"/>
                  <a:gd name="T13" fmla="*/ 426 h 823"/>
                  <a:gd name="T14" fmla="*/ 287 w 572"/>
                  <a:gd name="T15" fmla="*/ 823 h 8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2" h="823">
                    <a:moveTo>
                      <a:pt x="287" y="823"/>
                    </a:moveTo>
                    <a:cubicBezTo>
                      <a:pt x="190" y="689"/>
                      <a:pt x="96" y="559"/>
                      <a:pt x="0" y="427"/>
                    </a:cubicBezTo>
                    <a:cubicBezTo>
                      <a:pt x="62" y="427"/>
                      <a:pt x="118" y="427"/>
                      <a:pt x="177" y="427"/>
                    </a:cubicBezTo>
                    <a:cubicBezTo>
                      <a:pt x="177" y="285"/>
                      <a:pt x="177" y="143"/>
                      <a:pt x="177" y="0"/>
                    </a:cubicBezTo>
                    <a:cubicBezTo>
                      <a:pt x="249" y="0"/>
                      <a:pt x="318" y="0"/>
                      <a:pt x="390" y="0"/>
                    </a:cubicBezTo>
                    <a:cubicBezTo>
                      <a:pt x="390" y="142"/>
                      <a:pt x="390" y="283"/>
                      <a:pt x="390" y="426"/>
                    </a:cubicBezTo>
                    <a:cubicBezTo>
                      <a:pt x="450" y="426"/>
                      <a:pt x="508" y="426"/>
                      <a:pt x="572" y="426"/>
                    </a:cubicBezTo>
                    <a:cubicBezTo>
                      <a:pt x="476" y="560"/>
                      <a:pt x="383" y="690"/>
                      <a:pt x="287" y="823"/>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11" name="Freeform 75"/>
              <p:cNvSpPr>
                <a:spLocks/>
              </p:cNvSpPr>
              <p:nvPr/>
            </p:nvSpPr>
            <p:spPr bwMode="auto">
              <a:xfrm>
                <a:off x="795337" y="-960438"/>
                <a:ext cx="1900238" cy="547688"/>
              </a:xfrm>
              <a:custGeom>
                <a:avLst/>
                <a:gdLst>
                  <a:gd name="T0" fmla="*/ 506 w 506"/>
                  <a:gd name="T1" fmla="*/ 0 h 146"/>
                  <a:gd name="T2" fmla="*/ 506 w 506"/>
                  <a:gd name="T3" fmla="*/ 146 h 146"/>
                  <a:gd name="T4" fmla="*/ 0 w 506"/>
                  <a:gd name="T5" fmla="*/ 146 h 146"/>
                  <a:gd name="T6" fmla="*/ 0 w 506"/>
                  <a:gd name="T7" fmla="*/ 0 h 146"/>
                  <a:gd name="T8" fmla="*/ 506 w 506"/>
                  <a:gd name="T9" fmla="*/ 0 h 146"/>
                </a:gdLst>
                <a:ahLst/>
                <a:cxnLst>
                  <a:cxn ang="0">
                    <a:pos x="T0" y="T1"/>
                  </a:cxn>
                  <a:cxn ang="0">
                    <a:pos x="T2" y="T3"/>
                  </a:cxn>
                  <a:cxn ang="0">
                    <a:pos x="T4" y="T5"/>
                  </a:cxn>
                  <a:cxn ang="0">
                    <a:pos x="T6" y="T7"/>
                  </a:cxn>
                  <a:cxn ang="0">
                    <a:pos x="T8" y="T9"/>
                  </a:cxn>
                </a:cxnLst>
                <a:rect l="0" t="0" r="r" b="b"/>
                <a:pathLst>
                  <a:path w="506" h="146">
                    <a:moveTo>
                      <a:pt x="506" y="0"/>
                    </a:moveTo>
                    <a:cubicBezTo>
                      <a:pt x="506" y="49"/>
                      <a:pt x="506" y="97"/>
                      <a:pt x="506" y="146"/>
                    </a:cubicBezTo>
                    <a:cubicBezTo>
                      <a:pt x="337" y="146"/>
                      <a:pt x="169" y="146"/>
                      <a:pt x="0" y="146"/>
                    </a:cubicBezTo>
                    <a:cubicBezTo>
                      <a:pt x="0" y="97"/>
                      <a:pt x="0" y="49"/>
                      <a:pt x="0" y="0"/>
                    </a:cubicBezTo>
                    <a:cubicBezTo>
                      <a:pt x="168" y="0"/>
                      <a:pt x="336" y="0"/>
                      <a:pt x="506"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12" name="Freeform 76"/>
              <p:cNvSpPr>
                <a:spLocks/>
              </p:cNvSpPr>
              <p:nvPr/>
            </p:nvSpPr>
            <p:spPr bwMode="auto">
              <a:xfrm>
                <a:off x="795337" y="-149225"/>
                <a:ext cx="1900238" cy="544513"/>
              </a:xfrm>
              <a:custGeom>
                <a:avLst/>
                <a:gdLst>
                  <a:gd name="T0" fmla="*/ 506 w 506"/>
                  <a:gd name="T1" fmla="*/ 0 h 145"/>
                  <a:gd name="T2" fmla="*/ 506 w 506"/>
                  <a:gd name="T3" fmla="*/ 145 h 145"/>
                  <a:gd name="T4" fmla="*/ 0 w 506"/>
                  <a:gd name="T5" fmla="*/ 145 h 145"/>
                  <a:gd name="T6" fmla="*/ 0 w 506"/>
                  <a:gd name="T7" fmla="*/ 0 h 145"/>
                  <a:gd name="T8" fmla="*/ 506 w 506"/>
                  <a:gd name="T9" fmla="*/ 0 h 145"/>
                </a:gdLst>
                <a:ahLst/>
                <a:cxnLst>
                  <a:cxn ang="0">
                    <a:pos x="T0" y="T1"/>
                  </a:cxn>
                  <a:cxn ang="0">
                    <a:pos x="T2" y="T3"/>
                  </a:cxn>
                  <a:cxn ang="0">
                    <a:pos x="T4" y="T5"/>
                  </a:cxn>
                  <a:cxn ang="0">
                    <a:pos x="T6" y="T7"/>
                  </a:cxn>
                  <a:cxn ang="0">
                    <a:pos x="T8" y="T9"/>
                  </a:cxn>
                </a:cxnLst>
                <a:rect l="0" t="0" r="r" b="b"/>
                <a:pathLst>
                  <a:path w="506" h="145">
                    <a:moveTo>
                      <a:pt x="506" y="0"/>
                    </a:moveTo>
                    <a:cubicBezTo>
                      <a:pt x="506" y="49"/>
                      <a:pt x="506" y="97"/>
                      <a:pt x="506" y="145"/>
                    </a:cubicBezTo>
                    <a:cubicBezTo>
                      <a:pt x="338" y="145"/>
                      <a:pt x="170" y="145"/>
                      <a:pt x="0" y="145"/>
                    </a:cubicBezTo>
                    <a:cubicBezTo>
                      <a:pt x="0" y="98"/>
                      <a:pt x="0" y="49"/>
                      <a:pt x="0" y="0"/>
                    </a:cubicBezTo>
                    <a:cubicBezTo>
                      <a:pt x="169" y="0"/>
                      <a:pt x="337" y="0"/>
                      <a:pt x="506"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113" name="Freeform 77"/>
              <p:cNvSpPr>
                <a:spLocks/>
              </p:cNvSpPr>
              <p:nvPr/>
            </p:nvSpPr>
            <p:spPr bwMode="auto">
              <a:xfrm>
                <a:off x="795337" y="661988"/>
                <a:ext cx="1900238" cy="544513"/>
              </a:xfrm>
              <a:custGeom>
                <a:avLst/>
                <a:gdLst>
                  <a:gd name="T0" fmla="*/ 0 w 506"/>
                  <a:gd name="T1" fmla="*/ 0 h 145"/>
                  <a:gd name="T2" fmla="*/ 506 w 506"/>
                  <a:gd name="T3" fmla="*/ 0 h 145"/>
                  <a:gd name="T4" fmla="*/ 506 w 506"/>
                  <a:gd name="T5" fmla="*/ 145 h 145"/>
                  <a:gd name="T6" fmla="*/ 0 w 506"/>
                  <a:gd name="T7" fmla="*/ 145 h 145"/>
                  <a:gd name="T8" fmla="*/ 0 w 506"/>
                  <a:gd name="T9" fmla="*/ 0 h 145"/>
                </a:gdLst>
                <a:ahLst/>
                <a:cxnLst>
                  <a:cxn ang="0">
                    <a:pos x="T0" y="T1"/>
                  </a:cxn>
                  <a:cxn ang="0">
                    <a:pos x="T2" y="T3"/>
                  </a:cxn>
                  <a:cxn ang="0">
                    <a:pos x="T4" y="T5"/>
                  </a:cxn>
                  <a:cxn ang="0">
                    <a:pos x="T6" y="T7"/>
                  </a:cxn>
                  <a:cxn ang="0">
                    <a:pos x="T8" y="T9"/>
                  </a:cxn>
                </a:cxnLst>
                <a:rect l="0" t="0" r="r" b="b"/>
                <a:pathLst>
                  <a:path w="506" h="145">
                    <a:moveTo>
                      <a:pt x="0" y="0"/>
                    </a:moveTo>
                    <a:cubicBezTo>
                      <a:pt x="169" y="0"/>
                      <a:pt x="337" y="0"/>
                      <a:pt x="506" y="0"/>
                    </a:cubicBezTo>
                    <a:cubicBezTo>
                      <a:pt x="506" y="48"/>
                      <a:pt x="506" y="96"/>
                      <a:pt x="506" y="145"/>
                    </a:cubicBezTo>
                    <a:cubicBezTo>
                      <a:pt x="338" y="145"/>
                      <a:pt x="170" y="145"/>
                      <a:pt x="0" y="145"/>
                    </a:cubicBezTo>
                    <a:cubicBezTo>
                      <a:pt x="0" y="98"/>
                      <a:pt x="0" y="49"/>
                      <a:pt x="0" y="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118" name="Group 117"/>
          <p:cNvGrpSpPr/>
          <p:nvPr/>
        </p:nvGrpSpPr>
        <p:grpSpPr>
          <a:xfrm>
            <a:off x="10040292" y="5670063"/>
            <a:ext cx="717140" cy="717132"/>
            <a:chOff x="10241620" y="5783263"/>
            <a:chExt cx="731520" cy="731512"/>
          </a:xfrm>
        </p:grpSpPr>
        <p:sp>
          <p:nvSpPr>
            <p:cNvPr id="58" name="Rectangle 57"/>
            <p:cNvSpPr/>
            <p:nvPr/>
          </p:nvSpPr>
          <p:spPr bwMode="auto">
            <a:xfrm>
              <a:off x="10241620" y="5783263"/>
              <a:ext cx="731520" cy="7315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nvGrpSpPr>
            <p:cNvPr id="117" name="Group 116"/>
            <p:cNvGrpSpPr/>
            <p:nvPr/>
          </p:nvGrpSpPr>
          <p:grpSpPr>
            <a:xfrm>
              <a:off x="10524535" y="6318870"/>
              <a:ext cx="338025" cy="80118"/>
              <a:chOff x="8936447" y="7520578"/>
              <a:chExt cx="957887" cy="227036"/>
            </a:xfrm>
          </p:grpSpPr>
          <p:sp>
            <p:nvSpPr>
              <p:cNvPr id="116" name="Oval 115"/>
              <p:cNvSpPr/>
              <p:nvPr/>
            </p:nvSpPr>
            <p:spPr bwMode="auto">
              <a:xfrm>
                <a:off x="8936447"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13" name="Oval 512"/>
              <p:cNvSpPr/>
              <p:nvPr/>
            </p:nvSpPr>
            <p:spPr bwMode="auto">
              <a:xfrm>
                <a:off x="9301872"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514" name="Oval 513"/>
              <p:cNvSpPr/>
              <p:nvPr/>
            </p:nvSpPr>
            <p:spPr bwMode="auto">
              <a:xfrm>
                <a:off x="9667298" y="7520578"/>
                <a:ext cx="227036" cy="22703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spTree>
    <p:extLst>
      <p:ext uri="{BB962C8B-B14F-4D97-AF65-F5344CB8AC3E}">
        <p14:creationId xmlns:p14="http://schemas.microsoft.com/office/powerpoint/2010/main" val="114878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472"/>
                                        </p:tgtEl>
                                        <p:attrNameLst>
                                          <p:attrName>style.visibility</p:attrName>
                                        </p:attrNameLst>
                                      </p:cBhvr>
                                      <p:to>
                                        <p:strVal val="visible"/>
                                      </p:to>
                                    </p:set>
                                    <p:animEffect transition="in" filter="wipe(left)">
                                      <p:cBhvr>
                                        <p:cTn id="7" dur="500"/>
                                        <p:tgtEl>
                                          <p:spTgt spid="472"/>
                                        </p:tgtEl>
                                      </p:cBhvr>
                                    </p:animEffect>
                                  </p:childTnLst>
                                </p:cTn>
                              </p:par>
                              <p:par>
                                <p:cTn id="8" presetID="10" presetClass="entr" presetSubtype="0" fill="hold" grpId="0" nodeType="withEffect">
                                  <p:stCondLst>
                                    <p:cond delay="8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350"/>
                                        <p:tgtEl>
                                          <p:spTgt spid="15"/>
                                        </p:tgtEl>
                                      </p:cBhvr>
                                    </p:animEffect>
                                  </p:childTnLst>
                                </p:cTn>
                              </p:par>
                              <p:par>
                                <p:cTn id="11" presetID="10" presetClass="entr" presetSubtype="0" fill="hold" nodeType="withEffect">
                                  <p:stCondLst>
                                    <p:cond delay="85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350"/>
                                        <p:tgtEl>
                                          <p:spTgt spid="85"/>
                                        </p:tgtEl>
                                      </p:cBhvr>
                                    </p:animEffect>
                                  </p:childTnLst>
                                </p:cTn>
                              </p:par>
                              <p:par>
                                <p:cTn id="14" presetID="42" presetClass="path" presetSubtype="0" decel="100000" fill="hold" grpId="0" nodeType="withEffect">
                                  <p:stCondLst>
                                    <p:cond delay="1250"/>
                                  </p:stCondLst>
                                  <p:childTnLst>
                                    <p:animMotion origin="layout" path="M -3.04825E-6 -8.48842E-7 L -3.04825E-6 0.08489 " pathEditMode="relative" rAng="0" ptsTypes="AA">
                                      <p:cBhvr>
                                        <p:cTn id="15" dur="450" fill="hold"/>
                                        <p:tgtEl>
                                          <p:spTgt spid="425"/>
                                        </p:tgtEl>
                                        <p:attrNameLst>
                                          <p:attrName>ppt_x</p:attrName>
                                          <p:attrName>ppt_y</p:attrName>
                                        </p:attrNameLst>
                                      </p:cBhvr>
                                      <p:rCtr x="0" y="4244"/>
                                    </p:animMotion>
                                  </p:childTnLst>
                                </p:cTn>
                              </p:par>
                              <p:par>
                                <p:cTn id="16" presetID="42" presetClass="path" presetSubtype="0" decel="100000" fill="hold" grpId="0" nodeType="withEffect">
                                  <p:stCondLst>
                                    <p:cond delay="1750"/>
                                  </p:stCondLst>
                                  <p:childTnLst>
                                    <p:animMotion origin="layout" path="M -3.04825E-6 3.04585E-6 L -3.61501E-6 0.45938 " pathEditMode="relative" rAng="0" ptsTypes="AA">
                                      <p:cBhvr>
                                        <p:cTn id="17" dur="950" fill="hold"/>
                                        <p:tgtEl>
                                          <p:spTgt spid="426"/>
                                        </p:tgtEl>
                                        <p:attrNameLst>
                                          <p:attrName>ppt_x</p:attrName>
                                          <p:attrName>ppt_y</p:attrName>
                                        </p:attrNameLst>
                                      </p:cBhvr>
                                      <p:rCtr x="-89" y="21970"/>
                                    </p:animMotion>
                                  </p:childTnLst>
                                </p:cTn>
                              </p:par>
                              <p:par>
                                <p:cTn id="18" presetID="10" presetClass="entr" presetSubtype="0" fill="hold" nodeType="withEffect">
                                  <p:stCondLst>
                                    <p:cond delay="2750"/>
                                  </p:stCondLst>
                                  <p:childTnLst>
                                    <p:set>
                                      <p:cBhvr>
                                        <p:cTn id="19" dur="1" fill="hold">
                                          <p:stCondLst>
                                            <p:cond delay="0"/>
                                          </p:stCondLst>
                                        </p:cTn>
                                        <p:tgtEl>
                                          <p:spTgt spid="473"/>
                                        </p:tgtEl>
                                        <p:attrNameLst>
                                          <p:attrName>style.visibility</p:attrName>
                                        </p:attrNameLst>
                                      </p:cBhvr>
                                      <p:to>
                                        <p:strVal val="visible"/>
                                      </p:to>
                                    </p:set>
                                    <p:animEffect transition="in" filter="fade">
                                      <p:cBhvr>
                                        <p:cTn id="20" dur="250"/>
                                        <p:tgtEl>
                                          <p:spTgt spid="473"/>
                                        </p:tgtEl>
                                      </p:cBhvr>
                                    </p:animEffect>
                                  </p:childTnLst>
                                </p:cTn>
                              </p:par>
                              <p:par>
                                <p:cTn id="21" presetID="10" presetClass="entr" presetSubtype="0" fill="hold" nodeType="withEffect">
                                  <p:stCondLst>
                                    <p:cond delay="275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250"/>
                                        <p:tgtEl>
                                          <p:spTgt spid="92"/>
                                        </p:tgtEl>
                                      </p:cBhvr>
                                    </p:animEffect>
                                  </p:childTnLst>
                                </p:cTn>
                              </p:par>
                              <p:par>
                                <p:cTn id="24" presetID="10" presetClass="entr" presetSubtype="0" fill="hold" nodeType="withEffect">
                                  <p:stCondLst>
                                    <p:cond delay="2750"/>
                                  </p:stCondLst>
                                  <p:childTnLst>
                                    <p:set>
                                      <p:cBhvr>
                                        <p:cTn id="25" dur="1" fill="hold">
                                          <p:stCondLst>
                                            <p:cond delay="0"/>
                                          </p:stCondLst>
                                        </p:cTn>
                                        <p:tgtEl>
                                          <p:spTgt spid="474"/>
                                        </p:tgtEl>
                                        <p:attrNameLst>
                                          <p:attrName>style.visibility</p:attrName>
                                        </p:attrNameLst>
                                      </p:cBhvr>
                                      <p:to>
                                        <p:strVal val="visible"/>
                                      </p:to>
                                    </p:set>
                                    <p:animEffect transition="in" filter="fade">
                                      <p:cBhvr>
                                        <p:cTn id="26" dur="250"/>
                                        <p:tgtEl>
                                          <p:spTgt spid="474"/>
                                        </p:tgtEl>
                                      </p:cBhvr>
                                    </p:animEffect>
                                  </p:childTnLst>
                                </p:cTn>
                              </p:par>
                              <p:par>
                                <p:cTn id="27" presetID="63" presetClass="path" presetSubtype="0" decel="100000" fill="hold" nodeType="withEffect">
                                  <p:stCondLst>
                                    <p:cond delay="2750"/>
                                  </p:stCondLst>
                                  <p:childTnLst>
                                    <p:animMotion origin="layout" path="M -2.28746E-6 7.94371E-7 L 0.11655 2.05175E-6 " pathEditMode="relative" rAng="0" ptsTypes="AA">
                                      <p:cBhvr>
                                        <p:cTn id="28" dur="500" fill="hold"/>
                                        <p:tgtEl>
                                          <p:spTgt spid="272"/>
                                        </p:tgtEl>
                                        <p:attrNameLst>
                                          <p:attrName>ppt_x</p:attrName>
                                          <p:attrName>ppt_y</p:attrName>
                                        </p:attrNameLst>
                                      </p:cBhvr>
                                      <p:rCtr x="6140" y="68"/>
                                    </p:animMotion>
                                  </p:childTnLst>
                                </p:cTn>
                              </p:par>
                              <p:par>
                                <p:cTn id="29" presetID="42" presetClass="path" presetSubtype="0" decel="100000" fill="hold" grpId="0" nodeType="withEffect">
                                  <p:stCondLst>
                                    <p:cond delay="3250"/>
                                  </p:stCondLst>
                                  <p:childTnLst>
                                    <p:animMotion origin="layout" path="M -3.04825E-6 -4.51203E-6 L -6.96962E-7 0.10803 " pathEditMode="relative" rAng="0" ptsTypes="AA">
                                      <p:cBhvr>
                                        <p:cTn id="30" dur="650" fill="hold"/>
                                        <p:tgtEl>
                                          <p:spTgt spid="438"/>
                                        </p:tgtEl>
                                        <p:attrNameLst>
                                          <p:attrName>ppt_x</p:attrName>
                                          <p:attrName>ppt_y</p:attrName>
                                        </p:attrNameLst>
                                      </p:cBhvr>
                                      <p:rCtr x="0" y="6378"/>
                                    </p:animMotion>
                                  </p:childTnLst>
                                </p:cTn>
                              </p:par>
                              <p:par>
                                <p:cTn id="31" presetID="10" presetClass="entr" presetSubtype="0" fill="hold" grpId="0" nodeType="withEffect">
                                  <p:stCondLst>
                                    <p:cond delay="350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nodeType="withEffect">
                                  <p:stCondLst>
                                    <p:cond delay="3750"/>
                                  </p:stCondLst>
                                  <p:childTnLst>
                                    <p:set>
                                      <p:cBhvr>
                                        <p:cTn id="35" dur="1" fill="hold">
                                          <p:stCondLst>
                                            <p:cond delay="0"/>
                                          </p:stCondLst>
                                        </p:cTn>
                                        <p:tgtEl>
                                          <p:spTgt spid="263"/>
                                        </p:tgtEl>
                                        <p:attrNameLst>
                                          <p:attrName>style.visibility</p:attrName>
                                        </p:attrNameLst>
                                      </p:cBhvr>
                                      <p:to>
                                        <p:strVal val="visible"/>
                                      </p:to>
                                    </p:set>
                                    <p:animEffect transition="in" filter="fade">
                                      <p:cBhvr>
                                        <p:cTn id="36" dur="200"/>
                                        <p:tgtEl>
                                          <p:spTgt spid="263"/>
                                        </p:tgtEl>
                                      </p:cBhvr>
                                    </p:animEffect>
                                  </p:childTnLst>
                                </p:cTn>
                              </p:par>
                              <p:par>
                                <p:cTn id="37" presetID="10" presetClass="entr" presetSubtype="0" fill="hold" nodeType="withEffect">
                                  <p:stCondLst>
                                    <p:cond delay="3950"/>
                                  </p:stCondLst>
                                  <p:childTnLst>
                                    <p:set>
                                      <p:cBhvr>
                                        <p:cTn id="38" dur="1" fill="hold">
                                          <p:stCondLst>
                                            <p:cond delay="0"/>
                                          </p:stCondLst>
                                        </p:cTn>
                                        <p:tgtEl>
                                          <p:spTgt spid="262"/>
                                        </p:tgtEl>
                                        <p:attrNameLst>
                                          <p:attrName>style.visibility</p:attrName>
                                        </p:attrNameLst>
                                      </p:cBhvr>
                                      <p:to>
                                        <p:strVal val="visible"/>
                                      </p:to>
                                    </p:set>
                                    <p:animEffect transition="in" filter="fade">
                                      <p:cBhvr>
                                        <p:cTn id="39" dur="200"/>
                                        <p:tgtEl>
                                          <p:spTgt spid="262"/>
                                        </p:tgtEl>
                                      </p:cBhvr>
                                    </p:animEffect>
                                  </p:childTnLst>
                                </p:cTn>
                              </p:par>
                              <p:par>
                                <p:cTn id="40" presetID="10" presetClass="entr" presetSubtype="0" fill="hold" nodeType="withEffect">
                                  <p:stCondLst>
                                    <p:cond delay="4150"/>
                                  </p:stCondLst>
                                  <p:childTnLst>
                                    <p:set>
                                      <p:cBhvr>
                                        <p:cTn id="41" dur="1" fill="hold">
                                          <p:stCondLst>
                                            <p:cond delay="0"/>
                                          </p:stCondLst>
                                        </p:cTn>
                                        <p:tgtEl>
                                          <p:spTgt spid="497"/>
                                        </p:tgtEl>
                                        <p:attrNameLst>
                                          <p:attrName>style.visibility</p:attrName>
                                        </p:attrNameLst>
                                      </p:cBhvr>
                                      <p:to>
                                        <p:strVal val="visible"/>
                                      </p:to>
                                    </p:set>
                                    <p:animEffect transition="in" filter="fade">
                                      <p:cBhvr>
                                        <p:cTn id="42" dur="200"/>
                                        <p:tgtEl>
                                          <p:spTgt spid="497"/>
                                        </p:tgtEl>
                                      </p:cBhvr>
                                    </p:animEffect>
                                  </p:childTnLst>
                                </p:cTn>
                              </p:par>
                              <p:par>
                                <p:cTn id="43" presetID="10" presetClass="entr" presetSubtype="0" fill="hold" nodeType="withEffect">
                                  <p:stCondLst>
                                    <p:cond delay="435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200"/>
                                        <p:tgtEl>
                                          <p:spTgt spid="79"/>
                                        </p:tgtEl>
                                      </p:cBhvr>
                                    </p:animEffect>
                                  </p:childTnLst>
                                </p:cTn>
                              </p:par>
                              <p:par>
                                <p:cTn id="46" presetID="10" presetClass="entr" presetSubtype="0" fill="hold" nodeType="withEffect">
                                  <p:stCondLst>
                                    <p:cond delay="455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200"/>
                                        <p:tgtEl>
                                          <p:spTgt spid="115"/>
                                        </p:tgtEl>
                                      </p:cBhvr>
                                    </p:animEffect>
                                  </p:childTnLst>
                                </p:cTn>
                              </p:par>
                              <p:par>
                                <p:cTn id="49" presetID="10" presetClass="entr" presetSubtype="0" fill="hold" nodeType="withEffect">
                                  <p:stCondLst>
                                    <p:cond delay="4750"/>
                                  </p:stCondLst>
                                  <p:childTnLst>
                                    <p:set>
                                      <p:cBhvr>
                                        <p:cTn id="50" dur="1" fill="hold">
                                          <p:stCondLst>
                                            <p:cond delay="0"/>
                                          </p:stCondLst>
                                        </p:cTn>
                                        <p:tgtEl>
                                          <p:spTgt spid="119"/>
                                        </p:tgtEl>
                                        <p:attrNameLst>
                                          <p:attrName>style.visibility</p:attrName>
                                        </p:attrNameLst>
                                      </p:cBhvr>
                                      <p:to>
                                        <p:strVal val="visible"/>
                                      </p:to>
                                    </p:set>
                                    <p:animEffect transition="in" filter="fade">
                                      <p:cBhvr>
                                        <p:cTn id="51" dur="200"/>
                                        <p:tgtEl>
                                          <p:spTgt spid="119"/>
                                        </p:tgtEl>
                                      </p:cBhvr>
                                    </p:animEffect>
                                  </p:childTnLst>
                                </p:cTn>
                              </p:par>
                              <p:par>
                                <p:cTn id="52" presetID="10" presetClass="entr" presetSubtype="0" fill="hold" nodeType="withEffect">
                                  <p:stCondLst>
                                    <p:cond delay="4950"/>
                                  </p:stCondLst>
                                  <p:childTnLst>
                                    <p:set>
                                      <p:cBhvr>
                                        <p:cTn id="53" dur="1" fill="hold">
                                          <p:stCondLst>
                                            <p:cond delay="0"/>
                                          </p:stCondLst>
                                        </p:cTn>
                                        <p:tgtEl>
                                          <p:spTgt spid="118"/>
                                        </p:tgtEl>
                                        <p:attrNameLst>
                                          <p:attrName>style.visibility</p:attrName>
                                        </p:attrNameLst>
                                      </p:cBhvr>
                                      <p:to>
                                        <p:strVal val="visible"/>
                                      </p:to>
                                    </p:set>
                                    <p:animEffect transition="in" filter="fade">
                                      <p:cBhvr>
                                        <p:cTn id="54" dur="200"/>
                                        <p:tgtEl>
                                          <p:spTgt spid="118"/>
                                        </p:tgtEl>
                                      </p:cBhvr>
                                    </p:animEffect>
                                  </p:childTnLst>
                                </p:cTn>
                              </p:par>
                              <p:par>
                                <p:cTn id="55" presetID="22" presetClass="entr" presetSubtype="8" fill="hold" grpId="0" nodeType="withEffect">
                                  <p:stCondLst>
                                    <p:cond delay="525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par>
                                <p:cTn id="58" presetID="10" presetClass="entr" presetSubtype="0" fill="hold" nodeType="withEffect">
                                  <p:stCondLst>
                                    <p:cond delay="5250"/>
                                  </p:stCondLst>
                                  <p:childTnLst>
                                    <p:set>
                                      <p:cBhvr>
                                        <p:cTn id="59" dur="1" fill="hold">
                                          <p:stCondLst>
                                            <p:cond delay="0"/>
                                          </p:stCondLst>
                                        </p:cTn>
                                        <p:tgtEl>
                                          <p:spTgt spid="121"/>
                                        </p:tgtEl>
                                        <p:attrNameLst>
                                          <p:attrName>style.visibility</p:attrName>
                                        </p:attrNameLst>
                                      </p:cBhvr>
                                      <p:to>
                                        <p:strVal val="visible"/>
                                      </p:to>
                                    </p:set>
                                    <p:animEffect transition="in" filter="fade">
                                      <p:cBhvr>
                                        <p:cTn id="60" dur="500"/>
                                        <p:tgtEl>
                                          <p:spTgt spid="121"/>
                                        </p:tgtEl>
                                      </p:cBhvr>
                                    </p:animEffect>
                                  </p:childTnLst>
                                </p:cTn>
                              </p:par>
                              <p:par>
                                <p:cTn id="61" presetID="10" presetClass="entr" presetSubtype="0" fill="hold" nodeType="withEffect">
                                  <p:stCondLst>
                                    <p:cond delay="550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200"/>
                                        <p:tgtEl>
                                          <p:spTgt spid="3"/>
                                        </p:tgtEl>
                                      </p:cBhvr>
                                    </p:animEffect>
                                  </p:childTnLst>
                                </p:cTn>
                              </p:par>
                              <p:par>
                                <p:cTn id="64" presetID="10" presetClass="entr" presetSubtype="0" fill="hold" nodeType="withEffect">
                                  <p:stCondLst>
                                    <p:cond delay="550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200"/>
                                        <p:tgtEl>
                                          <p:spTgt spid="6"/>
                                        </p:tgtEl>
                                      </p:cBhvr>
                                    </p:animEffect>
                                  </p:childTnLst>
                                </p:cTn>
                              </p:par>
                              <p:par>
                                <p:cTn id="67" presetID="10" presetClass="entr" presetSubtype="0" fill="hold" nodeType="withEffect">
                                  <p:stCondLst>
                                    <p:cond delay="550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animBg="1"/>
      <p:bldP spid="426" grpId="0" animBg="1"/>
      <p:bldP spid="425" grpId="0" animBg="1"/>
      <p:bldP spid="35" grpId="0"/>
      <p:bldP spid="15"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7557573" y="3714559"/>
            <a:ext cx="954812" cy="320773"/>
            <a:chOff x="10995299" y="3736547"/>
            <a:chExt cx="975998" cy="312559"/>
          </a:xfrm>
        </p:grpSpPr>
        <p:cxnSp>
          <p:nvCxnSpPr>
            <p:cNvPr id="111" name="Curved Connector 110"/>
            <p:cNvCxnSpPr/>
            <p:nvPr/>
          </p:nvCxnSpPr>
          <p:spPr>
            <a:xfrm rot="16200000" flipH="1">
              <a:off x="11476948" y="3315427"/>
              <a:ext cx="12700" cy="975998"/>
            </a:xfrm>
            <a:prstGeom prst="curvedConnector3">
              <a:avLst>
                <a:gd name="adj1" fmla="val 180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1028209" y="3736547"/>
              <a:ext cx="914124" cy="312559"/>
            </a:xfrm>
            <a:prstGeom prst="rect">
              <a:avLst/>
            </a:prstGeom>
            <a:noFill/>
          </p:spPr>
          <p:txBody>
            <a:bodyPr wrap="square" lIns="143428" tIns="89642" rIns="143428" bIns="89642" rtlCol="0">
              <a:spAutoFit/>
            </a:bodyPr>
            <a:lstStyle>
              <a:defPPr>
                <a:defRPr lang="en-US"/>
              </a:defPPr>
              <a:lvl1pPr>
                <a:lnSpc>
                  <a:spcPct val="90000"/>
                </a:lnSpc>
                <a:defRPr sz="105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grpSp>
      <p:grpSp>
        <p:nvGrpSpPr>
          <p:cNvPr id="85" name="Group 84"/>
          <p:cNvGrpSpPr/>
          <p:nvPr/>
        </p:nvGrpSpPr>
        <p:grpSpPr>
          <a:xfrm>
            <a:off x="4690062" y="3784333"/>
            <a:ext cx="1921523" cy="427617"/>
            <a:chOff x="7091310" y="3783044"/>
            <a:chExt cx="975997" cy="428389"/>
          </a:xfrm>
        </p:grpSpPr>
        <p:cxnSp>
          <p:nvCxnSpPr>
            <p:cNvPr id="86" name="Curved Connector 85"/>
            <p:cNvCxnSpPr/>
            <p:nvPr/>
          </p:nvCxnSpPr>
          <p:spPr>
            <a:xfrm rot="16200000" flipH="1">
              <a:off x="7572959" y="3301395"/>
              <a:ext cx="12700" cy="975997"/>
            </a:xfrm>
            <a:prstGeom prst="curvedConnector3">
              <a:avLst>
                <a:gd name="adj1" fmla="val 2917176"/>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393389" y="3887248"/>
              <a:ext cx="466675" cy="324185"/>
            </a:xfrm>
            <a:prstGeom prst="rect">
              <a:avLst/>
            </a:prstGeom>
            <a:noFill/>
          </p:spPr>
          <p:txBody>
            <a:bodyPr wrap="square" lIns="143428" tIns="89642" rIns="143428" bIns="89642"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grpSp>
      <p:grpSp>
        <p:nvGrpSpPr>
          <p:cNvPr id="72" name="Group 71"/>
          <p:cNvGrpSpPr/>
          <p:nvPr/>
        </p:nvGrpSpPr>
        <p:grpSpPr>
          <a:xfrm>
            <a:off x="4685670" y="3723449"/>
            <a:ext cx="916884" cy="323574"/>
            <a:chOff x="7805181" y="3930542"/>
            <a:chExt cx="935269" cy="330062"/>
          </a:xfrm>
        </p:grpSpPr>
        <p:sp>
          <p:nvSpPr>
            <p:cNvPr id="150" name="TextBox 149"/>
            <p:cNvSpPr txBox="1"/>
            <p:nvPr/>
          </p:nvSpPr>
          <p:spPr>
            <a:xfrm>
              <a:off x="7831290" y="3930542"/>
              <a:ext cx="853051" cy="330062"/>
            </a:xfrm>
            <a:prstGeom prst="rect">
              <a:avLst/>
            </a:prstGeom>
            <a:noFill/>
          </p:spPr>
          <p:txBody>
            <a:bodyPr wrap="none" lIns="143428" tIns="89642" rIns="143428" bIns="89642"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cxnSp>
          <p:nvCxnSpPr>
            <p:cNvPr id="59" name="Curved Connector 58"/>
            <p:cNvCxnSpPr/>
            <p:nvPr/>
          </p:nvCxnSpPr>
          <p:spPr>
            <a:xfrm rot="16200000" flipH="1">
              <a:off x="8266279" y="3527447"/>
              <a:ext cx="13073" cy="935269"/>
            </a:xfrm>
            <a:prstGeom prst="curvedConnector3">
              <a:avLst>
                <a:gd name="adj1" fmla="val 182286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701010" y="3719755"/>
            <a:ext cx="918134" cy="323574"/>
            <a:chOff x="7091310" y="3736372"/>
            <a:chExt cx="975997" cy="324158"/>
          </a:xfrm>
        </p:grpSpPr>
        <p:cxnSp>
          <p:nvCxnSpPr>
            <p:cNvPr id="53" name="Curved Connector 52"/>
            <p:cNvCxnSpPr/>
            <p:nvPr/>
          </p:nvCxnSpPr>
          <p:spPr>
            <a:xfrm rot="16200000" flipH="1">
              <a:off x="7572959" y="3315427"/>
              <a:ext cx="12700" cy="975997"/>
            </a:xfrm>
            <a:prstGeom prst="curvedConnector3">
              <a:avLst>
                <a:gd name="adj1" fmla="val 181227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09180" y="3736372"/>
              <a:ext cx="888986" cy="324158"/>
            </a:xfrm>
            <a:prstGeom prst="rect">
              <a:avLst/>
            </a:prstGeom>
            <a:noFill/>
          </p:spPr>
          <p:txBody>
            <a:bodyPr wrap="none" lIns="143428" tIns="89642" rIns="143428" bIns="89642"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grpSp>
      <p:sp>
        <p:nvSpPr>
          <p:cNvPr id="142" name="Network Security Group ACLS"/>
          <p:cNvSpPr/>
          <p:nvPr/>
        </p:nvSpPr>
        <p:spPr bwMode="auto">
          <a:xfrm>
            <a:off x="2323148" y="5270789"/>
            <a:ext cx="3585699" cy="71714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428" tIns="89642" rIns="143428" bIns="89642" numCol="1" rtlCol="0" anchor="t"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Network Security Group ACLS</a:t>
            </a:r>
          </a:p>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(deployed to VM, NIC, or Subnet)</a:t>
            </a:r>
          </a:p>
        </p:txBody>
      </p:sp>
      <p:grpSp>
        <p:nvGrpSpPr>
          <p:cNvPr id="55" name="Depends on"/>
          <p:cNvGrpSpPr/>
          <p:nvPr/>
        </p:nvGrpSpPr>
        <p:grpSpPr>
          <a:xfrm>
            <a:off x="2624909" y="3689005"/>
            <a:ext cx="1254995" cy="952071"/>
            <a:chOff x="5703098" y="3771572"/>
            <a:chExt cx="1280160" cy="971162"/>
          </a:xfrm>
        </p:grpSpPr>
        <p:sp>
          <p:nvSpPr>
            <p:cNvPr id="77" name="Rectangle 76"/>
            <p:cNvSpPr/>
            <p:nvPr/>
          </p:nvSpPr>
          <p:spPr bwMode="auto">
            <a:xfrm>
              <a:off x="5703098" y="4369176"/>
              <a:ext cx="1280160" cy="373558"/>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3428" tIns="89642" rIns="143428" bIns="89642" numCol="1" rtlCol="0" anchor="t" anchorCtr="0" compatLnSpc="1">
              <a:prstTxWarp prst="textNoShape">
                <a:avLst/>
              </a:prstTxWarp>
            </a:bodyPr>
            <a:lstStyle/>
            <a:p>
              <a:pPr marL="0" marR="0" lvl="0" indent="0" algn="l"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Depends on</a:t>
              </a:r>
            </a:p>
          </p:txBody>
        </p:sp>
        <p:cxnSp>
          <p:nvCxnSpPr>
            <p:cNvPr id="79" name="Straight Connector 78"/>
            <p:cNvCxnSpPr/>
            <p:nvPr/>
          </p:nvCxnSpPr>
          <p:spPr>
            <a:xfrm flipH="1" flipV="1">
              <a:off x="6340166" y="3771572"/>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6200000" flipH="1" flipV="1">
              <a:off x="6370644" y="3451755"/>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grpSp>
      <p:sp>
        <p:nvSpPr>
          <p:cNvPr id="107" name="LB IP address"/>
          <p:cNvSpPr/>
          <p:nvPr/>
        </p:nvSpPr>
        <p:spPr bwMode="auto">
          <a:xfrm>
            <a:off x="8060267"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LB IP address</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43" name="Load Balancer"/>
          <p:cNvSpPr/>
          <p:nvPr/>
        </p:nvSpPr>
        <p:spPr bwMode="auto">
          <a:xfrm>
            <a:off x="7104081"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Load Balancer</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grpSp>
        <p:nvGrpSpPr>
          <p:cNvPr id="54" name="VNet subnet"/>
          <p:cNvGrpSpPr/>
          <p:nvPr/>
        </p:nvGrpSpPr>
        <p:grpSpPr>
          <a:xfrm>
            <a:off x="6147894" y="2898574"/>
            <a:ext cx="896425" cy="896425"/>
            <a:chOff x="9296726" y="3089129"/>
            <a:chExt cx="914400" cy="914400"/>
          </a:xfrm>
        </p:grpSpPr>
        <p:sp>
          <p:nvSpPr>
            <p:cNvPr id="33" name="Rounded Rectangle 32"/>
            <p:cNvSpPr/>
            <p:nvPr/>
          </p:nvSpPr>
          <p:spPr bwMode="auto">
            <a:xfrm>
              <a:off x="929672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VNet</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144" name="Rounded Rectangle 143"/>
            <p:cNvSpPr/>
            <p:nvPr/>
          </p:nvSpPr>
          <p:spPr bwMode="auto">
            <a:xfrm>
              <a:off x="9296726"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3428" tIns="89642" rIns="143428"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Subnet</a:t>
              </a:r>
            </a:p>
          </p:txBody>
        </p:sp>
      </p:grpSp>
      <p:sp>
        <p:nvSpPr>
          <p:cNvPr id="37" name="VM IP address"/>
          <p:cNvSpPr/>
          <p:nvPr/>
        </p:nvSpPr>
        <p:spPr bwMode="auto">
          <a:xfrm>
            <a:off x="5191708"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VM IP address</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34" name="NIC"/>
          <p:cNvSpPr/>
          <p:nvPr/>
        </p:nvSpPr>
        <p:spPr bwMode="auto">
          <a:xfrm>
            <a:off x="4235521"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NIC</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31" name="VM"/>
          <p:cNvSpPr/>
          <p:nvPr/>
        </p:nvSpPr>
        <p:spPr bwMode="auto">
          <a:xfrm>
            <a:off x="3279335" y="2898574"/>
            <a:ext cx="896425" cy="896425"/>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VM</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grpSp>
        <p:nvGrpSpPr>
          <p:cNvPr id="52" name="Storage account"/>
          <p:cNvGrpSpPr/>
          <p:nvPr/>
        </p:nvGrpSpPr>
        <p:grpSpPr>
          <a:xfrm>
            <a:off x="2323149" y="2898574"/>
            <a:ext cx="896426" cy="896425"/>
            <a:chOff x="5395286" y="3089129"/>
            <a:chExt cx="914401" cy="914400"/>
          </a:xfrm>
        </p:grpSpPr>
        <p:sp>
          <p:nvSpPr>
            <p:cNvPr id="32" name="Rounded Rectangle 31"/>
            <p:cNvSpPr/>
            <p:nvPr/>
          </p:nvSpPr>
          <p:spPr bwMode="auto">
            <a:xfrm>
              <a:off x="53952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89642" tIns="0" rIns="89642"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Storage account</a:t>
              </a:r>
              <a:endParaRPr kumimoji="0" lang="en-US" sz="1765"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endParaRPr>
            </a:p>
          </p:txBody>
        </p:sp>
        <p:sp>
          <p:nvSpPr>
            <p:cNvPr id="147" name="Rounded Rectangle 146"/>
            <p:cNvSpPr/>
            <p:nvPr/>
          </p:nvSpPr>
          <p:spPr bwMode="auto">
            <a:xfrm>
              <a:off x="5395287"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3428" tIns="89642" rIns="143428" bIns="89642" numCol="1" rtlCol="0" anchor="ctr"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980" b="0" i="0" u="none" strike="noStrike" kern="1200" cap="none" spc="0" normalizeH="0" baseline="0" noProof="0" dirty="0">
                  <a:ln>
                    <a:noFill/>
                  </a:ln>
                  <a:gradFill>
                    <a:gsLst>
                      <a:gs pos="16814">
                        <a:srgbClr val="FFFFFF"/>
                      </a:gs>
                      <a:gs pos="46000">
                        <a:srgbClr val="FFFFFF"/>
                      </a:gs>
                    </a:gsLst>
                    <a:lin ang="5400000" scaled="0"/>
                  </a:gradFill>
                  <a:effectLst/>
                  <a:uLnTx/>
                  <a:uFillTx/>
                  <a:latin typeface="Calibri"/>
                  <a:ea typeface="+mn-ea"/>
                  <a:cs typeface="+mn-cs"/>
                </a:rPr>
                <a:t>Disk (blob)</a:t>
              </a:r>
            </a:p>
          </p:txBody>
        </p:sp>
      </p:grpSp>
      <p:sp>
        <p:nvSpPr>
          <p:cNvPr id="30" name="Resource group"/>
          <p:cNvSpPr/>
          <p:nvPr/>
        </p:nvSpPr>
        <p:spPr bwMode="auto">
          <a:xfrm>
            <a:off x="2323148" y="1942649"/>
            <a:ext cx="6633544" cy="537855"/>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428" tIns="89642" rIns="143428" bIns="89642" numCol="1" rtlCol="0" anchor="t" anchorCtr="0" compatLnSpc="1">
            <a:prstTxWarp prst="textNoShape">
              <a:avLst/>
            </a:prstTxWarp>
          </a:bodyPr>
          <a:lstStyle/>
          <a:p>
            <a:pPr marL="0" marR="0" lvl="0" indent="0" algn="ctr" defTabSz="914030"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gradFill>
                  <a:gsLst>
                    <a:gs pos="5000">
                      <a:prstClr val="white"/>
                    </a:gs>
                    <a:gs pos="100000">
                      <a:prstClr val="white"/>
                    </a:gs>
                  </a:gsLst>
                  <a:lin ang="5400000" scaled="0"/>
                </a:gradFill>
                <a:effectLst/>
                <a:uLnTx/>
                <a:uFillTx/>
                <a:latin typeface="Calibri"/>
                <a:ea typeface="+mn-ea"/>
                <a:cs typeface="+mn-cs"/>
              </a:rPr>
              <a:t>Resource group</a:t>
            </a:r>
          </a:p>
        </p:txBody>
      </p:sp>
      <p:grpSp>
        <p:nvGrpSpPr>
          <p:cNvPr id="22" name="Group 21"/>
          <p:cNvGrpSpPr/>
          <p:nvPr/>
        </p:nvGrpSpPr>
        <p:grpSpPr>
          <a:xfrm>
            <a:off x="4653829" y="2594478"/>
            <a:ext cx="2868528" cy="343900"/>
            <a:chOff x="8067307" y="2578831"/>
            <a:chExt cx="2927991" cy="350796"/>
          </a:xfrm>
        </p:grpSpPr>
        <p:cxnSp>
          <p:nvCxnSpPr>
            <p:cNvPr id="66" name="Curved Connector 65"/>
            <p:cNvCxnSpPr/>
            <p:nvPr/>
          </p:nvCxnSpPr>
          <p:spPr>
            <a:xfrm rot="5400000" flipH="1" flipV="1">
              <a:off x="9524953" y="1425031"/>
              <a:ext cx="12700" cy="2927991"/>
            </a:xfrm>
            <a:prstGeom prst="curvedConnector3">
              <a:avLst>
                <a:gd name="adj1" fmla="val 2893669"/>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689523" y="2578831"/>
              <a:ext cx="1598103" cy="350796"/>
            </a:xfrm>
            <a:prstGeom prst="rect">
              <a:avLst/>
            </a:prstGeom>
            <a:noFill/>
          </p:spPr>
          <p:txBody>
            <a:bodyPr wrap="none" lIns="143428" tIns="89642" rIns="143428" bIns="89642"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76"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Back-end pool (NICs)</a:t>
              </a:r>
            </a:p>
          </p:txBody>
        </p:sp>
      </p:grpSp>
      <p:cxnSp>
        <p:nvCxnSpPr>
          <p:cNvPr id="49" name="Straight Arrow Connector 48"/>
          <p:cNvCxnSpPr/>
          <p:nvPr/>
        </p:nvCxnSpPr>
        <p:spPr>
          <a:xfrm>
            <a:off x="3383909" y="3338103"/>
            <a:ext cx="179285" cy="0"/>
          </a:xfrm>
          <a:prstGeom prst="straightConnector1">
            <a:avLst/>
          </a:prstGeom>
          <a:ln>
            <a:noFill/>
            <a:headEnd type="triangle" w="med" len="med"/>
            <a:tailEnd type="none" w="med" len="med"/>
          </a:ln>
        </p:spPr>
        <p:style>
          <a:lnRef idx="3">
            <a:schemeClr val="lt1"/>
          </a:lnRef>
          <a:fillRef idx="1">
            <a:schemeClr val="dk1"/>
          </a:fillRef>
          <a:effectRef idx="1">
            <a:schemeClr val="dk1"/>
          </a:effectRef>
          <a:fontRef idx="minor">
            <a:schemeClr val="lt1"/>
          </a:fontRef>
        </p:style>
      </p:cxnSp>
      <p:sp>
        <p:nvSpPr>
          <p:cNvPr id="7" name="Text Placeholder 6"/>
          <p:cNvSpPr>
            <a:spLocks noGrp="1"/>
          </p:cNvSpPr>
          <p:nvPr>
            <p:ph type="body" sz="quarter" idx="4294967295"/>
          </p:nvPr>
        </p:nvSpPr>
        <p:spPr>
          <a:xfrm>
            <a:off x="3398846" y="968005"/>
            <a:ext cx="5378549" cy="724143"/>
          </a:xfrm>
        </p:spPr>
        <p:txBody>
          <a:bodyPr/>
          <a:lstStyle/>
          <a:p>
            <a:pPr marL="0" indent="0">
              <a:buNone/>
            </a:pPr>
            <a:r>
              <a:rPr lang="en-US" dirty="0">
                <a:solidFill>
                  <a:schemeClr val="tx1"/>
                </a:solidFill>
              </a:rPr>
              <a:t>Resource Manager</a:t>
            </a:r>
          </a:p>
        </p:txBody>
      </p:sp>
      <p:sp>
        <p:nvSpPr>
          <p:cNvPr id="2" name="Title 1"/>
          <p:cNvSpPr>
            <a:spLocks noGrp="1"/>
          </p:cNvSpPr>
          <p:nvPr>
            <p:ph type="title"/>
          </p:nvPr>
        </p:nvSpPr>
        <p:spPr>
          <a:xfrm>
            <a:off x="269240" y="289958"/>
            <a:ext cx="11655078" cy="899537"/>
          </a:xfrm>
        </p:spPr>
        <p:txBody>
          <a:bodyPr/>
          <a:lstStyle/>
          <a:p>
            <a:r>
              <a:rPr lang="ru-RU" sz="4607" dirty="0"/>
              <a:t>Пример использования </a:t>
            </a:r>
            <a:r>
              <a:rPr lang="en-US" sz="4607" dirty="0"/>
              <a:t>Resource Manager</a:t>
            </a:r>
          </a:p>
        </p:txBody>
      </p:sp>
      <p:grpSp>
        <p:nvGrpSpPr>
          <p:cNvPr id="73" name="Group 72"/>
          <p:cNvGrpSpPr/>
          <p:nvPr/>
        </p:nvGrpSpPr>
        <p:grpSpPr>
          <a:xfrm>
            <a:off x="4116000" y="3787996"/>
            <a:ext cx="4051947" cy="1482793"/>
            <a:chOff x="4198533" y="3863457"/>
            <a:chExt cx="4133194" cy="1512526"/>
          </a:xfrm>
        </p:grpSpPr>
        <p:cxnSp>
          <p:nvCxnSpPr>
            <p:cNvPr id="149" name="Straight Arrow Connector 148"/>
            <p:cNvCxnSpPr>
              <a:endCxn id="142" idx="0"/>
            </p:cNvCxnSpPr>
            <p:nvPr/>
          </p:nvCxnSpPr>
          <p:spPr>
            <a:xfrm flipH="1">
              <a:off x="4198533" y="3863457"/>
              <a:ext cx="576142" cy="15125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78676" y="4517467"/>
              <a:ext cx="853051" cy="330062"/>
            </a:xfrm>
            <a:prstGeom prst="rect">
              <a:avLst/>
            </a:prstGeom>
            <a:noFill/>
          </p:spPr>
          <p:txBody>
            <a:bodyPr wrap="none" lIns="143428" tIns="89642" rIns="143428" bIns="89642"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Reference</a:t>
              </a:r>
            </a:p>
          </p:txBody>
        </p:sp>
      </p:grpSp>
      <p:sp>
        <p:nvSpPr>
          <p:cNvPr id="76" name="Rectangle 75"/>
          <p:cNvSpPr/>
          <p:nvPr/>
        </p:nvSpPr>
        <p:spPr bwMode="auto">
          <a:xfrm>
            <a:off x="7978471" y="-2577468"/>
            <a:ext cx="272396" cy="268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37824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5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
                                        <p:tgtEl>
                                          <p:spTgt spid="30"/>
                                        </p:tgtEl>
                                      </p:cBhvr>
                                    </p:animEffect>
                                  </p:childTnLst>
                                </p:cTn>
                              </p:par>
                              <p:par>
                                <p:cTn id="18" presetID="10" presetClass="entr" presetSubtype="0" fill="hold" nodeType="withEffect">
                                  <p:stCondLst>
                                    <p:cond delay="40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200"/>
                                        <p:tgtEl>
                                          <p:spTgt spid="52"/>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200"/>
                                        <p:tgtEl>
                                          <p:spTgt spid="31"/>
                                        </p:tgtEl>
                                      </p:cBhvr>
                                    </p:animEffect>
                                  </p:childTnLst>
                                </p:cTn>
                              </p:par>
                              <p:par>
                                <p:cTn id="24" presetID="10" presetClass="entr" presetSubtype="0" fill="hold" grpId="0" nodeType="withEffect">
                                  <p:stCondLst>
                                    <p:cond delay="80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
                                        <p:tgtEl>
                                          <p:spTgt spid="34"/>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200"/>
                                        <p:tgtEl>
                                          <p:spTgt spid="37"/>
                                        </p:tgtEl>
                                      </p:cBhvr>
                                    </p:animEffect>
                                  </p:childTnLst>
                                </p:cTn>
                              </p:par>
                              <p:par>
                                <p:cTn id="30" presetID="10" presetClass="entr" presetSubtype="0" fill="hold" nodeType="withEffect">
                                  <p:stCondLst>
                                    <p:cond delay="120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200"/>
                                        <p:tgtEl>
                                          <p:spTgt spid="54"/>
                                        </p:tgtEl>
                                      </p:cBhvr>
                                    </p:animEffect>
                                  </p:childTnLst>
                                </p:cTn>
                              </p:par>
                              <p:par>
                                <p:cTn id="33" presetID="10" presetClass="entr" presetSubtype="0" fill="hold" grpId="0" nodeType="withEffect">
                                  <p:stCondLst>
                                    <p:cond delay="140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200"/>
                                        <p:tgtEl>
                                          <p:spTgt spid="43"/>
                                        </p:tgtEl>
                                      </p:cBhvr>
                                    </p:animEffect>
                                  </p:childTnLst>
                                </p:cTn>
                              </p:par>
                              <p:par>
                                <p:cTn id="36" presetID="10" presetClass="entr" presetSubtype="0" fill="hold" grpId="0" nodeType="withEffect">
                                  <p:stCondLst>
                                    <p:cond delay="160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200"/>
                                        <p:tgtEl>
                                          <p:spTgt spid="10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wipe(left)">
                                      <p:cBhvr>
                                        <p:cTn id="58" dur="500"/>
                                        <p:tgtEl>
                                          <p:spTgt spid="72"/>
                                        </p:tgtEl>
                                      </p:cBhvr>
                                    </p:animEffect>
                                  </p:childTnLst>
                                </p:cTn>
                              </p:par>
                              <p:par>
                                <p:cTn id="59" presetID="22" presetClass="entr" presetSubtype="8"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left)">
                                      <p:cBhvr>
                                        <p:cTn id="61" dur="500"/>
                                        <p:tgtEl>
                                          <p:spTgt spid="8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wipe(up)">
                                      <p:cBhvr>
                                        <p:cTn id="71" dur="500"/>
                                        <p:tgtEl>
                                          <p:spTgt spid="7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2"/>
                                        </p:tgtEl>
                                        <p:attrNameLst>
                                          <p:attrName>style.visibility</p:attrName>
                                        </p:attrNameLst>
                                      </p:cBhvr>
                                      <p:to>
                                        <p:strVal val="visible"/>
                                      </p:to>
                                    </p:set>
                                    <p:animEffect transition="in" filter="fade">
                                      <p:cBhvr>
                                        <p:cTn id="74"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07" grpId="0" animBg="1"/>
      <p:bldP spid="43" grpId="0" animBg="1"/>
      <p:bldP spid="37" grpId="0" animBg="1"/>
      <p:bldP spid="34" grpId="0" animBg="1"/>
      <p:bldP spid="31" grpId="0" animBg="1"/>
      <p:bldP spid="30" grpId="0" animBg="1"/>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Placeholder 108"/>
          <p:cNvSpPr>
            <a:spLocks noGrp="1"/>
          </p:cNvSpPr>
          <p:nvPr>
            <p:ph type="body" sz="quarter" idx="10"/>
          </p:nvPr>
        </p:nvSpPr>
        <p:spPr>
          <a:xfrm>
            <a:off x="269239" y="1189176"/>
            <a:ext cx="6494246" cy="5004447"/>
          </a:xfrm>
        </p:spPr>
        <p:txBody>
          <a:bodyPr/>
          <a:lstStyle/>
          <a:p>
            <a:r>
              <a:rPr lang="ru-RU" dirty="0"/>
              <a:t>Контейнеры с множеством экземпляров ресурсов  </a:t>
            </a:r>
            <a:endParaRPr lang="en-US" dirty="0"/>
          </a:p>
          <a:p>
            <a:r>
              <a:rPr lang="ru-RU" dirty="0"/>
              <a:t>Каждый экземпляр относится к определенному типу ресурса  </a:t>
            </a:r>
            <a:endParaRPr lang="en-US" dirty="0"/>
          </a:p>
          <a:p>
            <a:r>
              <a:rPr lang="ru-RU" dirty="0"/>
              <a:t>Типы ресурсов определяются провайдерами ресурсов </a:t>
            </a:r>
            <a:endParaRPr lang="en-US" dirty="0"/>
          </a:p>
          <a:p>
            <a:r>
              <a:rPr lang="ru-RU" dirty="0"/>
              <a:t>Каждый ресурс</a:t>
            </a:r>
            <a:r>
              <a:rPr lang="en-US" dirty="0"/>
              <a:t> </a:t>
            </a:r>
            <a:r>
              <a:rPr lang="ru-RU" i="1" dirty="0"/>
              <a:t>должен</a:t>
            </a:r>
            <a:r>
              <a:rPr lang="en-US" dirty="0"/>
              <a:t> </a:t>
            </a:r>
            <a:r>
              <a:rPr lang="ru-RU" dirty="0"/>
              <a:t>принадлежать</a:t>
            </a:r>
            <a:r>
              <a:rPr lang="en-US" dirty="0"/>
              <a:t> </a:t>
            </a:r>
            <a:r>
              <a:rPr lang="ru-RU" dirty="0"/>
              <a:t>одной и только одной группе ресурсов </a:t>
            </a:r>
            <a:endParaRPr lang="en-US" dirty="0"/>
          </a:p>
        </p:txBody>
      </p:sp>
      <p:sp>
        <p:nvSpPr>
          <p:cNvPr id="2" name="Title 1"/>
          <p:cNvSpPr>
            <a:spLocks noGrp="1"/>
          </p:cNvSpPr>
          <p:nvPr>
            <p:ph type="title"/>
          </p:nvPr>
        </p:nvSpPr>
        <p:spPr/>
        <p:txBody>
          <a:bodyPr/>
          <a:lstStyle/>
          <a:p>
            <a:r>
              <a:rPr lang="ru-RU" dirty="0"/>
              <a:t>Группы ресурсов </a:t>
            </a:r>
            <a:endParaRPr lang="en-US" dirty="0"/>
          </a:p>
        </p:txBody>
      </p:sp>
      <p:grpSp>
        <p:nvGrpSpPr>
          <p:cNvPr id="5" name="Group 4"/>
          <p:cNvGrpSpPr>
            <a:grpSpLocks noChangeAspect="1"/>
          </p:cNvGrpSpPr>
          <p:nvPr/>
        </p:nvGrpSpPr>
        <p:grpSpPr bwMode="auto">
          <a:xfrm>
            <a:off x="6755548" y="1110131"/>
            <a:ext cx="4947537" cy="4725318"/>
            <a:chOff x="405" y="668"/>
            <a:chExt cx="3117" cy="2977"/>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94" name="Rectangle 92"/>
            <p:cNvSpPr>
              <a:spLocks noChangeArrowheads="1"/>
            </p:cNvSpPr>
            <p:nvPr/>
          </p:nvSpPr>
          <p:spPr bwMode="auto">
            <a:xfrm>
              <a:off x="1462" y="2080"/>
              <a:ext cx="10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r>
                <a:rPr kumimoji="0" lang="ru-RU" altLang="en-US" sz="1400" b="1"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rPr>
                <a:t>ГРУППА РЕСУРСОВ </a:t>
              </a:r>
              <a:endParaRPr kumimoji="0" lang="en-US" alt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95" name="Rectangle 93"/>
            <p:cNvSpPr>
              <a:spLocks noChangeArrowheads="1"/>
            </p:cNvSpPr>
            <p:nvPr/>
          </p:nvSpPr>
          <p:spPr bwMode="auto">
            <a:xfrm>
              <a:off x="1838" y="2092"/>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225"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Calibri"/>
                <a:ea typeface="+mn-ea"/>
                <a:cs typeface="+mn-cs"/>
              </a:endParaRPr>
            </a:p>
          </p:txBody>
        </p:sp>
      </p:grpSp>
    </p:spTree>
    <p:extLst>
      <p:ext uri="{BB962C8B-B14F-4D97-AF65-F5344CB8AC3E}">
        <p14:creationId xmlns:p14="http://schemas.microsoft.com/office/powerpoint/2010/main" val="178181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561583" y="1483089"/>
            <a:ext cx="4669446" cy="1219874"/>
          </a:xfrm>
          <a:prstGeom prst="rect">
            <a:avLst/>
          </a:prstGeom>
        </p:spPr>
        <p:txBody>
          <a:bodyPr>
            <a:noAutofit/>
          </a:bodyPr>
          <a:lstStyle/>
          <a:p>
            <a:pPr marL="0" indent="0">
              <a:buNone/>
            </a:pPr>
            <a:r>
              <a:rPr lang="ru-RU" sz="3600" dirty="0">
                <a:latin typeface="Segoe UI Light" panose="020B0502040204020203" pitchFamily="34" charset="0"/>
                <a:cs typeface="Segoe UI Light" panose="020B0502040204020203" pitchFamily="34" charset="0"/>
              </a:rPr>
              <a:t>Вопрос</a:t>
            </a:r>
            <a:r>
              <a:rPr lang="en-US" sz="3600" dirty="0">
                <a:latin typeface="Segoe UI Light" panose="020B0502040204020203" pitchFamily="34" charset="0"/>
                <a:cs typeface="Segoe UI Light" panose="020B0502040204020203" pitchFamily="34" charset="0"/>
              </a:rPr>
              <a:t>: </a:t>
            </a:r>
          </a:p>
          <a:p>
            <a:pPr marL="0" indent="0">
              <a:buNone/>
            </a:pPr>
            <a:r>
              <a:rPr lang="ru-RU" sz="2800" dirty="0">
                <a:latin typeface="Segoe UI Light" panose="020B0502040204020203" pitchFamily="34" charset="0"/>
                <a:cs typeface="Segoe UI Light" panose="020B0502040204020203" pitchFamily="34" charset="0"/>
              </a:rPr>
              <a:t>Должны некоторые ресурсы принадлежать одной группе или разным</a:t>
            </a:r>
            <a:r>
              <a:rPr lang="en-US" sz="2800" dirty="0">
                <a:latin typeface="Segoe UI Light" panose="020B0502040204020203" pitchFamily="34" charset="0"/>
                <a:cs typeface="Segoe UI Light" panose="020B0502040204020203" pitchFamily="34" charset="0"/>
              </a:rPr>
              <a:t>?</a:t>
            </a:r>
          </a:p>
        </p:txBody>
      </p:sp>
      <p:sp>
        <p:nvSpPr>
          <p:cNvPr id="2" name="Title 1"/>
          <p:cNvSpPr>
            <a:spLocks noGrp="1"/>
          </p:cNvSpPr>
          <p:nvPr>
            <p:ph type="title"/>
          </p:nvPr>
        </p:nvSpPr>
        <p:spPr/>
        <p:txBody>
          <a:bodyPr/>
          <a:lstStyle/>
          <a:p>
            <a:r>
              <a:rPr lang="ru-RU" dirty="0"/>
              <a:t>Жизненный цикл группы ресурсов </a:t>
            </a:r>
            <a:endParaRPr lang="en-US" dirty="0"/>
          </a:p>
        </p:txBody>
      </p:sp>
      <p:sp>
        <p:nvSpPr>
          <p:cNvPr id="5" name="Subtitle 2"/>
          <p:cNvSpPr txBox="1">
            <a:spLocks/>
          </p:cNvSpPr>
          <p:nvPr/>
        </p:nvSpPr>
        <p:spPr>
          <a:xfrm>
            <a:off x="561583" y="3679007"/>
            <a:ext cx="4669446" cy="1457478"/>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u-RU" sz="3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Ответ</a:t>
            </a:r>
            <a:r>
              <a:rPr kumimoji="0" lang="en-US" sz="3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u-RU" sz="2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Определяется тем, имеют ли они общий жизненный цикл и общее управление</a:t>
            </a:r>
            <a:endParaRPr kumimoji="0" lang="en-US" sz="2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44" name="Picture 243"/>
          <p:cNvPicPr>
            <a:picLocks noChangeAspect="1"/>
          </p:cNvPicPr>
          <p:nvPr/>
        </p:nvPicPr>
        <p:blipFill>
          <a:blip r:embed="rId3"/>
          <a:stretch>
            <a:fillRect/>
          </a:stretch>
        </p:blipFill>
        <p:spPr>
          <a:xfrm>
            <a:off x="5593429" y="1309864"/>
            <a:ext cx="5891370" cy="4965121"/>
          </a:xfrm>
          <a:prstGeom prst="rect">
            <a:avLst/>
          </a:prstGeom>
        </p:spPr>
      </p:pic>
    </p:spTree>
    <p:extLst>
      <p:ext uri="{BB962C8B-B14F-4D97-AF65-F5344CB8AC3E}">
        <p14:creationId xmlns:p14="http://schemas.microsoft.com/office/powerpoint/2010/main" val="8487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ru-RU" b="1" dirty="0"/>
              <a:t>Теги ресурсов </a:t>
            </a:r>
            <a:endParaRPr lang="en-US" dirty="0"/>
          </a:p>
        </p:txBody>
      </p:sp>
      <p:sp>
        <p:nvSpPr>
          <p:cNvPr id="3" name="Content Placeholder 2"/>
          <p:cNvSpPr>
            <a:spLocks noGrp="1"/>
          </p:cNvSpPr>
          <p:nvPr>
            <p:ph idx="4294967295"/>
          </p:nvPr>
        </p:nvSpPr>
        <p:spPr>
          <a:xfrm>
            <a:off x="5892704" y="1942740"/>
            <a:ext cx="5768727" cy="4549045"/>
          </a:xfrm>
          <a:prstGeom prst="rect">
            <a:avLst/>
          </a:prstGeom>
        </p:spPr>
        <p:txBody>
          <a:bodyPr>
            <a:noAutofit/>
          </a:bodyPr>
          <a:lstStyle/>
          <a:p>
            <a:pPr lvl="0">
              <a:lnSpc>
                <a:spcPct val="100000"/>
              </a:lnSpc>
            </a:pPr>
            <a:r>
              <a:rPr lang="ru-RU" sz="2353" b="0" dirty="0"/>
              <a:t>Пара «имя-значение», присвоенная ресурсам или группам ресурсов </a:t>
            </a:r>
            <a:endParaRPr lang="en-US" sz="2353" b="0" dirty="0"/>
          </a:p>
          <a:p>
            <a:pPr lvl="0">
              <a:lnSpc>
                <a:spcPct val="100000"/>
              </a:lnSpc>
            </a:pPr>
            <a:r>
              <a:rPr lang="ru-RU" sz="2353" b="0" dirty="0"/>
              <a:t>Могут применяться в рамках подписки </a:t>
            </a:r>
            <a:endParaRPr lang="en-US" sz="2353" b="0" dirty="0"/>
          </a:p>
          <a:p>
            <a:pPr lvl="0">
              <a:lnSpc>
                <a:spcPct val="100000"/>
              </a:lnSpc>
            </a:pPr>
            <a:r>
              <a:rPr lang="ru-RU" sz="2353" b="0"/>
              <a:t>Каждый </a:t>
            </a:r>
            <a:r>
              <a:rPr lang="ru-RU" sz="2353" b="0" dirty="0"/>
              <a:t>ресурс может иметь до 15 тегов</a:t>
            </a:r>
          </a:p>
          <a:p>
            <a:pPr lvl="0">
              <a:lnSpc>
                <a:spcPct val="100000"/>
              </a:lnSpc>
            </a:pPr>
            <a:r>
              <a:rPr lang="ru-RU" sz="2353" b="0"/>
              <a:t>Различные </a:t>
            </a:r>
            <a:r>
              <a:rPr lang="ru-RU" sz="2353" b="0" dirty="0"/>
              <a:t>принципы тегирования, такие как: принадлежность к роли, отделу, окружению и пр.</a:t>
            </a:r>
            <a:endParaRPr lang="en-US" sz="2353" b="0" dirty="0"/>
          </a:p>
        </p:txBody>
      </p:sp>
      <p:pic>
        <p:nvPicPr>
          <p:cNvPr id="4" name="Picture 3"/>
          <p:cNvPicPr>
            <a:picLocks noChangeAspect="1"/>
          </p:cNvPicPr>
          <p:nvPr/>
        </p:nvPicPr>
        <p:blipFill>
          <a:blip r:embed="rId3"/>
          <a:stretch>
            <a:fillRect/>
          </a:stretch>
        </p:blipFill>
        <p:spPr>
          <a:xfrm>
            <a:off x="568047" y="889130"/>
            <a:ext cx="4992245" cy="4860340"/>
          </a:xfrm>
          <a:prstGeom prst="rect">
            <a:avLst/>
          </a:prstGeom>
        </p:spPr>
      </p:pic>
      <p:sp>
        <p:nvSpPr>
          <p:cNvPr id="5" name="TextBox 4"/>
          <p:cNvSpPr txBox="1"/>
          <p:nvPr/>
        </p:nvSpPr>
        <p:spPr>
          <a:xfrm>
            <a:off x="3705534" y="1056128"/>
            <a:ext cx="557638" cy="778445"/>
          </a:xfrm>
          <a:prstGeom prst="rect">
            <a:avLst/>
          </a:prstGeom>
          <a:noFill/>
        </p:spPr>
        <p:txBody>
          <a:bodyPr wrap="non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3529"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a:ea typeface="+mn-ea"/>
                <a:cs typeface="+mn-cs"/>
              </a:rPr>
              <a:t>x</a:t>
            </a:r>
          </a:p>
        </p:txBody>
      </p:sp>
    </p:spTree>
    <p:extLst>
      <p:ext uri="{BB962C8B-B14F-4D97-AF65-F5344CB8AC3E}">
        <p14:creationId xmlns:p14="http://schemas.microsoft.com/office/powerpoint/2010/main" val="1997543212"/>
      </p:ext>
    </p:extLst>
  </p:cSld>
  <p:clrMapOvr>
    <a:masterClrMapping/>
  </p:clrMapOvr>
</p:sld>
</file>

<file path=ppt/theme/theme1.xml><?xml version="1.0" encoding="utf-8"?>
<a:theme xmlns:a="http://schemas.openxmlformats.org/drawingml/2006/main" name="Office Theme">
  <a:themeElements>
    <a:clrScheme name="DevCon 2016">
      <a:dk1>
        <a:srgbClr val="000000"/>
      </a:dk1>
      <a:lt1>
        <a:sysClr val="window" lastClr="FFFFFF"/>
      </a:lt1>
      <a:dk2>
        <a:srgbClr val="00984A"/>
      </a:dk2>
      <a:lt2>
        <a:srgbClr val="D2D2D2"/>
      </a:lt2>
      <a:accent1>
        <a:srgbClr val="0078D7"/>
      </a:accent1>
      <a:accent2>
        <a:srgbClr val="00BCF2"/>
      </a:accent2>
      <a:accent3>
        <a:srgbClr val="5C2D91"/>
      </a:accent3>
      <a:accent4>
        <a:srgbClr val="D83B01"/>
      </a:accent4>
      <a:accent5>
        <a:srgbClr val="00B294"/>
      </a:accent5>
      <a:accent6>
        <a:srgbClr val="585858"/>
      </a:accent6>
      <a:hlink>
        <a:srgbClr val="00BCF2"/>
      </a:hlink>
      <a:folHlink>
        <a:srgbClr val="B4A0FF"/>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5.xml><?xml version="1.0" encoding="utf-8"?>
<a:theme xmlns:a="http://schemas.openxmlformats.org/drawingml/2006/main" name="1_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6.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docProps/app.xml><?xml version="1.0" encoding="utf-8"?>
<Properties xmlns="http://schemas.openxmlformats.org/officeDocument/2006/extended-properties" xmlns:vt="http://schemas.openxmlformats.org/officeDocument/2006/docPropsVTypes">
  <TotalTime>0</TotalTime>
  <Words>1275</Words>
  <Application>Microsoft Office PowerPoint</Application>
  <PresentationFormat>Widescreen</PresentationFormat>
  <Paragraphs>280</Paragraphs>
  <Slides>28</Slides>
  <Notes>28</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28</vt:i4>
      </vt:variant>
    </vt:vector>
  </HeadingPairs>
  <TitlesOfParts>
    <vt:vector size="48" baseType="lpstr">
      <vt:lpstr>MS PGothic</vt:lpstr>
      <vt:lpstr>MS PGothic</vt:lpstr>
      <vt:lpstr>Arial</vt:lpstr>
      <vt:lpstr>Arial Unicode MS</vt:lpstr>
      <vt:lpstr>Avenir LT Pro 45 Book</vt:lpstr>
      <vt:lpstr>Calibri</vt:lpstr>
      <vt:lpstr>Calibri Light</vt:lpstr>
      <vt:lpstr>Consolas</vt:lpstr>
      <vt:lpstr>Segoe Pro Display Light</vt:lpstr>
      <vt:lpstr>Segoe UI</vt:lpstr>
      <vt:lpstr>Segoe UI Emoji</vt:lpstr>
      <vt:lpstr>Segoe UI Light</vt:lpstr>
      <vt:lpstr>Segoe UI Semibold</vt:lpstr>
      <vt:lpstr>Wingdings</vt:lpstr>
      <vt:lpstr>Office Theme</vt:lpstr>
      <vt:lpstr>1_Office Theme</vt:lpstr>
      <vt:lpstr>2_Office Theme</vt:lpstr>
      <vt:lpstr>5-30629_Build_Template_WHITE</vt:lpstr>
      <vt:lpstr>1_5-30711_TR22_BO_CT_Template</vt:lpstr>
      <vt:lpstr>3_Office Theme</vt:lpstr>
      <vt:lpstr>Infrastructure as Code (IaC) in Microsoft Azure workshop @ Linux Root conference      </vt:lpstr>
      <vt:lpstr>Public Cloud: Azure</vt:lpstr>
      <vt:lpstr>PowerPoint Presentation</vt:lpstr>
      <vt:lpstr>Azure Resource Manager и группы ресурсов </vt:lpstr>
      <vt:lpstr>Azure Resource Manager (ARM)</vt:lpstr>
      <vt:lpstr>Пример использования Resource Manager</vt:lpstr>
      <vt:lpstr>Группы ресурсов </vt:lpstr>
      <vt:lpstr>Жизненный цикл группы ресурсов </vt:lpstr>
      <vt:lpstr>Теги ресурсов </vt:lpstr>
      <vt:lpstr>Создание виртуальной машины на основе ARM с помощью портала </vt:lpstr>
      <vt:lpstr>Шаблоны Azure Resource Manager </vt:lpstr>
      <vt:lpstr>Шаблоны ресурсов </vt:lpstr>
      <vt:lpstr>Структура шаблона </vt:lpstr>
      <vt:lpstr>Параметры </vt:lpstr>
      <vt:lpstr>Пример параметров </vt:lpstr>
      <vt:lpstr>Переменные </vt:lpstr>
      <vt:lpstr>Ресурсы </vt:lpstr>
      <vt:lpstr>Пример ресурса </vt:lpstr>
      <vt:lpstr>Выходные данные (Outputs)</vt:lpstr>
      <vt:lpstr>Выходные данные (Outputs)</vt:lpstr>
      <vt:lpstr>Функции и выражения языка шаблона</vt:lpstr>
      <vt:lpstr>Несколько экземпляров ресурсов </vt:lpstr>
      <vt:lpstr>Определение зависимостей </vt:lpstr>
      <vt:lpstr>Реализация шаблона </vt:lpstr>
      <vt:lpstr>1. Развертывание Linux VM</vt:lpstr>
      <vt:lpstr>2. Использование Custom Script </vt:lpstr>
      <vt:lpstr>3. Масштабирование веб-сервера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2016-11-01T13:26:58Z</dcterms:created>
  <dcterms:modified xsi:type="dcterms:W3CDTF">2018-04-13T14:24:26Z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vtsykun@microsoft.com</vt:lpwstr>
  </property>
  <property fmtid="{D5CDD505-2E9C-101B-9397-08002B2CF9AE}" pid="5" name="MSIP_Label_f42aa342-8706-4288-bd11-ebb85995028c_SetDate">
    <vt:lpwstr>2018-04-13T14:07:23.4285067Z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