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58" r:id="rId4"/>
    <p:sldId id="257" r:id="rId5"/>
    <p:sldId id="259" r:id="rId6"/>
    <p:sldId id="274" r:id="rId7"/>
    <p:sldId id="275" r:id="rId8"/>
    <p:sldId id="277" r:id="rId9"/>
    <p:sldId id="286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4D78C-B8CF-4739-8B7C-035207E1DB4C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3C2F-CD2C-43BF-8CBC-2600C58D99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67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11731A-8609-499C-A9D0-F65109BF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EB821A-2915-48A6-B571-5C475C88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7D637A-A330-48FB-9D54-F73B6435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13E6-9756-484A-8168-A555483EC36C}" type="datetime1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C7849D2-04CA-434F-A1D3-AB74494F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F918AD-292D-4251-B707-3AF7FC1A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2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748643-522B-4A4D-9FE2-137816F5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24D3F7B-BE16-4B0F-9501-9B727D4DC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8D8AA6-DC74-458F-AF87-679C1BD1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D3A-478C-48BA-BAD6-F14A42ECE8DE}" type="datetime1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9B4F7C6-290F-4DBE-B3D1-29141FB3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C7860D-6DA7-484C-860A-DBBAEA8C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729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5C5DFCC-0F82-476D-9CFA-CB13441F8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7324E6B-5D3D-457C-AB00-F83CAFDB5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AED906-40B6-44F3-B220-EE3FE47D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699F-80FF-4679-8F86-A04691467820}" type="datetime1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78213D3-D749-4CA1-B1CC-FA96001D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0F5D38-D335-4567-BAFF-154B0AA0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095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30CA7-2DA2-47F4-BEFB-DF59574D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FAB5FE-B6A3-43EF-91B0-7D0F998F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F25447-3940-4F6D-8D15-4ACE311D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59EE-51CC-45F7-B3DE-4FF6F52DF1C5}" type="datetime1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014061-EE9C-4951-BA0D-992675B1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1D73F6-28DE-4829-82E6-A514FB62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52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A2BD2-D49F-4237-B336-DE067F68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C78FD88-DA37-400C-AD1E-1C62BAEE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403D4E-73B0-4F14-93F5-73FC5D36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9A4-EAE4-458D-9141-959438A724AF}" type="datetime1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DD707C-134F-4824-9B7D-80D76BD4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4C9979-EB75-4257-B64E-4168C6D1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74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78AB3D-0269-4147-9AA3-06A88678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54556C-46E7-43C5-A6C1-3E61D9D10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510B286-BE4C-4E15-BEA1-70008455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2DF336-AE02-42DB-8E97-A30E16C8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EA92-BB76-48A5-81D7-E3C6AA6986E5}" type="datetime1">
              <a:rPr lang="cs-CZ" smtClean="0"/>
              <a:t>08.01.2023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250D6C3-63D1-4B24-86D0-914A3D60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FE498A9-CA49-4393-83B8-85670D9C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866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9141-F967-44ED-AE75-E79704D3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6F74ADB-65B9-41F8-8D1A-2125CD80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358CCD3-AF5A-4402-B8A3-89E0572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B6AC20-4C4E-454C-8D50-0CA8E640A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674A8D3-2D8A-4570-9858-1695A4D61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99FC82F-BAE7-424F-8298-5DB1E2FA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DD6-43A4-4798-A4FA-9A3681DCE1CB}" type="datetime1">
              <a:rPr lang="cs-CZ" smtClean="0"/>
              <a:t>08.01.2023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14DF56B-3427-49A1-94F0-4B583A4D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9F263F3-1D59-458C-9BB1-B27A3F34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30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8B333-DED9-4993-8A4C-7C2ACFA3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B86D8B8-258D-4D0C-A9F6-AFD1F383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A049-F017-4598-AB39-C3D26ED48452}" type="datetime1">
              <a:rPr lang="cs-CZ" smtClean="0"/>
              <a:t>08.01.2023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F13CF2C-B1C4-494E-8D10-140FE1DF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D36B82E-A7A1-4E14-BE85-9B5B7512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405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ADDED7C-5778-4E14-BBC8-CA94EB43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6AD3-93F0-46E0-8866-DEF534128B80}" type="datetime1">
              <a:rPr lang="cs-CZ" smtClean="0"/>
              <a:t>08.01.2023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7CB3D1E-36CE-491E-B08C-4DE89514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394367-BCA1-46FC-B148-467C11BB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83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409EDE-490C-46CA-8715-049B4BCF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796F81-8B72-4D91-99FA-1739DF44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5A73E8C-D82B-42B7-96D2-29842627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38EF29-D028-4677-8EC1-8A42F5CB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2966-0FC1-4D2B-9562-A53C2FEC6FDE}" type="datetime1">
              <a:rPr lang="cs-CZ" smtClean="0"/>
              <a:t>08.01.2023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57152F-EC58-4C6B-AE36-EB8C44D7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8FF876-E79D-42AC-B97D-8498354C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91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284A0E-A87A-4B73-B6A0-69E5120C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3709965-A357-4788-8300-064073945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4A47B72-D2A7-4F47-AF1D-5837DB139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596DE6D-BFF8-4EAF-92F2-1F7D6804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E0D6-1891-4C28-B9B5-3027E8822DB1}" type="datetime1">
              <a:rPr lang="cs-CZ" smtClean="0"/>
              <a:t>08.01.2023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CEF9651-2914-4CEE-9596-5B680A9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4F568F-BA9F-4B26-BE49-FFC8D74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054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BFC69E2-18AF-4C8E-92E7-3B8D9BD1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1D4954-EB63-4196-B5C1-424D181D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6A9CA9-13EB-4821-A063-93FB8878B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2A9C-DE00-4C35-9303-9F6694DF2072}" type="datetime1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98CE4F2-0C1F-4490-BC26-58202F4CB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93E200A-5CEF-4E38-AED3-B0A7FA7FE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8DF8-4C88-4AB6-994C-65FB5B094B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2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5380C0-33E5-4E0E-BAA1-291F4F0B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682" y="500530"/>
            <a:ext cx="10053763" cy="2928470"/>
          </a:xfrm>
        </p:spPr>
        <p:txBody>
          <a:bodyPr anchor="b">
            <a:normAutofit/>
          </a:bodyPr>
          <a:lstStyle/>
          <a:p>
            <a:r>
              <a:rPr lang="cs-CZ" sz="4800" dirty="0">
                <a:solidFill>
                  <a:srgbClr val="FFFFFF"/>
                </a:solidFill>
                <a:latin typeface="Bierstadt Display" panose="020B0604020202020204" pitchFamily="34" charset="0"/>
              </a:rPr>
              <a:t>B3M38DIT1</a:t>
            </a:r>
            <a:br>
              <a:rPr lang="cs-CZ" sz="4800" dirty="0">
                <a:solidFill>
                  <a:srgbClr val="FFFFFF"/>
                </a:solidFill>
                <a:latin typeface="Bierstadt Display" panose="020B0604020202020204" pitchFamily="34" charset="0"/>
              </a:rPr>
            </a:br>
            <a:r>
              <a:rPr lang="en-US" sz="4800" dirty="0">
                <a:solidFill>
                  <a:srgbClr val="FFFFFF"/>
                </a:solidFill>
                <a:latin typeface="Bierstadt Display" panose="020B0604020202020204" pitchFamily="34" charset="0"/>
              </a:rPr>
              <a:t>Fault detection of sensors with machine learning using LSTM neural networks</a:t>
            </a:r>
            <a:endParaRPr lang="cs-CZ" sz="4800" dirty="0">
              <a:solidFill>
                <a:srgbClr val="FFFFFF"/>
              </a:solidFill>
              <a:latin typeface="Bierstadt Display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B598ED0-44CE-4CE3-B902-21A7F2DBB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9653" y="4452813"/>
            <a:ext cx="10005951" cy="1458258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</a:rPr>
              <a:t>Vít Zeman								09.01.2023</a:t>
            </a:r>
            <a:endParaRPr lang="cs-CZ" sz="3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F68B4C-E328-4C5B-BFC9-D49741C1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t>1</a:t>
            </a:fld>
            <a:r>
              <a:rPr lang="en-US" sz="4800" dirty="0"/>
              <a:t>/9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408320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215D8F-B19F-46EE-A555-615268DA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Task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A41C4D-CBA4-40BC-BDD0-3C1661C9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57" y="1891970"/>
            <a:ext cx="9724031" cy="3683358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</a:rPr>
              <a:t>Fault detection on temperature sensor</a:t>
            </a:r>
            <a:endParaRPr lang="cs-CZ" dirty="0">
              <a:latin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</a:rPr>
              <a:t>Long-term time series data from multiple sensors</a:t>
            </a:r>
            <a:endParaRPr lang="cs-CZ" dirty="0">
              <a:latin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</a:rPr>
              <a:t>Using Long short-term memory (LSTM) neural network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CB62F4-BEE0-4CEE-8FD9-EAFD6CB6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t>2</a:t>
            </a:fld>
            <a:r>
              <a:rPr lang="en-US" sz="4800" dirty="0"/>
              <a:t>/9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49479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E67FFEE-9C85-4C58-B497-7604ACFB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Faults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6D810F2-746E-4DB6-9447-A1553AE3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t>3</a:t>
            </a:fld>
            <a:r>
              <a:rPr lang="en-US" sz="4800" dirty="0"/>
              <a:t>/9</a:t>
            </a:r>
            <a:endParaRPr lang="cs-CZ" sz="4800" dirty="0"/>
          </a:p>
        </p:txBody>
      </p:sp>
      <p:sp>
        <p:nvSpPr>
          <p:cNvPr id="17" name="Zástupný obsah 3">
            <a:extLst>
              <a:ext uri="{FF2B5EF4-FFF2-40B4-BE49-F238E27FC236}">
                <a16:creationId xmlns:a16="http://schemas.microsoft.com/office/drawing/2014/main" id="{EB8FEDCC-FD7F-4E5E-BD30-EBF29ECE1BE9}"/>
              </a:ext>
            </a:extLst>
          </p:cNvPr>
          <p:cNvSpPr txBox="1">
            <a:spLocks/>
          </p:cNvSpPr>
          <p:nvPr/>
        </p:nvSpPr>
        <p:spPr>
          <a:xfrm>
            <a:off x="520710" y="2098731"/>
            <a:ext cx="10515600" cy="4622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types of faults:</a:t>
            </a:r>
          </a:p>
          <a:p>
            <a:r>
              <a:rPr lang="en-US" dirty="0"/>
              <a:t>Drift: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/>
              <a:t>± [</a:t>
            </a:r>
            <a:r>
              <a:rPr lang="en-US" dirty="0"/>
              <a:t>0.75; 1.25] kelvins every 5 days</a:t>
            </a:r>
          </a:p>
          <a:p>
            <a:r>
              <a:rPr lang="en-US" dirty="0"/>
              <a:t>Offset:</a:t>
            </a:r>
          </a:p>
          <a:p>
            <a:pPr lvl="1"/>
            <a:r>
              <a:rPr lang="en-US" dirty="0"/>
              <a:t>Shift in temperature values</a:t>
            </a:r>
          </a:p>
          <a:p>
            <a:pPr lvl="1"/>
            <a:r>
              <a:rPr lang="en-US" dirty="0"/>
              <a:t>± [0.5; 5] Kelvin</a:t>
            </a:r>
          </a:p>
          <a:p>
            <a:r>
              <a:rPr lang="en-US" dirty="0"/>
              <a:t>Outliers:</a:t>
            </a:r>
          </a:p>
          <a:p>
            <a:pPr lvl="1"/>
            <a:r>
              <a:rPr lang="en-US" dirty="0"/>
              <a:t> Sudden big jump in value</a:t>
            </a:r>
          </a:p>
          <a:p>
            <a:pPr lvl="1"/>
            <a:r>
              <a:rPr lang="en-US" dirty="0"/>
              <a:t>± [10; 30] Kelvin from average</a:t>
            </a:r>
          </a:p>
          <a:p>
            <a:pPr lvl="1"/>
            <a:endParaRPr lang="en-US" dirty="0"/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1F37C412-5D8E-ACAE-8FE9-83563D9A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550" y="2092041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215D8F-B19F-46EE-A555-615268DA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</a:t>
            </a:r>
            <a:endParaRPr lang="cs-CZ" sz="4000" dirty="0">
              <a:solidFill>
                <a:srgbClr val="FFFFFF"/>
              </a:solidFill>
            </a:endParaRPr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4E3D6FAE-CF8B-8812-2632-BDAEA55D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436" y="3717088"/>
            <a:ext cx="4657726" cy="3105151"/>
          </a:xfrm>
          <a:prstGeom prst="rect">
            <a:avLst/>
          </a:prstGeom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DE7B84-82E6-4DF3-8A73-0873E30B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pPr/>
              <a:t>4</a:t>
            </a:fld>
            <a:r>
              <a:rPr lang="en-US" sz="4800" dirty="0"/>
              <a:t>/9</a:t>
            </a:r>
            <a:endParaRPr lang="cs-CZ" sz="4800" dirty="0"/>
          </a:p>
        </p:txBody>
      </p:sp>
      <p:sp>
        <p:nvSpPr>
          <p:cNvPr id="18" name="Zástupný obsah 3">
            <a:extLst>
              <a:ext uri="{FF2B5EF4-FFF2-40B4-BE49-F238E27FC236}">
                <a16:creationId xmlns:a16="http://schemas.microsoft.com/office/drawing/2014/main" id="{F3F6BA99-6DFC-42F3-9960-8458C572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Temperature, relative humidity, energy consumption and generation</a:t>
            </a:r>
          </a:p>
          <a:p>
            <a:r>
              <a:rPr lang="en-US" dirty="0"/>
              <a:t>Approx. 704 days of continuous measurements</a:t>
            </a:r>
          </a:p>
          <a:p>
            <a:r>
              <a:rPr lang="en-US" dirty="0"/>
              <a:t>Average over hour</a:t>
            </a:r>
          </a:p>
          <a:p>
            <a:r>
              <a:rPr lang="en-US" dirty="0"/>
              <a:t>Inconsistencies (-6999 °F, missing data)</a:t>
            </a: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3276C967-C73A-6104-0D24-E7339F593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55" y="3752849"/>
            <a:ext cx="4657726" cy="3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0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453936-AE96-4B9B-9DA1-FC37C6B9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Dataset generation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3E15AF1-0059-4873-B39E-9D630E39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50" y="1654331"/>
            <a:ext cx="10515600" cy="4351338"/>
          </a:xfrm>
        </p:spPr>
        <p:txBody>
          <a:bodyPr/>
          <a:lstStyle/>
          <a:p>
            <a:r>
              <a:rPr lang="en-US" dirty="0"/>
              <a:t>Conversion to Kelvins</a:t>
            </a:r>
          </a:p>
          <a:p>
            <a:r>
              <a:rPr lang="en-US" dirty="0"/>
              <a:t>Random location and duration</a:t>
            </a:r>
          </a:p>
          <a:p>
            <a:r>
              <a:rPr lang="en-US" dirty="0"/>
              <a:t>4 classes</a:t>
            </a:r>
          </a:p>
          <a:p>
            <a:pPr lvl="1"/>
            <a:r>
              <a:rPr lang="en-US" dirty="0"/>
              <a:t>Faultless </a:t>
            </a:r>
          </a:p>
          <a:p>
            <a:pPr lvl="1"/>
            <a:r>
              <a:rPr lang="en-US" dirty="0"/>
              <a:t>Drift </a:t>
            </a:r>
          </a:p>
          <a:p>
            <a:pPr lvl="1"/>
            <a:r>
              <a:rPr lang="en-US" dirty="0"/>
              <a:t>Offset</a:t>
            </a:r>
          </a:p>
          <a:p>
            <a:pPr lvl="1"/>
            <a:r>
              <a:rPr lang="en-US" dirty="0"/>
              <a:t>Outlier</a:t>
            </a:r>
          </a:p>
          <a:p>
            <a:r>
              <a:rPr lang="en-US" dirty="0"/>
              <a:t>Distribution of [0.4, 0.2,0.2,0.2]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879B7C-0B05-42F0-9761-0F6B059E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t>5</a:t>
            </a:fld>
            <a:r>
              <a:rPr lang="en-US" sz="4800" dirty="0"/>
              <a:t>/9</a:t>
            </a:r>
            <a:endParaRPr lang="cs-CZ" sz="4800" dirty="0"/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AEB570B2-E644-4DD4-91E4-A63F876F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100" y="1654331"/>
            <a:ext cx="6413928" cy="42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453936-AE96-4B9B-9DA1-FC37C6B9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RNNs and LSTMs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3E15AF1-0059-4873-B39E-9D630E39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5" y="2026940"/>
            <a:ext cx="5549079" cy="4351338"/>
          </a:xfrm>
        </p:spPr>
        <p:txBody>
          <a:bodyPr/>
          <a:lstStyle/>
          <a:p>
            <a:r>
              <a:rPr lang="en-US" dirty="0"/>
              <a:t> Memory: Previous input/output impacts current case</a:t>
            </a:r>
          </a:p>
          <a:p>
            <a:r>
              <a:rPr lang="en-US" dirty="0"/>
              <a:t>RNNs</a:t>
            </a:r>
          </a:p>
          <a:p>
            <a:pPr lvl="1"/>
            <a:r>
              <a:rPr lang="en-US" dirty="0"/>
              <a:t>Only short memory</a:t>
            </a:r>
          </a:p>
          <a:p>
            <a:pPr lvl="1"/>
            <a:r>
              <a:rPr lang="en-US" dirty="0"/>
              <a:t>Vanishing or exploding gradient</a:t>
            </a:r>
          </a:p>
          <a:p>
            <a:r>
              <a:rPr lang="en-US" dirty="0"/>
              <a:t>LSTMs</a:t>
            </a:r>
          </a:p>
          <a:p>
            <a:pPr lvl="1"/>
            <a:r>
              <a:rPr lang="en-US" dirty="0"/>
              <a:t>Added long term memory</a:t>
            </a:r>
          </a:p>
          <a:p>
            <a:pPr lvl="1"/>
            <a:r>
              <a:rPr lang="en-US" dirty="0"/>
              <a:t>Used for classification and prediction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0687300-FA47-8E27-41E5-6908EE87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4" y="3790182"/>
            <a:ext cx="3945644" cy="3067818"/>
          </a:xfrm>
          <a:prstGeom prst="rect">
            <a:avLst/>
          </a:prstGeom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879B7C-0B05-42F0-9761-0F6B059E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t>6</a:t>
            </a:fld>
            <a:r>
              <a:rPr lang="en-US" sz="4800" dirty="0"/>
              <a:t>/9</a:t>
            </a:r>
            <a:endParaRPr lang="cs-CZ" sz="4800" dirty="0"/>
          </a:p>
        </p:txBody>
      </p:sp>
      <p:pic>
        <p:nvPicPr>
          <p:cNvPr id="11" name="Obrázek 10" descr="Obsah obrázku text, hodiny&#10;&#10;Popis byl vytvořen automaticky">
            <a:extLst>
              <a:ext uri="{FF2B5EF4-FFF2-40B4-BE49-F238E27FC236}">
                <a16:creationId xmlns:a16="http://schemas.microsoft.com/office/drawing/2014/main" id="{A953F837-3098-BCB7-338D-8D023FA19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93" y="1590741"/>
            <a:ext cx="6681203" cy="2400683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A60F8085-3893-1D4F-4891-CC396B935BAD}"/>
              </a:ext>
            </a:extLst>
          </p:cNvPr>
          <p:cNvSpPr txBox="1"/>
          <p:nvPr/>
        </p:nvSpPr>
        <p:spPr>
          <a:xfrm>
            <a:off x="3580462" y="6488668"/>
            <a:ext cx="674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Images: 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84768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453936-AE96-4B9B-9DA1-FC37C6B9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Proposed model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3E15AF1-0059-4873-B39E-9D630E39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use LSTM to extract features</a:t>
            </a:r>
          </a:p>
          <a:p>
            <a:r>
              <a:rPr lang="en-US" dirty="0"/>
              <a:t>Use Dense layers to classify outputs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Confusion matrix</a:t>
            </a:r>
          </a:p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879B7C-0B05-42F0-9761-0F6B059E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t>7</a:t>
            </a:fld>
            <a:r>
              <a:rPr lang="en-US" sz="4800" dirty="0"/>
              <a:t>/9</a:t>
            </a:r>
            <a:endParaRPr lang="cs-CZ" sz="4800" dirty="0"/>
          </a:p>
        </p:txBody>
      </p:sp>
      <p:pic>
        <p:nvPicPr>
          <p:cNvPr id="15" name="Grafický objekt 14">
            <a:extLst>
              <a:ext uri="{FF2B5EF4-FFF2-40B4-BE49-F238E27FC236}">
                <a16:creationId xmlns:a16="http://schemas.microsoft.com/office/drawing/2014/main" id="{2EFAB84F-48EB-FFB4-0563-530009EB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" y="3056428"/>
            <a:ext cx="10043634" cy="15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453936-AE96-4B9B-9DA1-FC37C6B9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879B7C-0B05-42F0-9761-0F6B059E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t>8</a:t>
            </a:fld>
            <a:r>
              <a:rPr lang="en-US" sz="4800" dirty="0"/>
              <a:t>/9</a:t>
            </a:r>
            <a:endParaRPr lang="cs-CZ" sz="48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EAF18C9-B275-953C-B958-717A4522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64%</a:t>
            </a:r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06E82DCC-AEF2-15F0-98F3-338B766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721" y="2234214"/>
            <a:ext cx="6935679" cy="46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9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453936-AE96-4B9B-9DA1-FC37C6B9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</a:t>
            </a:r>
            <a:endParaRPr lang="cs-CZ" sz="4000" dirty="0">
              <a:solidFill>
                <a:srgbClr val="FFFFFF"/>
              </a:solidFill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879B7C-0B05-42F0-9761-0F6B059E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DF8-4C88-4AB6-994C-65FB5B094BF8}" type="slidenum">
              <a:rPr lang="cs-CZ" sz="4800" smtClean="0"/>
              <a:t>9</a:t>
            </a:fld>
            <a:r>
              <a:rPr lang="en-US" sz="4800" dirty="0"/>
              <a:t>/9</a:t>
            </a:r>
            <a:endParaRPr lang="cs-CZ" sz="48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EAF18C9-B275-953C-B958-717A4522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S. </a:t>
            </a:r>
            <a:r>
              <a:rPr lang="en-US" dirty="0" err="1"/>
              <a:t>Hochreiter</a:t>
            </a:r>
            <a:r>
              <a:rPr lang="en-US" dirty="0"/>
              <a:t> and J. </a:t>
            </a:r>
            <a:r>
              <a:rPr lang="en-US" dirty="0" err="1"/>
              <a:t>Schmidhuber</a:t>
            </a:r>
            <a:r>
              <a:rPr lang="en-US" dirty="0"/>
              <a:t>. Long short-term memory. Neural computation, 9:1735–80, 12 1997. </a:t>
            </a:r>
          </a:p>
          <a:p>
            <a:pPr marL="0" indent="0">
              <a:buNone/>
            </a:pPr>
            <a:r>
              <a:rPr lang="en-US" dirty="0"/>
              <a:t>[2] R. C. </a:t>
            </a:r>
            <a:r>
              <a:rPr lang="en-US" dirty="0" err="1"/>
              <a:t>Staudemeyer</a:t>
            </a:r>
            <a:r>
              <a:rPr lang="en-US" dirty="0"/>
              <a:t> and E. R. Morris. Understanding </a:t>
            </a:r>
            <a:r>
              <a:rPr lang="en-US" dirty="0" err="1"/>
              <a:t>lstm</a:t>
            </a:r>
            <a:r>
              <a:rPr lang="en-US" dirty="0"/>
              <a:t>-a tutorial into long short-term memory recurrent neural networks. 2019.</a:t>
            </a:r>
          </a:p>
        </p:txBody>
      </p:sp>
    </p:spTree>
    <p:extLst>
      <p:ext uri="{BB962C8B-B14F-4D97-AF65-F5344CB8AC3E}">
        <p14:creationId xmlns:p14="http://schemas.microsoft.com/office/powerpoint/2010/main" val="32813853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283</Words>
  <Application>Microsoft Office PowerPoint</Application>
  <PresentationFormat>Širokoúhlá obrazovka</PresentationFormat>
  <Paragraphs>64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Bierstadt Display</vt:lpstr>
      <vt:lpstr>Calibri</vt:lpstr>
      <vt:lpstr>Calibri Light</vt:lpstr>
      <vt:lpstr>Motiv Office</vt:lpstr>
      <vt:lpstr>B3M38DIT1 Fault detection of sensors with machine learning using LSTM neural networks</vt:lpstr>
      <vt:lpstr>Task</vt:lpstr>
      <vt:lpstr>Faults</vt:lpstr>
      <vt:lpstr>Data</vt:lpstr>
      <vt:lpstr>Dataset generation</vt:lpstr>
      <vt:lpstr>RNNs and LSTMs</vt:lpstr>
      <vt:lpstr>Proposed model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Detekce_Zavady_Wavelet</dc:title>
  <dc:creator>Jiří Budil</dc:creator>
  <cp:lastModifiedBy>Vít Zeman</cp:lastModifiedBy>
  <cp:revision>22</cp:revision>
  <cp:lastPrinted>2023-01-08T14:03:43Z</cp:lastPrinted>
  <dcterms:created xsi:type="dcterms:W3CDTF">2021-11-22T16:43:10Z</dcterms:created>
  <dcterms:modified xsi:type="dcterms:W3CDTF">2023-01-08T14:12:27Z</dcterms:modified>
</cp:coreProperties>
</file>