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62" d="100"/>
          <a:sy n="62" d="100"/>
        </p:scale>
        <p:origin x="-150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י"ז/ניסן/תש"פ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י"ז/ניסן/תש"פ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י"ז/ניסן/תש"פ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י"ז/ניסן/תש"פ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י"ז/ניסן/תש"פ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י"ז/ניסן/תש"פ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י"ז/ניסן/תש"פ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י"ז/ניסן/תש"פ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י"ז/ניסן/תש"פ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י"ז/ניסן/תש"פ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ציור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י"ז/ניסן/תש"פ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438E1-117D-44FB-AC24-B79D899BA877}" type="datetimeFigureOut">
              <a:rPr lang="he-IL" smtClean="0"/>
              <a:pPr/>
              <a:t>י"ז/ניסן/תש"פ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40489" t="18329" r="5644" b="981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987824" y="260648"/>
            <a:ext cx="2996141" cy="461665"/>
          </a:xfrm>
          <a:prstGeom prst="rect">
            <a:avLst/>
          </a:prstGeom>
          <a:solidFill>
            <a:schemeClr val="accent1">
              <a:lumMod val="20000"/>
              <a:lumOff val="80000"/>
              <a:alpha val="75000"/>
            </a:schemeClr>
          </a:solidFill>
        </p:spPr>
        <p:txBody>
          <a:bodyPr wrap="none" rtlCol="1">
            <a:spAutoFit/>
          </a:bodyPr>
          <a:lstStyle/>
          <a:p>
            <a:r>
              <a:rPr lang="en-US" sz="2400" b="1" u="sng" dirty="0" smtClean="0"/>
              <a:t>The City of Albany, NY</a:t>
            </a:r>
            <a:endParaRPr lang="he-IL" sz="240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288340"/>
            <a:ext cx="4898842" cy="1569660"/>
          </a:xfrm>
          <a:prstGeom prst="rect">
            <a:avLst/>
          </a:prstGeom>
          <a:solidFill>
            <a:schemeClr val="accent1">
              <a:lumMod val="20000"/>
              <a:lumOff val="80000"/>
              <a:alpha val="75000"/>
            </a:schemeClr>
          </a:solidFill>
        </p:spPr>
        <p:txBody>
          <a:bodyPr wrap="none" rtlCol="1">
            <a:spAutoFit/>
          </a:bodyPr>
          <a:lstStyle/>
          <a:p>
            <a:pPr algn="l" rtl="0"/>
            <a:r>
              <a:rPr lang="en-US" sz="2400" dirty="0" smtClean="0"/>
              <a:t>New York State capital city</a:t>
            </a:r>
          </a:p>
          <a:p>
            <a:pPr algn="l" rtl="0"/>
            <a:r>
              <a:rPr lang="en-US" sz="2400" dirty="0" smtClean="0"/>
              <a:t>Population: ~100,000 </a:t>
            </a:r>
          </a:p>
          <a:p>
            <a:pPr algn="l" rtl="0"/>
            <a:r>
              <a:rPr lang="en-US" sz="2400" dirty="0" smtClean="0"/>
              <a:t>Economy: governmental centers,</a:t>
            </a:r>
          </a:p>
          <a:p>
            <a:pPr algn="l" rtl="0"/>
            <a:r>
              <a:rPr lang="en-US" sz="2400" dirty="0" smtClean="0"/>
              <a:t>	</a:t>
            </a:r>
            <a:r>
              <a:rPr lang="en-US" sz="2400" dirty="0" smtClean="0"/>
              <a:t>academy, industry &amp; high-tech</a:t>
            </a:r>
            <a:endParaRPr lang="he-IL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48385" y="260648"/>
            <a:ext cx="2204451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sz="3200" b="1" u="sng" dirty="0" smtClean="0"/>
              <a:t>Conclusions</a:t>
            </a:r>
            <a:endParaRPr lang="he-IL" sz="32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0" y="980728"/>
            <a:ext cx="8892480" cy="18158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2800" dirty="0" smtClean="0"/>
              <a:t> Houses closer to city center have higher prices</a:t>
            </a:r>
          </a:p>
          <a:p>
            <a:pPr algn="l" rtl="0">
              <a:buFont typeface="Arial" pitchFamily="34" charset="0"/>
              <a:buChar char="•"/>
            </a:pPr>
            <a:r>
              <a:rPr lang="en-US" sz="2800" dirty="0" smtClean="0"/>
              <a:t> Houses closer to highways have higher prices</a:t>
            </a:r>
          </a:p>
          <a:p>
            <a:pPr algn="l" rtl="0">
              <a:buFont typeface="Arial" pitchFamily="34" charset="0"/>
              <a:buChar char="•"/>
            </a:pPr>
            <a:r>
              <a:rPr lang="en-US" sz="2800" dirty="0" smtClean="0"/>
              <a:t> The highest prices are at the northern side of the city</a:t>
            </a:r>
          </a:p>
          <a:p>
            <a:pPr algn="l" rtl="0">
              <a:buFont typeface="Arial" pitchFamily="34" charset="0"/>
              <a:buChar char="•"/>
            </a:pPr>
            <a:endParaRPr lang="he-IL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40489" t="18329" r="5644" b="981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36458" y="188640"/>
            <a:ext cx="8320932" cy="830997"/>
          </a:xfrm>
          <a:prstGeom prst="rect">
            <a:avLst/>
          </a:prstGeom>
          <a:solidFill>
            <a:schemeClr val="accent1">
              <a:lumMod val="20000"/>
              <a:lumOff val="80000"/>
              <a:alpha val="75000"/>
            </a:schemeClr>
          </a:solidFill>
        </p:spPr>
        <p:txBody>
          <a:bodyPr wrap="none" rtlCol="1">
            <a:spAutoFit/>
          </a:bodyPr>
          <a:lstStyle/>
          <a:p>
            <a:pPr algn="ctr" rtl="0"/>
            <a:r>
              <a:rPr lang="en-US" sz="2400" b="1" u="sng" dirty="0" smtClean="0"/>
              <a:t>Goal:</a:t>
            </a:r>
          </a:p>
          <a:p>
            <a:pPr algn="ctr" rtl="0"/>
            <a:r>
              <a:rPr lang="en-US" sz="2400" b="1" dirty="0" smtClean="0"/>
              <a:t>Understanding the pricings of houses in various areas in the city</a:t>
            </a:r>
            <a:endParaRPr lang="he-IL" sz="2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10788" t="58687" r="26121" b="19657"/>
          <a:stretch>
            <a:fillRect/>
          </a:stretch>
        </p:blipFill>
        <p:spPr bwMode="auto">
          <a:xfrm>
            <a:off x="395536" y="2852936"/>
            <a:ext cx="8208912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563888" y="260648"/>
            <a:ext cx="1773434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sz="3200" b="1" u="sng" dirty="0" smtClean="0"/>
              <a:t>Database</a:t>
            </a:r>
            <a:endParaRPr lang="he-IL" sz="320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1556792"/>
            <a:ext cx="6762684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2800" dirty="0" smtClean="0"/>
              <a:t>Using the official database in the city website</a:t>
            </a:r>
            <a:endParaRPr lang="he-IL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10235" t="52781" r="40510" b="26547"/>
          <a:stretch>
            <a:fillRect/>
          </a:stretch>
        </p:blipFill>
        <p:spPr bwMode="auto">
          <a:xfrm>
            <a:off x="0" y="3359658"/>
            <a:ext cx="9144000" cy="2157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182375" y="260648"/>
            <a:ext cx="2536465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sz="3200" b="1" u="sng" dirty="0" smtClean="0"/>
              <a:t>Data Cleaning</a:t>
            </a:r>
            <a:endParaRPr lang="he-IL" sz="32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484784"/>
            <a:ext cx="8892480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smtClean="0"/>
              <a:t>Attaching each address of private home a price and location in coordinates by using online services</a:t>
            </a:r>
            <a:endParaRPr lang="he-IL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l="24624" t="40969" r="33869" b="8829"/>
          <a:stretch>
            <a:fillRect/>
          </a:stretch>
        </p:blipFill>
        <p:spPr bwMode="auto">
          <a:xfrm>
            <a:off x="1763688" y="2852936"/>
            <a:ext cx="5400600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182375" y="260648"/>
            <a:ext cx="2536465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sz="3200" b="1" u="sng" dirty="0" smtClean="0"/>
              <a:t>Data Cleaning</a:t>
            </a:r>
            <a:endParaRPr lang="he-IL" sz="32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484784"/>
            <a:ext cx="8892480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smtClean="0"/>
              <a:t>After locating the houses the data is presented using Folium package on the map</a:t>
            </a:r>
            <a:endParaRPr lang="he-IL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l="10788" t="42938" r="59880" b="7782"/>
          <a:stretch>
            <a:fillRect/>
          </a:stretch>
        </p:blipFill>
        <p:spPr bwMode="auto">
          <a:xfrm>
            <a:off x="4751512" y="2708920"/>
            <a:ext cx="4392488" cy="4149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507080" y="260648"/>
            <a:ext cx="1887055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sz="3200" b="1" u="sng" dirty="0" smtClean="0"/>
              <a:t>Clustering</a:t>
            </a:r>
            <a:endParaRPr lang="he-IL" sz="32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0" y="980728"/>
            <a:ext cx="8892480" cy="18158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smtClean="0"/>
              <a:t>Now I grouped the houses in the city by their location in order to understand how their location change their price.</a:t>
            </a:r>
          </a:p>
          <a:p>
            <a:pPr algn="l" rtl="0"/>
            <a:r>
              <a:rPr lang="en-US" sz="2800" dirty="0" smtClean="0"/>
              <a:t>In order to understand how many groups should be clustered I checked the accuracy by SSD algorithm </a:t>
            </a:r>
            <a:endParaRPr lang="he-IL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861048"/>
            <a:ext cx="4572000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smtClean="0"/>
              <a:t>15 clusters is chosen as seen to be good enough</a:t>
            </a:r>
            <a:endParaRPr lang="he-IL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 l="33479" t="52781" r="37743" b="6250"/>
          <a:stretch>
            <a:fillRect/>
          </a:stretch>
        </p:blipFill>
        <p:spPr bwMode="auto">
          <a:xfrm>
            <a:off x="1547664" y="1873092"/>
            <a:ext cx="6228184" cy="498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507080" y="260648"/>
            <a:ext cx="1887055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sz="3200" b="1" u="sng" dirty="0" smtClean="0"/>
              <a:t>Clustering</a:t>
            </a:r>
            <a:endParaRPr lang="he-IL" sz="32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0" y="980728"/>
            <a:ext cx="889248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smtClean="0"/>
              <a:t>Clusters presented on map by Folium</a:t>
            </a:r>
            <a:endParaRPr lang="he-IL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07080" y="260648"/>
            <a:ext cx="1887055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sz="3200" b="1" u="sng" dirty="0" smtClean="0"/>
              <a:t>Clustering</a:t>
            </a:r>
            <a:endParaRPr lang="he-IL" sz="32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0" y="980728"/>
            <a:ext cx="8892480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smtClean="0"/>
              <a:t>Then for each cluster housing prices were averaged and put on map</a:t>
            </a:r>
            <a:endParaRPr lang="he-IL" sz="28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l="11341" t="37031" r="25567" b="6250"/>
          <a:stretch>
            <a:fillRect/>
          </a:stretch>
        </p:blipFill>
        <p:spPr bwMode="auto">
          <a:xfrm>
            <a:off x="0" y="1988840"/>
            <a:ext cx="9117894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 l="10788" t="39984" r="60714" b="6860"/>
          <a:stretch>
            <a:fillRect/>
          </a:stretch>
        </p:blipFill>
        <p:spPr bwMode="auto">
          <a:xfrm>
            <a:off x="0" y="3573016"/>
            <a:ext cx="2883925" cy="3024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 l="28441" t="37031" r="25567" b="6250"/>
          <a:stretch>
            <a:fillRect/>
          </a:stretch>
        </p:blipFill>
        <p:spPr bwMode="auto">
          <a:xfrm>
            <a:off x="0" y="544184"/>
            <a:ext cx="9145644" cy="634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491880" y="0"/>
            <a:ext cx="1887055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sz="3200" b="1" u="sng" dirty="0" smtClean="0"/>
              <a:t>Clustering</a:t>
            </a:r>
            <a:endParaRPr lang="he-IL" sz="32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2123728" y="980728"/>
            <a:ext cx="1128835" cy="369332"/>
          </a:xfrm>
          <a:prstGeom prst="rect">
            <a:avLst/>
          </a:prstGeom>
          <a:solidFill>
            <a:schemeClr val="bg1">
              <a:alpha val="83000"/>
            </a:schemeClr>
          </a:solidFill>
        </p:spPr>
        <p:txBody>
          <a:bodyPr wrap="none" rtlCol="1">
            <a:spAutoFit/>
          </a:bodyPr>
          <a:lstStyle/>
          <a:p>
            <a:pPr algn="ctr" rtl="0"/>
            <a:r>
              <a:rPr lang="he-IL" dirty="0" smtClean="0"/>
              <a:t>137</a:t>
            </a:r>
            <a:r>
              <a:rPr lang="en-US" dirty="0" smtClean="0"/>
              <a:t>,</a:t>
            </a:r>
            <a:r>
              <a:rPr lang="he-IL" dirty="0" smtClean="0"/>
              <a:t>413</a:t>
            </a:r>
            <a:r>
              <a:rPr lang="en-US" dirty="0" smtClean="0"/>
              <a:t>$</a:t>
            </a:r>
            <a:endParaRPr lang="he-IL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360882" y="836712"/>
            <a:ext cx="1135247" cy="369332"/>
          </a:xfrm>
          <a:prstGeom prst="rect">
            <a:avLst/>
          </a:prstGeom>
          <a:solidFill>
            <a:schemeClr val="bg1">
              <a:alpha val="83000"/>
            </a:schemeClr>
          </a:solidFill>
        </p:spPr>
        <p:txBody>
          <a:bodyPr wrap="none" rtlCol="1">
            <a:spAutoFit/>
          </a:bodyPr>
          <a:lstStyle/>
          <a:p>
            <a:pPr algn="ctr" rtl="0"/>
            <a:r>
              <a:rPr lang="he-IL" dirty="0" smtClean="0"/>
              <a:t>385,412</a:t>
            </a:r>
            <a:r>
              <a:rPr lang="en-US" dirty="0" smtClean="0"/>
              <a:t>$</a:t>
            </a:r>
            <a:endParaRPr lang="he-IL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153195" y="2276872"/>
            <a:ext cx="1007007" cy="369332"/>
          </a:xfrm>
          <a:prstGeom prst="rect">
            <a:avLst/>
          </a:prstGeom>
          <a:solidFill>
            <a:schemeClr val="bg1">
              <a:alpha val="83000"/>
            </a:schemeClr>
          </a:solidFill>
        </p:spPr>
        <p:txBody>
          <a:bodyPr wrap="none" rtlCol="1">
            <a:spAutoFit/>
          </a:bodyPr>
          <a:lstStyle/>
          <a:p>
            <a:pPr algn="ctr" rtl="0"/>
            <a:r>
              <a:rPr lang="he-IL" dirty="0" smtClean="0"/>
              <a:t>31,367</a:t>
            </a:r>
            <a:r>
              <a:rPr lang="en-US" dirty="0" smtClean="0"/>
              <a:t>$</a:t>
            </a:r>
            <a:endParaRPr lang="he-IL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128634" y="1988840"/>
            <a:ext cx="1135247" cy="369332"/>
          </a:xfrm>
          <a:prstGeom prst="rect">
            <a:avLst/>
          </a:prstGeom>
          <a:solidFill>
            <a:schemeClr val="bg1">
              <a:alpha val="83000"/>
            </a:schemeClr>
          </a:solidFill>
        </p:spPr>
        <p:txBody>
          <a:bodyPr wrap="none" rtlCol="1">
            <a:spAutoFit/>
          </a:bodyPr>
          <a:lstStyle/>
          <a:p>
            <a:pPr algn="ctr" rtl="0"/>
            <a:r>
              <a:rPr lang="he-IL" dirty="0" smtClean="0"/>
              <a:t>182,103</a:t>
            </a:r>
            <a:r>
              <a:rPr lang="en-US" dirty="0" smtClean="0"/>
              <a:t>$</a:t>
            </a:r>
            <a:endParaRPr lang="he-IL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92330" y="2420888"/>
            <a:ext cx="1135247" cy="369332"/>
          </a:xfrm>
          <a:prstGeom prst="rect">
            <a:avLst/>
          </a:prstGeom>
          <a:solidFill>
            <a:schemeClr val="bg1">
              <a:alpha val="83000"/>
            </a:schemeClr>
          </a:solidFill>
        </p:spPr>
        <p:txBody>
          <a:bodyPr wrap="none" rtlCol="1">
            <a:spAutoFit/>
          </a:bodyPr>
          <a:lstStyle/>
          <a:p>
            <a:pPr algn="ctr" rtl="0"/>
            <a:r>
              <a:rPr lang="he-IL" dirty="0" smtClean="0"/>
              <a:t>183,645</a:t>
            </a:r>
            <a:r>
              <a:rPr lang="en-US" dirty="0" smtClean="0"/>
              <a:t>$</a:t>
            </a:r>
            <a:endParaRPr lang="he-IL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976506" y="4077072"/>
            <a:ext cx="1135247" cy="369332"/>
          </a:xfrm>
          <a:prstGeom prst="rect">
            <a:avLst/>
          </a:prstGeom>
          <a:solidFill>
            <a:schemeClr val="bg1">
              <a:alpha val="83000"/>
            </a:schemeClr>
          </a:solidFill>
        </p:spPr>
        <p:txBody>
          <a:bodyPr wrap="none" rtlCol="1">
            <a:spAutoFit/>
          </a:bodyPr>
          <a:lstStyle/>
          <a:p>
            <a:pPr algn="ctr" rtl="0"/>
            <a:r>
              <a:rPr lang="he-IL" dirty="0" smtClean="0"/>
              <a:t>157,760</a:t>
            </a:r>
            <a:r>
              <a:rPr lang="en-US" dirty="0" smtClean="0"/>
              <a:t>$</a:t>
            </a:r>
            <a:endParaRPr lang="he-IL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497010" y="2852936"/>
            <a:ext cx="1007007" cy="369332"/>
          </a:xfrm>
          <a:prstGeom prst="rect">
            <a:avLst/>
          </a:prstGeom>
          <a:solidFill>
            <a:schemeClr val="bg1">
              <a:alpha val="83000"/>
            </a:schemeClr>
          </a:solidFill>
        </p:spPr>
        <p:txBody>
          <a:bodyPr wrap="none" rtlCol="1">
            <a:spAutoFit/>
          </a:bodyPr>
          <a:lstStyle/>
          <a:p>
            <a:pPr algn="ctr" rtl="0"/>
            <a:r>
              <a:rPr lang="he-IL" dirty="0" smtClean="0"/>
              <a:t>87,909</a:t>
            </a:r>
            <a:r>
              <a:rPr lang="en-US" dirty="0" smtClean="0"/>
              <a:t>$</a:t>
            </a:r>
            <a:endParaRPr lang="he-IL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776706" y="3356992"/>
            <a:ext cx="1135247" cy="369332"/>
          </a:xfrm>
          <a:prstGeom prst="rect">
            <a:avLst/>
          </a:prstGeom>
          <a:solidFill>
            <a:schemeClr val="bg1">
              <a:alpha val="83000"/>
            </a:schemeClr>
          </a:solidFill>
        </p:spPr>
        <p:txBody>
          <a:bodyPr wrap="none" rtlCol="1">
            <a:spAutoFit/>
          </a:bodyPr>
          <a:lstStyle/>
          <a:p>
            <a:pPr algn="ctr" rtl="0"/>
            <a:r>
              <a:rPr lang="he-IL" dirty="0" smtClean="0"/>
              <a:t>178,962</a:t>
            </a:r>
            <a:r>
              <a:rPr lang="en-US" dirty="0" smtClean="0"/>
              <a:t>$</a:t>
            </a:r>
            <a:endParaRPr lang="he-IL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568794" y="4365104"/>
            <a:ext cx="1135247" cy="369332"/>
          </a:xfrm>
          <a:prstGeom prst="rect">
            <a:avLst/>
          </a:prstGeom>
          <a:solidFill>
            <a:schemeClr val="bg1">
              <a:alpha val="83000"/>
            </a:schemeClr>
          </a:solidFill>
        </p:spPr>
        <p:txBody>
          <a:bodyPr wrap="none" rtlCol="1">
            <a:spAutoFit/>
          </a:bodyPr>
          <a:lstStyle/>
          <a:p>
            <a:pPr algn="ctr" rtl="0"/>
            <a:r>
              <a:rPr lang="he-IL" dirty="0" smtClean="0"/>
              <a:t>157,922</a:t>
            </a:r>
            <a:r>
              <a:rPr lang="en-US" dirty="0" smtClean="0"/>
              <a:t>$</a:t>
            </a:r>
            <a:endParaRPr lang="he-IL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176306" y="4077072"/>
            <a:ext cx="1135247" cy="369332"/>
          </a:xfrm>
          <a:prstGeom prst="rect">
            <a:avLst/>
          </a:prstGeom>
          <a:solidFill>
            <a:schemeClr val="bg1">
              <a:alpha val="83000"/>
            </a:schemeClr>
          </a:solidFill>
        </p:spPr>
        <p:txBody>
          <a:bodyPr wrap="none" rtlCol="1">
            <a:spAutoFit/>
          </a:bodyPr>
          <a:lstStyle/>
          <a:p>
            <a:pPr algn="ctr" rtl="0"/>
            <a:r>
              <a:rPr lang="he-IL" dirty="0" smtClean="0"/>
              <a:t>170,147</a:t>
            </a:r>
            <a:r>
              <a:rPr lang="en-US" dirty="0" smtClean="0"/>
              <a:t>$</a:t>
            </a:r>
            <a:endParaRPr lang="he-IL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2705402" y="5877272"/>
            <a:ext cx="1117615" cy="369332"/>
          </a:xfrm>
          <a:prstGeom prst="rect">
            <a:avLst/>
          </a:prstGeom>
          <a:solidFill>
            <a:schemeClr val="bg1">
              <a:alpha val="83000"/>
            </a:schemeClr>
          </a:solidFill>
        </p:spPr>
        <p:txBody>
          <a:bodyPr wrap="none" rtlCol="1">
            <a:spAutoFit/>
          </a:bodyPr>
          <a:lstStyle/>
          <a:p>
            <a:pPr algn="ctr" rtl="0"/>
            <a:r>
              <a:rPr lang="he-IL" dirty="0" smtClean="0"/>
              <a:t>112,839</a:t>
            </a:r>
            <a:r>
              <a:rPr lang="en-US" dirty="0" smtClean="0"/>
              <a:t>$</a:t>
            </a:r>
            <a:endParaRPr lang="he-IL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6729034" y="5517232"/>
            <a:ext cx="1135247" cy="369332"/>
          </a:xfrm>
          <a:prstGeom prst="rect">
            <a:avLst/>
          </a:prstGeom>
          <a:solidFill>
            <a:schemeClr val="bg1">
              <a:alpha val="83000"/>
            </a:schemeClr>
          </a:solidFill>
        </p:spPr>
        <p:txBody>
          <a:bodyPr wrap="none" rtlCol="1">
            <a:spAutoFit/>
          </a:bodyPr>
          <a:lstStyle/>
          <a:p>
            <a:pPr algn="ctr" rtl="0"/>
            <a:r>
              <a:rPr lang="he-IL" dirty="0" smtClean="0"/>
              <a:t>103,264</a:t>
            </a:r>
            <a:r>
              <a:rPr lang="en-US" dirty="0" smtClean="0"/>
              <a:t>$</a:t>
            </a:r>
            <a:endParaRPr lang="he-IL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5009658" y="5517232"/>
            <a:ext cx="1117615" cy="369332"/>
          </a:xfrm>
          <a:prstGeom prst="rect">
            <a:avLst/>
          </a:prstGeom>
          <a:solidFill>
            <a:schemeClr val="bg1">
              <a:alpha val="83000"/>
            </a:schemeClr>
          </a:solidFill>
        </p:spPr>
        <p:txBody>
          <a:bodyPr wrap="none" rtlCol="1">
            <a:spAutoFit/>
          </a:bodyPr>
          <a:lstStyle/>
          <a:p>
            <a:pPr algn="ctr" rtl="0"/>
            <a:r>
              <a:rPr lang="he-IL" dirty="0" smtClean="0"/>
              <a:t>113,574</a:t>
            </a:r>
            <a:r>
              <a:rPr lang="en-US" dirty="0" smtClean="0"/>
              <a:t>$</a:t>
            </a:r>
            <a:endParaRPr lang="he-IL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205</Words>
  <Application>Microsoft Office PowerPoint</Application>
  <PresentationFormat>‫הצגה על המסך (4:3)</PresentationFormat>
  <Paragraphs>39</Paragraphs>
  <Slides>10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10</vt:i4>
      </vt:variant>
    </vt:vector>
  </HeadingPairs>
  <TitlesOfParts>
    <vt:vector size="11" baseType="lpstr">
      <vt:lpstr>ערכת נושא של Office</vt:lpstr>
      <vt:lpstr>שקופית 1</vt:lpstr>
      <vt:lpstr>שקופית 2</vt:lpstr>
      <vt:lpstr>שקופית 3</vt:lpstr>
      <vt:lpstr>שקופית 4</vt:lpstr>
      <vt:lpstr>שקופית 5</vt:lpstr>
      <vt:lpstr>שקופית 6</vt:lpstr>
      <vt:lpstr>שקופית 7</vt:lpstr>
      <vt:lpstr>שקופית 8</vt:lpstr>
      <vt:lpstr>שקופית 9</vt:lpstr>
      <vt:lpstr>שקופית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Maor</dc:creator>
  <cp:lastModifiedBy>Maor Rosenberg</cp:lastModifiedBy>
  <cp:revision>9</cp:revision>
  <dcterms:created xsi:type="dcterms:W3CDTF">2020-04-11T11:10:44Z</dcterms:created>
  <dcterms:modified xsi:type="dcterms:W3CDTF">2020-04-11T11:47:03Z</dcterms:modified>
</cp:coreProperties>
</file>