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legreya Medium"/>
      <p:regular r:id="rId16"/>
      <p:bold r:id="rId17"/>
      <p:italic r:id="rId18"/>
      <p:boldItalic r:id="rId19"/>
    </p:embeddedFont>
    <p:embeddedFont>
      <p:font typeface="Marcellus SC"/>
      <p:regular r:id="rId20"/>
    </p:embeddedFont>
    <p:embeddedFont>
      <p:font typeface="Cinzel"/>
      <p:regular r:id="rId21"/>
      <p:bold r:id="rId22"/>
    </p:embeddedFont>
    <p:embeddedFont>
      <p:font typeface="Alegrey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rcellusSC-regular.fntdata"/><Relationship Id="rId22" Type="http://schemas.openxmlformats.org/officeDocument/2006/relationships/font" Target="fonts/Cinzel-bold.fntdata"/><Relationship Id="rId21" Type="http://schemas.openxmlformats.org/officeDocument/2006/relationships/font" Target="fonts/Cinzel-regular.fntdata"/><Relationship Id="rId24" Type="http://schemas.openxmlformats.org/officeDocument/2006/relationships/font" Target="fonts/Alegreya-bold.fntdata"/><Relationship Id="rId23" Type="http://schemas.openxmlformats.org/officeDocument/2006/relationships/font" Target="fonts/Alegrey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greya-boldItalic.fntdata"/><Relationship Id="rId25" Type="http://schemas.openxmlformats.org/officeDocument/2006/relationships/font" Target="fonts/Alegrey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legreyaMedium-bold.fntdata"/><Relationship Id="rId16" Type="http://schemas.openxmlformats.org/officeDocument/2006/relationships/font" Target="fonts/AlegreyaMedium-regular.fntdata"/><Relationship Id="rId19" Type="http://schemas.openxmlformats.org/officeDocument/2006/relationships/font" Target="fonts/AlegreyaMedium-boldItalic.fntdata"/><Relationship Id="rId18" Type="http://schemas.openxmlformats.org/officeDocument/2006/relationships/font" Target="fonts/Alegreya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a79ce5fec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a79ce5fec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79ce5fec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79ce5fec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00bdf4c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00bdf4c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00bdf4c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00bdf4c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79ce5fec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79ce5fec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79ce5fec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79ce5fec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79ce5fec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79ce5fec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79ce5fec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79ce5fec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79ce5fec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79ce5fec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rcgis.com/home/item.html?id=c21b5d04d85943c58640a09bbfd366c5" TargetMode="External"/><Relationship Id="rId4" Type="http://schemas.openxmlformats.org/officeDocument/2006/relationships/hyperlink" Target="https://data.census.gov/all?q=poverty+in+colorado+in+2020"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4.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8.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6415850" y="1645250"/>
            <a:ext cx="2585100" cy="33018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57175" y="1470950"/>
            <a:ext cx="2663400" cy="33594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58" name="Google Shape;58;p13"/>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59" name="Google Shape;59;p13"/>
          <p:cNvPicPr preferRelativeResize="0"/>
          <p:nvPr/>
        </p:nvPicPr>
        <p:blipFill>
          <a:blip r:embed="rId3">
            <a:alphaModFix/>
          </a:blip>
          <a:stretch>
            <a:fillRect/>
          </a:stretch>
        </p:blipFill>
        <p:spPr>
          <a:xfrm>
            <a:off x="127000" y="87200"/>
            <a:ext cx="456857" cy="438900"/>
          </a:xfrm>
          <a:prstGeom prst="rect">
            <a:avLst/>
          </a:prstGeom>
          <a:noFill/>
          <a:ln>
            <a:noFill/>
          </a:ln>
        </p:spPr>
      </p:pic>
      <p:sp>
        <p:nvSpPr>
          <p:cNvPr id="60" name="Google Shape;60;p13"/>
          <p:cNvSpPr txBox="1"/>
          <p:nvPr/>
        </p:nvSpPr>
        <p:spPr>
          <a:xfrm>
            <a:off x="125708" y="1398839"/>
            <a:ext cx="2715300" cy="3359400"/>
          </a:xfrm>
          <a:prstGeom prst="rect">
            <a:avLst/>
          </a:prstGeom>
          <a:solidFill>
            <a:srgbClr val="E5DBD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Colorado’s state history is intertwined with mining.The act of mining can create harsh environmental effects such as mountain-top removal and acid mine drainage.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Abandoned mines have the potential to evolve into Superfund sites, even making it to the Environmental Protection Agency’s National Priority List for cleaning efforts.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With over one thousand active mines and Superfund sites in the state of Colorado, the relationship of these sites to the poverty rates in each county were explored.</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00">
              <a:latin typeface="Times New Roman"/>
              <a:ea typeface="Times New Roman"/>
              <a:cs typeface="Times New Roman"/>
              <a:sym typeface="Times New Roman"/>
            </a:endParaRPr>
          </a:p>
        </p:txBody>
      </p:sp>
      <p:sp>
        <p:nvSpPr>
          <p:cNvPr id="61" name="Google Shape;61;p13"/>
          <p:cNvSpPr/>
          <p:nvPr/>
        </p:nvSpPr>
        <p:spPr>
          <a:xfrm>
            <a:off x="3248300" y="1642550"/>
            <a:ext cx="2962200" cy="31878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3101675" y="1398850"/>
            <a:ext cx="3023700" cy="3359400"/>
          </a:xfrm>
          <a:prstGeom prst="rect">
            <a:avLst/>
          </a:prstGeom>
          <a:solidFill>
            <a:srgbClr val="E5DBD1"/>
          </a:solid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Identify the total number of mines and superfund sites (pollution sites) and the total area for the pollution sites in each county. </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For each county, calculate the number of people in poverty per 1,000 people, calculate the number of pollution sites per 1,000 square miles, and calculate the area of pollution sites per 1,000 square miles.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Calculate a Linear Regression and Pearson’s R with both the pollution sites and pollution site areas as a function of poverty rates for each county.</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00">
              <a:latin typeface="Times New Roman"/>
              <a:ea typeface="Times New Roman"/>
              <a:cs typeface="Times New Roman"/>
              <a:sym typeface="Times New Roman"/>
            </a:endParaRPr>
          </a:p>
        </p:txBody>
      </p:sp>
      <p:sp>
        <p:nvSpPr>
          <p:cNvPr id="63" name="Google Shape;63;p13"/>
          <p:cNvSpPr/>
          <p:nvPr/>
        </p:nvSpPr>
        <p:spPr>
          <a:xfrm>
            <a:off x="41275" y="1139497"/>
            <a:ext cx="1292100" cy="324600"/>
          </a:xfrm>
          <a:prstGeom prst="chevron">
            <a:avLst>
              <a:gd fmla="val 50000" name="adj"/>
            </a:avLst>
          </a:prstGeom>
          <a:solidFill>
            <a:srgbClr val="7B7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nvSpPr>
        <p:spPr>
          <a:xfrm>
            <a:off x="41276" y="1104600"/>
            <a:ext cx="1292100" cy="35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Alegreya"/>
                <a:ea typeface="Alegreya"/>
                <a:cs typeface="Alegreya"/>
                <a:sym typeface="Alegreya"/>
              </a:rPr>
              <a:t>Introduction</a:t>
            </a:r>
            <a:endParaRPr sz="1300">
              <a:solidFill>
                <a:srgbClr val="FFFFFF"/>
              </a:solidFill>
              <a:latin typeface="Alegreya"/>
              <a:ea typeface="Alegreya"/>
              <a:cs typeface="Alegreya"/>
              <a:sym typeface="Alegreya"/>
            </a:endParaRPr>
          </a:p>
        </p:txBody>
      </p:sp>
      <p:sp>
        <p:nvSpPr>
          <p:cNvPr id="65" name="Google Shape;65;p13"/>
          <p:cNvSpPr/>
          <p:nvPr/>
        </p:nvSpPr>
        <p:spPr>
          <a:xfrm>
            <a:off x="2920575" y="1138750"/>
            <a:ext cx="1563300" cy="326100"/>
          </a:xfrm>
          <a:prstGeom prst="chevron">
            <a:avLst>
              <a:gd fmla="val 50000" name="adj"/>
            </a:avLst>
          </a:prstGeom>
          <a:solidFill>
            <a:srgbClr val="7B7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nvSpPr>
        <p:spPr>
          <a:xfrm>
            <a:off x="3000375" y="1183000"/>
            <a:ext cx="1292100" cy="2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Alegreya"/>
                <a:ea typeface="Alegreya"/>
                <a:cs typeface="Alegreya"/>
                <a:sym typeface="Alegreya"/>
              </a:rPr>
              <a:t>Methods</a:t>
            </a:r>
            <a:endParaRPr sz="1300">
              <a:solidFill>
                <a:srgbClr val="FFFFFF"/>
              </a:solidFill>
              <a:latin typeface="Alegreya"/>
              <a:ea typeface="Alegreya"/>
              <a:cs typeface="Alegreya"/>
              <a:sym typeface="Alegreya"/>
            </a:endParaRPr>
          </a:p>
        </p:txBody>
      </p:sp>
      <p:sp>
        <p:nvSpPr>
          <p:cNvPr id="67" name="Google Shape;67;p13"/>
          <p:cNvSpPr txBox="1"/>
          <p:nvPr/>
        </p:nvSpPr>
        <p:spPr>
          <a:xfrm>
            <a:off x="6346300" y="1393150"/>
            <a:ext cx="2585100" cy="3471600"/>
          </a:xfrm>
          <a:prstGeom prst="rect">
            <a:avLst/>
          </a:prstGeom>
          <a:solidFill>
            <a:srgbClr val="E5DBD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 were weak negative relationships observed between poverty rate and, both, pollution sites and pollution site areas in each county.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Both linear regression R</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 values show that poverty can explain less than 5% of the variance in the pollution data and both P-Values are insignificant, as well.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Both the linear regression and Pearson’s R results do not conclude that counties in Colorado that are higher in their poverty rate are also experiencing statistically more sites of pollution than the counties in Colorado that are lower in their poverty rate.</a:t>
            </a:r>
            <a:endParaRPr sz="1200">
              <a:latin typeface="Times New Roman"/>
              <a:ea typeface="Times New Roman"/>
              <a:cs typeface="Times New Roman"/>
              <a:sym typeface="Times New Roman"/>
            </a:endParaRPr>
          </a:p>
        </p:txBody>
      </p:sp>
      <p:sp>
        <p:nvSpPr>
          <p:cNvPr id="68" name="Google Shape;68;p13"/>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3"/>
          <p:cNvPicPr preferRelativeResize="0"/>
          <p:nvPr/>
        </p:nvPicPr>
        <p:blipFill rotWithShape="1">
          <a:blip r:embed="rId4">
            <a:alphaModFix amt="90000"/>
          </a:blip>
          <a:srcRect b="13456" l="8955" r="10295" t="17036"/>
          <a:stretch/>
        </p:blipFill>
        <p:spPr>
          <a:xfrm>
            <a:off x="6706375" y="155147"/>
            <a:ext cx="1563300" cy="958127"/>
          </a:xfrm>
          <a:prstGeom prst="rect">
            <a:avLst/>
          </a:prstGeom>
          <a:noFill/>
          <a:ln>
            <a:noFill/>
          </a:ln>
        </p:spPr>
      </p:pic>
      <p:sp>
        <p:nvSpPr>
          <p:cNvPr id="70" name="Google Shape;70;p13"/>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71" name="Google Shape;71;p13"/>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72" name="Google Shape;72;p13"/>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73" name="Google Shape;73;p13"/>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pic>
        <p:nvPicPr>
          <p:cNvPr id="74" name="Google Shape;74;p13"/>
          <p:cNvPicPr preferRelativeResize="0"/>
          <p:nvPr/>
        </p:nvPicPr>
        <p:blipFill rotWithShape="1">
          <a:blip r:embed="rId5">
            <a:alphaModFix/>
          </a:blip>
          <a:srcRect b="5944" l="23912" r="22711" t="88484"/>
          <a:stretch/>
        </p:blipFill>
        <p:spPr>
          <a:xfrm>
            <a:off x="35237100" y="12975325"/>
            <a:ext cx="2023751" cy="122950"/>
          </a:xfrm>
          <a:prstGeom prst="rect">
            <a:avLst/>
          </a:prstGeom>
          <a:noFill/>
          <a:ln>
            <a:noFill/>
          </a:ln>
        </p:spPr>
      </p:pic>
      <p:sp>
        <p:nvSpPr>
          <p:cNvPr id="75" name="Google Shape;75;p13"/>
          <p:cNvSpPr/>
          <p:nvPr/>
        </p:nvSpPr>
        <p:spPr>
          <a:xfrm>
            <a:off x="6210500" y="1138750"/>
            <a:ext cx="2449500" cy="326100"/>
          </a:xfrm>
          <a:prstGeom prst="chevron">
            <a:avLst>
              <a:gd fmla="val 50000" name="adj"/>
            </a:avLst>
          </a:prstGeom>
          <a:solidFill>
            <a:srgbClr val="7B7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txBox="1"/>
          <p:nvPr/>
        </p:nvSpPr>
        <p:spPr>
          <a:xfrm>
            <a:off x="6346300" y="1185100"/>
            <a:ext cx="2161200" cy="23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legreya"/>
                <a:ea typeface="Alegreya"/>
                <a:cs typeface="Alegreya"/>
                <a:sym typeface="Alegreya"/>
              </a:rPr>
              <a:t>Results and </a:t>
            </a:r>
            <a:r>
              <a:rPr lang="en">
                <a:solidFill>
                  <a:srgbClr val="FFFFFF"/>
                </a:solidFill>
                <a:latin typeface="Alegreya"/>
                <a:ea typeface="Alegreya"/>
                <a:cs typeface="Alegreya"/>
                <a:sym typeface="Alegreya"/>
              </a:rPr>
              <a:t>Conclusions</a:t>
            </a:r>
            <a:endParaRPr>
              <a:solidFill>
                <a:srgbClr val="FFFFFF"/>
              </a:solidFill>
              <a:latin typeface="Alegreya"/>
              <a:ea typeface="Alegreya"/>
              <a:cs typeface="Alegreya"/>
              <a:sym typeface="Alegrey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p:nvPr/>
        </p:nvSpPr>
        <p:spPr>
          <a:xfrm>
            <a:off x="980519" y="1830271"/>
            <a:ext cx="7572900" cy="2837100"/>
          </a:xfrm>
          <a:prstGeom prst="rect">
            <a:avLst/>
          </a:prstGeom>
          <a:noFill/>
          <a:ln cap="flat" cmpd="sng" w="28575">
            <a:solidFill>
              <a:srgbClr val="E5DBD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txBox="1"/>
          <p:nvPr/>
        </p:nvSpPr>
        <p:spPr>
          <a:xfrm>
            <a:off x="688945" y="1270933"/>
            <a:ext cx="7572900" cy="3226200"/>
          </a:xfrm>
          <a:prstGeom prst="rect">
            <a:avLst/>
          </a:prstGeom>
          <a:solidFill>
            <a:srgbClr val="7B7B8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rPr lang="en" sz="1000">
                <a:solidFill>
                  <a:srgbClr val="FFFFFF"/>
                </a:solidFill>
                <a:latin typeface="Times New Roman"/>
                <a:ea typeface="Times New Roman"/>
                <a:cs typeface="Times New Roman"/>
                <a:sym typeface="Times New Roman"/>
              </a:rPr>
              <a:t>Sup</a:t>
            </a:r>
            <a:r>
              <a:rPr lang="en" sz="1000">
                <a:solidFill>
                  <a:schemeClr val="lt1"/>
                </a:solidFill>
                <a:latin typeface="Times New Roman"/>
                <a:ea typeface="Times New Roman"/>
                <a:cs typeface="Times New Roman"/>
                <a:sym typeface="Times New Roman"/>
              </a:rPr>
              <a:t>erfund Site Information. EPA, Environmental Protection Agency, 20 Oct. 2017, https://cumulis.epa.gov/supercpad/cursites/srchrslt.cfm?start=1.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rPr lang="en" sz="1000">
                <a:solidFill>
                  <a:schemeClr val="lt1"/>
                </a:solidFill>
                <a:latin typeface="Times New Roman"/>
                <a:ea typeface="Times New Roman"/>
                <a:cs typeface="Times New Roman"/>
                <a:sym typeface="Times New Roman"/>
              </a:rPr>
              <a:t>NVDataMiner. Arcgis.com, BLM, NDOM, USGS, FGDC Cadastral Subcommittee, BLM Colorado, BLM AZO Cadastral and GIS Staff, Oregon BLM, </a:t>
            </a:r>
            <a:r>
              <a:rPr lang="en" sz="1000" u="sng">
                <a:solidFill>
                  <a:schemeClr val="lt1"/>
                </a:solidFill>
                <a:latin typeface="Times New Roman"/>
                <a:ea typeface="Times New Roman"/>
                <a:cs typeface="Times New Roman"/>
                <a:sym typeface="Times New Roman"/>
                <a:hlinkClick r:id="rId3">
                  <a:extLst>
                    <a:ext uri="{A12FA001-AC4F-418D-AE19-62706E023703}">
                      <ahyp:hlinkClr val="tx"/>
                    </a:ext>
                  </a:extLst>
                </a:hlinkClick>
              </a:rPr>
              <a:t>https://www.arcgis.com/home/item.html?id=c21b5d04d85943c58640a09bbfd366c5</a:t>
            </a:r>
            <a:r>
              <a:rPr lang="en" sz="1000">
                <a:solidFill>
                  <a:schemeClr val="lt1"/>
                </a:solidFill>
                <a:latin typeface="Times New Roman"/>
                <a:ea typeface="Times New Roman"/>
                <a:cs typeface="Times New Roman"/>
                <a:sym typeface="Times New Roman"/>
              </a:rPr>
              <a:t>.</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lt1"/>
                </a:solidFill>
                <a:latin typeface="Times New Roman"/>
                <a:ea typeface="Times New Roman"/>
                <a:cs typeface="Times New Roman"/>
                <a:sym typeface="Times New Roman"/>
              </a:rPr>
              <a:t>U.S. Census Bureau (2020). ACS1620, 2007-2011 American Community Survey 5-year estimates. Retrieved from </a:t>
            </a:r>
            <a:r>
              <a:rPr lang="en" sz="1000"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https://data.census.gov/all?q=poverty+in+colorado+in+2020</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FFFFFF"/>
              </a:solidFill>
              <a:latin typeface="Times New Roman"/>
              <a:ea typeface="Times New Roman"/>
              <a:cs typeface="Times New Roman"/>
              <a:sym typeface="Times New Roman"/>
            </a:endParaRPr>
          </a:p>
        </p:txBody>
      </p:sp>
      <p:sp>
        <p:nvSpPr>
          <p:cNvPr id="239" name="Google Shape;239;p22"/>
          <p:cNvSpPr/>
          <p:nvPr/>
        </p:nvSpPr>
        <p:spPr>
          <a:xfrm>
            <a:off x="295325" y="1184763"/>
            <a:ext cx="2552700" cy="411300"/>
          </a:xfrm>
          <a:prstGeom prst="chevron">
            <a:avLst>
              <a:gd fmla="val 50000" name="adj"/>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txBox="1"/>
          <p:nvPr/>
        </p:nvSpPr>
        <p:spPr>
          <a:xfrm>
            <a:off x="688951" y="1184784"/>
            <a:ext cx="2035200" cy="41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595959"/>
                </a:solidFill>
                <a:latin typeface="Alegreya"/>
                <a:ea typeface="Alegreya"/>
                <a:cs typeface="Alegreya"/>
                <a:sym typeface="Alegreya"/>
              </a:rPr>
              <a:t>References</a:t>
            </a:r>
            <a:endParaRPr sz="2500">
              <a:solidFill>
                <a:srgbClr val="595959"/>
              </a:solidFill>
              <a:latin typeface="Alegreya"/>
              <a:ea typeface="Alegreya"/>
              <a:cs typeface="Alegreya"/>
              <a:sym typeface="Alegreya"/>
            </a:endParaRPr>
          </a:p>
        </p:txBody>
      </p:sp>
      <p:pic>
        <p:nvPicPr>
          <p:cNvPr id="241" name="Google Shape;241;p22"/>
          <p:cNvPicPr preferRelativeResize="0"/>
          <p:nvPr/>
        </p:nvPicPr>
        <p:blipFill>
          <a:blip r:embed="rId5">
            <a:alphaModFix/>
          </a:blip>
          <a:stretch>
            <a:fillRect/>
          </a:stretch>
        </p:blipFill>
        <p:spPr>
          <a:xfrm>
            <a:off x="7589251" y="4723417"/>
            <a:ext cx="1563300" cy="420082"/>
          </a:xfrm>
          <a:prstGeom prst="rect">
            <a:avLst/>
          </a:prstGeom>
          <a:noFill/>
          <a:ln>
            <a:noFill/>
          </a:ln>
        </p:spPr>
      </p:pic>
      <p:sp>
        <p:nvSpPr>
          <p:cNvPr id="242" name="Google Shape;242;p22"/>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244" name="Google Shape;244;p22"/>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245" name="Google Shape;245;p22"/>
          <p:cNvPicPr preferRelativeResize="0"/>
          <p:nvPr/>
        </p:nvPicPr>
        <p:blipFill>
          <a:blip r:embed="rId6">
            <a:alphaModFix/>
          </a:blip>
          <a:stretch>
            <a:fillRect/>
          </a:stretch>
        </p:blipFill>
        <p:spPr>
          <a:xfrm>
            <a:off x="127000" y="87200"/>
            <a:ext cx="456857" cy="438900"/>
          </a:xfrm>
          <a:prstGeom prst="rect">
            <a:avLst/>
          </a:prstGeom>
          <a:noFill/>
          <a:ln>
            <a:noFill/>
          </a:ln>
        </p:spPr>
      </p:pic>
      <p:sp>
        <p:nvSpPr>
          <p:cNvPr id="246" name="Google Shape;246;p22"/>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22"/>
          <p:cNvPicPr preferRelativeResize="0"/>
          <p:nvPr/>
        </p:nvPicPr>
        <p:blipFill rotWithShape="1">
          <a:blip r:embed="rId7">
            <a:alphaModFix amt="90000"/>
          </a:blip>
          <a:srcRect b="13456" l="8955" r="10295" t="17036"/>
          <a:stretch/>
        </p:blipFill>
        <p:spPr>
          <a:xfrm>
            <a:off x="6706375" y="155147"/>
            <a:ext cx="1563300" cy="958127"/>
          </a:xfrm>
          <a:prstGeom prst="rect">
            <a:avLst/>
          </a:prstGeom>
          <a:noFill/>
          <a:ln>
            <a:noFill/>
          </a:ln>
        </p:spPr>
      </p:pic>
      <p:sp>
        <p:nvSpPr>
          <p:cNvPr id="248" name="Google Shape;248;p22"/>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249" name="Google Shape;249;p22"/>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250" name="Google Shape;250;p22"/>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251" name="Google Shape;251;p22"/>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p:nvPr/>
        </p:nvSpPr>
        <p:spPr>
          <a:xfrm>
            <a:off x="545543" y="1435770"/>
            <a:ext cx="8256900" cy="32790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5400000">
            <a:off x="2831757" y="-1166325"/>
            <a:ext cx="3279000" cy="8259600"/>
          </a:xfrm>
          <a:prstGeom prst="rect">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idx="1" type="subTitle"/>
          </p:nvPr>
        </p:nvSpPr>
        <p:spPr>
          <a:xfrm>
            <a:off x="235500" y="2081900"/>
            <a:ext cx="8520600" cy="78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can go here</a:t>
            </a:r>
            <a:endParaRPr/>
          </a:p>
        </p:txBody>
      </p:sp>
      <p:sp>
        <p:nvSpPr>
          <p:cNvPr id="84" name="Google Shape;84;p14"/>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86" name="Google Shape;86;p14"/>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87" name="Google Shape;87;p14"/>
          <p:cNvPicPr preferRelativeResize="0"/>
          <p:nvPr/>
        </p:nvPicPr>
        <p:blipFill>
          <a:blip r:embed="rId3">
            <a:alphaModFix/>
          </a:blip>
          <a:stretch>
            <a:fillRect/>
          </a:stretch>
        </p:blipFill>
        <p:spPr>
          <a:xfrm>
            <a:off x="127000" y="87200"/>
            <a:ext cx="456857" cy="438900"/>
          </a:xfrm>
          <a:prstGeom prst="rect">
            <a:avLst/>
          </a:prstGeom>
          <a:noFill/>
          <a:ln>
            <a:noFill/>
          </a:ln>
        </p:spPr>
      </p:pic>
      <p:sp>
        <p:nvSpPr>
          <p:cNvPr id="88" name="Google Shape;88;p14"/>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4"/>
          <p:cNvPicPr preferRelativeResize="0"/>
          <p:nvPr/>
        </p:nvPicPr>
        <p:blipFill rotWithShape="1">
          <a:blip r:embed="rId4">
            <a:alphaModFix amt="90000"/>
          </a:blip>
          <a:srcRect b="13456" l="8955" r="10295" t="17036"/>
          <a:stretch/>
        </p:blipFill>
        <p:spPr>
          <a:xfrm>
            <a:off x="6706375" y="155147"/>
            <a:ext cx="1563300" cy="958127"/>
          </a:xfrm>
          <a:prstGeom prst="rect">
            <a:avLst/>
          </a:prstGeom>
          <a:noFill/>
          <a:ln>
            <a:noFill/>
          </a:ln>
        </p:spPr>
      </p:pic>
      <p:sp>
        <p:nvSpPr>
          <p:cNvPr id="90" name="Google Shape;90;p14"/>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91" name="Google Shape;91;p14"/>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92" name="Google Shape;92;p14"/>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93" name="Google Shape;93;p14"/>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sp>
        <p:nvSpPr>
          <p:cNvPr id="94" name="Google Shape;94;p14"/>
          <p:cNvSpPr/>
          <p:nvPr/>
        </p:nvSpPr>
        <p:spPr>
          <a:xfrm>
            <a:off x="127000" y="1139500"/>
            <a:ext cx="5645100" cy="527400"/>
          </a:xfrm>
          <a:prstGeom prst="chevron">
            <a:avLst>
              <a:gd fmla="val 50000" name="adj"/>
            </a:avLst>
          </a:prstGeom>
          <a:solidFill>
            <a:srgbClr val="7B7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295275" y="1211050"/>
            <a:ext cx="5223900" cy="38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Alegreya"/>
                <a:ea typeface="Alegreya"/>
                <a:cs typeface="Alegreya"/>
                <a:sym typeface="Alegreya"/>
              </a:rPr>
              <a:t>Code </a:t>
            </a:r>
            <a:r>
              <a:rPr lang="en" sz="2300">
                <a:solidFill>
                  <a:srgbClr val="FFFFFF"/>
                </a:solidFill>
                <a:latin typeface="Alegreya"/>
                <a:ea typeface="Alegreya"/>
                <a:cs typeface="Alegreya"/>
                <a:sym typeface="Alegreya"/>
              </a:rPr>
              <a:t>Methods: </a:t>
            </a:r>
            <a:r>
              <a:rPr lang="en" sz="2300">
                <a:solidFill>
                  <a:srgbClr val="FFFFFF"/>
                </a:solidFill>
                <a:latin typeface="Alegreya"/>
                <a:ea typeface="Alegreya"/>
                <a:cs typeface="Alegreya"/>
                <a:sym typeface="Alegreya"/>
              </a:rPr>
              <a:t>Pollution Sites per County</a:t>
            </a:r>
            <a:endParaRPr sz="2300">
              <a:solidFill>
                <a:srgbClr val="FFFFFF"/>
              </a:solidFill>
              <a:latin typeface="Alegreya"/>
              <a:ea typeface="Alegreya"/>
              <a:cs typeface="Alegreya"/>
              <a:sym typeface="Alegreya"/>
            </a:endParaRPr>
          </a:p>
        </p:txBody>
      </p:sp>
      <p:pic>
        <p:nvPicPr>
          <p:cNvPr id="96" name="Google Shape;96;p14"/>
          <p:cNvPicPr preferRelativeResize="0"/>
          <p:nvPr/>
        </p:nvPicPr>
        <p:blipFill>
          <a:blip r:embed="rId5">
            <a:alphaModFix/>
          </a:blip>
          <a:stretch>
            <a:fillRect/>
          </a:stretch>
        </p:blipFill>
        <p:spPr>
          <a:xfrm>
            <a:off x="7793550" y="4778323"/>
            <a:ext cx="1359000" cy="365178"/>
          </a:xfrm>
          <a:prstGeom prst="rect">
            <a:avLst/>
          </a:prstGeom>
          <a:noFill/>
          <a:ln>
            <a:noFill/>
          </a:ln>
        </p:spPr>
      </p:pic>
      <p:pic>
        <p:nvPicPr>
          <p:cNvPr id="97" name="Google Shape;97;p14"/>
          <p:cNvPicPr preferRelativeResize="0"/>
          <p:nvPr/>
        </p:nvPicPr>
        <p:blipFill>
          <a:blip r:embed="rId6">
            <a:alphaModFix/>
          </a:blip>
          <a:stretch>
            <a:fillRect/>
          </a:stretch>
        </p:blipFill>
        <p:spPr>
          <a:xfrm>
            <a:off x="1961600" y="1829359"/>
            <a:ext cx="5424800" cy="2491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p:nvPr/>
        </p:nvSpPr>
        <p:spPr>
          <a:xfrm>
            <a:off x="545543" y="1435770"/>
            <a:ext cx="8256900" cy="32790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rot="5400000">
            <a:off x="2831757" y="-1166325"/>
            <a:ext cx="3279000" cy="8259600"/>
          </a:xfrm>
          <a:prstGeom prst="rect">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ph idx="1" type="subTitle"/>
          </p:nvPr>
        </p:nvSpPr>
        <p:spPr>
          <a:xfrm>
            <a:off x="235500" y="1943100"/>
            <a:ext cx="8520600" cy="92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can go here</a:t>
            </a:r>
            <a:endParaRPr/>
          </a:p>
        </p:txBody>
      </p:sp>
      <p:sp>
        <p:nvSpPr>
          <p:cNvPr id="105" name="Google Shape;105;p15"/>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107" name="Google Shape;107;p15"/>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108" name="Google Shape;108;p15"/>
          <p:cNvPicPr preferRelativeResize="0"/>
          <p:nvPr/>
        </p:nvPicPr>
        <p:blipFill>
          <a:blip r:embed="rId3">
            <a:alphaModFix/>
          </a:blip>
          <a:stretch>
            <a:fillRect/>
          </a:stretch>
        </p:blipFill>
        <p:spPr>
          <a:xfrm>
            <a:off x="127000" y="87200"/>
            <a:ext cx="456857" cy="438900"/>
          </a:xfrm>
          <a:prstGeom prst="rect">
            <a:avLst/>
          </a:prstGeom>
          <a:noFill/>
          <a:ln>
            <a:noFill/>
          </a:ln>
        </p:spPr>
      </p:pic>
      <p:sp>
        <p:nvSpPr>
          <p:cNvPr id="109" name="Google Shape;109;p15"/>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5"/>
          <p:cNvPicPr preferRelativeResize="0"/>
          <p:nvPr/>
        </p:nvPicPr>
        <p:blipFill rotWithShape="1">
          <a:blip r:embed="rId4">
            <a:alphaModFix amt="90000"/>
          </a:blip>
          <a:srcRect b="13456" l="8955" r="10295" t="17036"/>
          <a:stretch/>
        </p:blipFill>
        <p:spPr>
          <a:xfrm>
            <a:off x="6706375" y="155147"/>
            <a:ext cx="1563300" cy="958127"/>
          </a:xfrm>
          <a:prstGeom prst="rect">
            <a:avLst/>
          </a:prstGeom>
          <a:noFill/>
          <a:ln>
            <a:noFill/>
          </a:ln>
        </p:spPr>
      </p:pic>
      <p:sp>
        <p:nvSpPr>
          <p:cNvPr id="111" name="Google Shape;111;p15"/>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112" name="Google Shape;112;p15"/>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113" name="Google Shape;113;p15"/>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114" name="Google Shape;114;p15"/>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sp>
        <p:nvSpPr>
          <p:cNvPr id="115" name="Google Shape;115;p15"/>
          <p:cNvSpPr/>
          <p:nvPr/>
        </p:nvSpPr>
        <p:spPr>
          <a:xfrm>
            <a:off x="127000" y="1139500"/>
            <a:ext cx="5408400" cy="527400"/>
          </a:xfrm>
          <a:prstGeom prst="chevron">
            <a:avLst>
              <a:gd fmla="val 50000" name="adj"/>
            </a:avLst>
          </a:prstGeom>
          <a:solidFill>
            <a:srgbClr val="7B7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295275" y="1211050"/>
            <a:ext cx="4913700" cy="38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Alegreya"/>
                <a:ea typeface="Alegreya"/>
                <a:cs typeface="Alegreya"/>
                <a:sym typeface="Alegreya"/>
              </a:rPr>
              <a:t>Code Methods: Standardizing Data</a:t>
            </a:r>
            <a:endParaRPr sz="2300">
              <a:solidFill>
                <a:srgbClr val="FFFFFF"/>
              </a:solidFill>
              <a:latin typeface="Alegreya"/>
              <a:ea typeface="Alegreya"/>
              <a:cs typeface="Alegreya"/>
              <a:sym typeface="Alegreya"/>
            </a:endParaRPr>
          </a:p>
        </p:txBody>
      </p:sp>
      <p:pic>
        <p:nvPicPr>
          <p:cNvPr id="117" name="Google Shape;117;p15"/>
          <p:cNvPicPr preferRelativeResize="0"/>
          <p:nvPr/>
        </p:nvPicPr>
        <p:blipFill>
          <a:blip r:embed="rId5">
            <a:alphaModFix/>
          </a:blip>
          <a:stretch>
            <a:fillRect/>
          </a:stretch>
        </p:blipFill>
        <p:spPr>
          <a:xfrm>
            <a:off x="7793550" y="4778323"/>
            <a:ext cx="1359000" cy="365178"/>
          </a:xfrm>
          <a:prstGeom prst="rect">
            <a:avLst/>
          </a:prstGeom>
          <a:noFill/>
          <a:ln>
            <a:noFill/>
          </a:ln>
        </p:spPr>
      </p:pic>
      <p:pic>
        <p:nvPicPr>
          <p:cNvPr id="118" name="Google Shape;118;p15"/>
          <p:cNvPicPr preferRelativeResize="0"/>
          <p:nvPr/>
        </p:nvPicPr>
        <p:blipFill>
          <a:blip r:embed="rId6">
            <a:alphaModFix/>
          </a:blip>
          <a:stretch>
            <a:fillRect/>
          </a:stretch>
        </p:blipFill>
        <p:spPr>
          <a:xfrm>
            <a:off x="1374850" y="1815450"/>
            <a:ext cx="6394307" cy="251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p:nvPr/>
        </p:nvSpPr>
        <p:spPr>
          <a:xfrm>
            <a:off x="545543" y="1435770"/>
            <a:ext cx="8256900" cy="32790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5400000">
            <a:off x="2831757" y="-1166325"/>
            <a:ext cx="3279000" cy="8259600"/>
          </a:xfrm>
          <a:prstGeom prst="rect">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127" name="Google Shape;127;p16"/>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128" name="Google Shape;128;p16"/>
          <p:cNvPicPr preferRelativeResize="0"/>
          <p:nvPr/>
        </p:nvPicPr>
        <p:blipFill>
          <a:blip r:embed="rId3">
            <a:alphaModFix/>
          </a:blip>
          <a:stretch>
            <a:fillRect/>
          </a:stretch>
        </p:blipFill>
        <p:spPr>
          <a:xfrm>
            <a:off x="127000" y="87200"/>
            <a:ext cx="456857" cy="438900"/>
          </a:xfrm>
          <a:prstGeom prst="rect">
            <a:avLst/>
          </a:prstGeom>
          <a:noFill/>
          <a:ln>
            <a:noFill/>
          </a:ln>
        </p:spPr>
      </p:pic>
      <p:sp>
        <p:nvSpPr>
          <p:cNvPr id="129" name="Google Shape;129;p16"/>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6"/>
          <p:cNvPicPr preferRelativeResize="0"/>
          <p:nvPr/>
        </p:nvPicPr>
        <p:blipFill rotWithShape="1">
          <a:blip r:embed="rId4">
            <a:alphaModFix amt="90000"/>
          </a:blip>
          <a:srcRect b="13456" l="8955" r="10295" t="17036"/>
          <a:stretch/>
        </p:blipFill>
        <p:spPr>
          <a:xfrm>
            <a:off x="6706375" y="155147"/>
            <a:ext cx="1563300" cy="958127"/>
          </a:xfrm>
          <a:prstGeom prst="rect">
            <a:avLst/>
          </a:prstGeom>
          <a:noFill/>
          <a:ln>
            <a:noFill/>
          </a:ln>
        </p:spPr>
      </p:pic>
      <p:sp>
        <p:nvSpPr>
          <p:cNvPr id="131" name="Google Shape;131;p16"/>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132" name="Google Shape;132;p16"/>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133" name="Google Shape;133;p16"/>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134" name="Google Shape;134;p16"/>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sp>
        <p:nvSpPr>
          <p:cNvPr id="135" name="Google Shape;135;p16"/>
          <p:cNvSpPr/>
          <p:nvPr/>
        </p:nvSpPr>
        <p:spPr>
          <a:xfrm>
            <a:off x="127000" y="1139500"/>
            <a:ext cx="5367600" cy="527400"/>
          </a:xfrm>
          <a:prstGeom prst="chevron">
            <a:avLst>
              <a:gd fmla="val 50000" name="adj"/>
            </a:avLst>
          </a:prstGeom>
          <a:solidFill>
            <a:srgbClr val="7B7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295275" y="1211050"/>
            <a:ext cx="4848300" cy="38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Alegreya"/>
                <a:ea typeface="Alegreya"/>
                <a:cs typeface="Alegreya"/>
                <a:sym typeface="Alegreya"/>
              </a:rPr>
              <a:t>Code Methods: Statistical Tests</a:t>
            </a:r>
            <a:endParaRPr sz="2300">
              <a:solidFill>
                <a:srgbClr val="FFFFFF"/>
              </a:solidFill>
              <a:latin typeface="Alegreya"/>
              <a:ea typeface="Alegreya"/>
              <a:cs typeface="Alegreya"/>
              <a:sym typeface="Alegreya"/>
            </a:endParaRPr>
          </a:p>
        </p:txBody>
      </p:sp>
      <p:pic>
        <p:nvPicPr>
          <p:cNvPr id="137" name="Google Shape;137;p16"/>
          <p:cNvPicPr preferRelativeResize="0"/>
          <p:nvPr/>
        </p:nvPicPr>
        <p:blipFill>
          <a:blip r:embed="rId5">
            <a:alphaModFix/>
          </a:blip>
          <a:stretch>
            <a:fillRect/>
          </a:stretch>
        </p:blipFill>
        <p:spPr>
          <a:xfrm>
            <a:off x="7793550" y="4778323"/>
            <a:ext cx="1359000" cy="365178"/>
          </a:xfrm>
          <a:prstGeom prst="rect">
            <a:avLst/>
          </a:prstGeom>
          <a:noFill/>
          <a:ln>
            <a:noFill/>
          </a:ln>
        </p:spPr>
      </p:pic>
      <p:pic>
        <p:nvPicPr>
          <p:cNvPr id="138" name="Google Shape;138;p16"/>
          <p:cNvPicPr preferRelativeResize="0"/>
          <p:nvPr/>
        </p:nvPicPr>
        <p:blipFill>
          <a:blip r:embed="rId6">
            <a:alphaModFix/>
          </a:blip>
          <a:stretch>
            <a:fillRect/>
          </a:stretch>
        </p:blipFill>
        <p:spPr>
          <a:xfrm>
            <a:off x="1118000" y="1742312"/>
            <a:ext cx="6706499" cy="27528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p:nvPr/>
        </p:nvSpPr>
        <p:spPr>
          <a:xfrm>
            <a:off x="545535" y="1444675"/>
            <a:ext cx="8256900" cy="35403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rot="5400000">
            <a:off x="2713875" y="-1048575"/>
            <a:ext cx="3571800" cy="8316900"/>
          </a:xfrm>
          <a:prstGeom prst="rect">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147" name="Google Shape;147;p17"/>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148" name="Google Shape;148;p17"/>
          <p:cNvPicPr preferRelativeResize="0"/>
          <p:nvPr/>
        </p:nvPicPr>
        <p:blipFill>
          <a:blip r:embed="rId3">
            <a:alphaModFix/>
          </a:blip>
          <a:stretch>
            <a:fillRect/>
          </a:stretch>
        </p:blipFill>
        <p:spPr>
          <a:xfrm>
            <a:off x="127000" y="87200"/>
            <a:ext cx="456857" cy="438900"/>
          </a:xfrm>
          <a:prstGeom prst="rect">
            <a:avLst/>
          </a:prstGeom>
          <a:noFill/>
          <a:ln>
            <a:noFill/>
          </a:ln>
        </p:spPr>
      </p:pic>
      <p:sp>
        <p:nvSpPr>
          <p:cNvPr id="149" name="Google Shape;149;p17"/>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17"/>
          <p:cNvPicPr preferRelativeResize="0"/>
          <p:nvPr/>
        </p:nvPicPr>
        <p:blipFill rotWithShape="1">
          <a:blip r:embed="rId4">
            <a:alphaModFix amt="90000"/>
          </a:blip>
          <a:srcRect b="13456" l="8955" r="10295" t="17036"/>
          <a:stretch/>
        </p:blipFill>
        <p:spPr>
          <a:xfrm>
            <a:off x="6706375" y="155147"/>
            <a:ext cx="1563300" cy="958127"/>
          </a:xfrm>
          <a:prstGeom prst="rect">
            <a:avLst/>
          </a:prstGeom>
          <a:noFill/>
          <a:ln>
            <a:noFill/>
          </a:ln>
        </p:spPr>
      </p:pic>
      <p:sp>
        <p:nvSpPr>
          <p:cNvPr id="151" name="Google Shape;151;p17"/>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152" name="Google Shape;152;p17"/>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153" name="Google Shape;153;p17"/>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154" name="Google Shape;154;p17"/>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sp>
        <p:nvSpPr>
          <p:cNvPr id="155" name="Google Shape;155;p17"/>
          <p:cNvSpPr/>
          <p:nvPr/>
        </p:nvSpPr>
        <p:spPr>
          <a:xfrm>
            <a:off x="127000" y="1190275"/>
            <a:ext cx="6150000" cy="254400"/>
          </a:xfrm>
          <a:prstGeom prst="chevron">
            <a:avLst>
              <a:gd fmla="val 50000" name="adj"/>
            </a:avLst>
          </a:prstGeom>
          <a:solidFill>
            <a:srgbClr val="7B7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ph type="title"/>
          </p:nvPr>
        </p:nvSpPr>
        <p:spPr>
          <a:xfrm>
            <a:off x="247650" y="1190275"/>
            <a:ext cx="5896200" cy="21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720">
                <a:solidFill>
                  <a:schemeClr val="lt1"/>
                </a:solidFill>
                <a:latin typeface="Alegreya"/>
                <a:ea typeface="Alegreya"/>
                <a:cs typeface="Alegreya"/>
                <a:sym typeface="Alegreya"/>
              </a:rPr>
              <a:t>Statistical Output: Poverty Rate and Sites per 1,000 Square Miles </a:t>
            </a:r>
            <a:endParaRPr sz="1720">
              <a:solidFill>
                <a:schemeClr val="lt1"/>
              </a:solidFill>
              <a:latin typeface="Alegreya"/>
              <a:ea typeface="Alegreya"/>
              <a:cs typeface="Alegreya"/>
              <a:sym typeface="Alegreya"/>
            </a:endParaRPr>
          </a:p>
        </p:txBody>
      </p:sp>
      <p:pic>
        <p:nvPicPr>
          <p:cNvPr id="157" name="Google Shape;157;p17"/>
          <p:cNvPicPr preferRelativeResize="0"/>
          <p:nvPr/>
        </p:nvPicPr>
        <p:blipFill>
          <a:blip r:embed="rId5">
            <a:alphaModFix/>
          </a:blip>
          <a:stretch>
            <a:fillRect/>
          </a:stretch>
        </p:blipFill>
        <p:spPr>
          <a:xfrm>
            <a:off x="4409825" y="1631725"/>
            <a:ext cx="4049139" cy="2921226"/>
          </a:xfrm>
          <a:prstGeom prst="rect">
            <a:avLst/>
          </a:prstGeom>
          <a:noFill/>
          <a:ln>
            <a:noFill/>
          </a:ln>
        </p:spPr>
      </p:pic>
      <p:pic>
        <p:nvPicPr>
          <p:cNvPr id="158" name="Google Shape;158;p17"/>
          <p:cNvPicPr preferRelativeResize="0"/>
          <p:nvPr/>
        </p:nvPicPr>
        <p:blipFill>
          <a:blip r:embed="rId6">
            <a:alphaModFix/>
          </a:blip>
          <a:stretch>
            <a:fillRect/>
          </a:stretch>
        </p:blipFill>
        <p:spPr>
          <a:xfrm>
            <a:off x="473800" y="1631725"/>
            <a:ext cx="3757200" cy="29212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p:nvPr/>
        </p:nvSpPr>
        <p:spPr>
          <a:xfrm>
            <a:off x="545535" y="1444675"/>
            <a:ext cx="8256900" cy="35403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rot="5400000">
            <a:off x="2713875" y="-1048575"/>
            <a:ext cx="3571800" cy="8316900"/>
          </a:xfrm>
          <a:prstGeom prst="rect">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167" name="Google Shape;167;p18"/>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168" name="Google Shape;168;p18"/>
          <p:cNvPicPr preferRelativeResize="0"/>
          <p:nvPr/>
        </p:nvPicPr>
        <p:blipFill>
          <a:blip r:embed="rId3">
            <a:alphaModFix/>
          </a:blip>
          <a:stretch>
            <a:fillRect/>
          </a:stretch>
        </p:blipFill>
        <p:spPr>
          <a:xfrm>
            <a:off x="127000" y="87200"/>
            <a:ext cx="456857" cy="438900"/>
          </a:xfrm>
          <a:prstGeom prst="rect">
            <a:avLst/>
          </a:prstGeom>
          <a:noFill/>
          <a:ln>
            <a:noFill/>
          </a:ln>
        </p:spPr>
      </p:pic>
      <p:sp>
        <p:nvSpPr>
          <p:cNvPr id="169" name="Google Shape;169;p18"/>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18"/>
          <p:cNvPicPr preferRelativeResize="0"/>
          <p:nvPr/>
        </p:nvPicPr>
        <p:blipFill rotWithShape="1">
          <a:blip r:embed="rId4">
            <a:alphaModFix amt="90000"/>
          </a:blip>
          <a:srcRect b="13456" l="8955" r="10295" t="17036"/>
          <a:stretch/>
        </p:blipFill>
        <p:spPr>
          <a:xfrm>
            <a:off x="6706375" y="155147"/>
            <a:ext cx="1563300" cy="958127"/>
          </a:xfrm>
          <a:prstGeom prst="rect">
            <a:avLst/>
          </a:prstGeom>
          <a:noFill/>
          <a:ln>
            <a:noFill/>
          </a:ln>
        </p:spPr>
      </p:pic>
      <p:sp>
        <p:nvSpPr>
          <p:cNvPr id="171" name="Google Shape;171;p18"/>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172" name="Google Shape;172;p18"/>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173" name="Google Shape;173;p18"/>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174" name="Google Shape;174;p18"/>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pic>
        <p:nvPicPr>
          <p:cNvPr id="175" name="Google Shape;175;p18"/>
          <p:cNvPicPr preferRelativeResize="0"/>
          <p:nvPr/>
        </p:nvPicPr>
        <p:blipFill>
          <a:blip r:embed="rId5">
            <a:alphaModFix/>
          </a:blip>
          <a:stretch>
            <a:fillRect/>
          </a:stretch>
        </p:blipFill>
        <p:spPr>
          <a:xfrm>
            <a:off x="473800" y="1631713"/>
            <a:ext cx="3757200" cy="2921224"/>
          </a:xfrm>
          <a:prstGeom prst="rect">
            <a:avLst/>
          </a:prstGeom>
          <a:noFill/>
          <a:ln>
            <a:noFill/>
          </a:ln>
        </p:spPr>
      </p:pic>
      <p:pic>
        <p:nvPicPr>
          <p:cNvPr id="176" name="Google Shape;176;p18"/>
          <p:cNvPicPr preferRelativeResize="0"/>
          <p:nvPr/>
        </p:nvPicPr>
        <p:blipFill>
          <a:blip r:embed="rId6">
            <a:alphaModFix/>
          </a:blip>
          <a:stretch>
            <a:fillRect/>
          </a:stretch>
        </p:blipFill>
        <p:spPr>
          <a:xfrm>
            <a:off x="4391027" y="1626287"/>
            <a:ext cx="4086226" cy="2967192"/>
          </a:xfrm>
          <a:prstGeom prst="rect">
            <a:avLst/>
          </a:prstGeom>
          <a:noFill/>
          <a:ln>
            <a:noFill/>
          </a:ln>
        </p:spPr>
      </p:pic>
      <p:sp>
        <p:nvSpPr>
          <p:cNvPr id="177" name="Google Shape;177;p18"/>
          <p:cNvSpPr/>
          <p:nvPr/>
        </p:nvSpPr>
        <p:spPr>
          <a:xfrm>
            <a:off x="127000" y="1190275"/>
            <a:ext cx="6150000" cy="254400"/>
          </a:xfrm>
          <a:prstGeom prst="chevron">
            <a:avLst>
              <a:gd fmla="val 50000" name="adj"/>
            </a:avLst>
          </a:prstGeom>
          <a:solidFill>
            <a:srgbClr val="7B7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txBox="1"/>
          <p:nvPr>
            <p:ph type="title"/>
          </p:nvPr>
        </p:nvSpPr>
        <p:spPr>
          <a:xfrm>
            <a:off x="200025" y="1190275"/>
            <a:ext cx="5991300" cy="21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620">
                <a:solidFill>
                  <a:schemeClr val="lt1"/>
                </a:solidFill>
                <a:latin typeface="Alegreya"/>
                <a:ea typeface="Alegreya"/>
                <a:cs typeface="Alegreya"/>
                <a:sym typeface="Alegreya"/>
              </a:rPr>
              <a:t>Statistical Output: Poverty Rate and Site Area per 1,000 Square Miles </a:t>
            </a:r>
            <a:endParaRPr sz="1620">
              <a:solidFill>
                <a:schemeClr val="lt1"/>
              </a:solidFill>
              <a:latin typeface="Alegreya"/>
              <a:ea typeface="Alegreya"/>
              <a:cs typeface="Alegreya"/>
              <a:sym typeface="Alegrey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p:nvPr/>
        </p:nvSpPr>
        <p:spPr>
          <a:xfrm>
            <a:off x="1431854" y="1434318"/>
            <a:ext cx="5911800" cy="34044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rot="5400000">
            <a:off x="2473986" y="116775"/>
            <a:ext cx="3404400" cy="5780700"/>
          </a:xfrm>
          <a:prstGeom prst="rect">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19"/>
          <p:cNvPicPr preferRelativeResize="0"/>
          <p:nvPr/>
        </p:nvPicPr>
        <p:blipFill>
          <a:blip r:embed="rId3">
            <a:alphaModFix/>
          </a:blip>
          <a:stretch>
            <a:fillRect/>
          </a:stretch>
        </p:blipFill>
        <p:spPr>
          <a:xfrm>
            <a:off x="1848950" y="1199000"/>
            <a:ext cx="4654450" cy="3255500"/>
          </a:xfrm>
          <a:prstGeom prst="rect">
            <a:avLst/>
          </a:prstGeom>
          <a:noFill/>
          <a:ln>
            <a:noFill/>
          </a:ln>
        </p:spPr>
      </p:pic>
      <p:sp>
        <p:nvSpPr>
          <p:cNvPr id="186" name="Google Shape;186;p19"/>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188" name="Google Shape;188;p19"/>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189" name="Google Shape;189;p19"/>
          <p:cNvPicPr preferRelativeResize="0"/>
          <p:nvPr/>
        </p:nvPicPr>
        <p:blipFill>
          <a:blip r:embed="rId4">
            <a:alphaModFix/>
          </a:blip>
          <a:stretch>
            <a:fillRect/>
          </a:stretch>
        </p:blipFill>
        <p:spPr>
          <a:xfrm>
            <a:off x="127000" y="87200"/>
            <a:ext cx="456857" cy="438900"/>
          </a:xfrm>
          <a:prstGeom prst="rect">
            <a:avLst/>
          </a:prstGeom>
          <a:noFill/>
          <a:ln>
            <a:noFill/>
          </a:ln>
        </p:spPr>
      </p:pic>
      <p:sp>
        <p:nvSpPr>
          <p:cNvPr id="190" name="Google Shape;190;p19"/>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19"/>
          <p:cNvPicPr preferRelativeResize="0"/>
          <p:nvPr/>
        </p:nvPicPr>
        <p:blipFill rotWithShape="1">
          <a:blip r:embed="rId5">
            <a:alphaModFix amt="90000"/>
          </a:blip>
          <a:srcRect b="13456" l="8955" r="10295" t="17036"/>
          <a:stretch/>
        </p:blipFill>
        <p:spPr>
          <a:xfrm>
            <a:off x="6706375" y="155147"/>
            <a:ext cx="1563300" cy="958127"/>
          </a:xfrm>
          <a:prstGeom prst="rect">
            <a:avLst/>
          </a:prstGeom>
          <a:noFill/>
          <a:ln>
            <a:noFill/>
          </a:ln>
        </p:spPr>
      </p:pic>
      <p:sp>
        <p:nvSpPr>
          <p:cNvPr id="192" name="Google Shape;192;p19"/>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193" name="Google Shape;193;p19"/>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194" name="Google Shape;194;p19"/>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195" name="Google Shape;195;p19"/>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pic>
        <p:nvPicPr>
          <p:cNvPr id="196" name="Google Shape;196;p19"/>
          <p:cNvPicPr preferRelativeResize="0"/>
          <p:nvPr/>
        </p:nvPicPr>
        <p:blipFill>
          <a:blip r:embed="rId6">
            <a:alphaModFix/>
          </a:blip>
          <a:stretch>
            <a:fillRect/>
          </a:stretch>
        </p:blipFill>
        <p:spPr>
          <a:xfrm>
            <a:off x="7589251" y="4723417"/>
            <a:ext cx="1563300" cy="4200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p:nvPr/>
        </p:nvSpPr>
        <p:spPr>
          <a:xfrm>
            <a:off x="1431854" y="1434318"/>
            <a:ext cx="5911800" cy="34044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rot="5400000">
            <a:off x="2473986" y="116775"/>
            <a:ext cx="3404400" cy="5780700"/>
          </a:xfrm>
          <a:prstGeom prst="rect">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0"/>
          <p:cNvPicPr preferRelativeResize="0"/>
          <p:nvPr/>
        </p:nvPicPr>
        <p:blipFill>
          <a:blip r:embed="rId3">
            <a:alphaModFix/>
          </a:blip>
          <a:stretch>
            <a:fillRect/>
          </a:stretch>
        </p:blipFill>
        <p:spPr>
          <a:xfrm>
            <a:off x="1848950" y="1199000"/>
            <a:ext cx="4654450" cy="3255500"/>
          </a:xfrm>
          <a:prstGeom prst="rect">
            <a:avLst/>
          </a:prstGeom>
          <a:noFill/>
          <a:ln>
            <a:noFill/>
          </a:ln>
        </p:spPr>
      </p:pic>
      <p:sp>
        <p:nvSpPr>
          <p:cNvPr id="204" name="Google Shape;204;p20"/>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206" name="Google Shape;206;p20"/>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207" name="Google Shape;207;p20"/>
          <p:cNvPicPr preferRelativeResize="0"/>
          <p:nvPr/>
        </p:nvPicPr>
        <p:blipFill>
          <a:blip r:embed="rId4">
            <a:alphaModFix/>
          </a:blip>
          <a:stretch>
            <a:fillRect/>
          </a:stretch>
        </p:blipFill>
        <p:spPr>
          <a:xfrm>
            <a:off x="127000" y="87200"/>
            <a:ext cx="456857" cy="438900"/>
          </a:xfrm>
          <a:prstGeom prst="rect">
            <a:avLst/>
          </a:prstGeom>
          <a:noFill/>
          <a:ln>
            <a:noFill/>
          </a:ln>
        </p:spPr>
      </p:pic>
      <p:sp>
        <p:nvSpPr>
          <p:cNvPr id="208" name="Google Shape;208;p20"/>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20"/>
          <p:cNvPicPr preferRelativeResize="0"/>
          <p:nvPr/>
        </p:nvPicPr>
        <p:blipFill rotWithShape="1">
          <a:blip r:embed="rId5">
            <a:alphaModFix amt="90000"/>
          </a:blip>
          <a:srcRect b="13456" l="8955" r="10295" t="17036"/>
          <a:stretch/>
        </p:blipFill>
        <p:spPr>
          <a:xfrm>
            <a:off x="6706375" y="155147"/>
            <a:ext cx="1563300" cy="958127"/>
          </a:xfrm>
          <a:prstGeom prst="rect">
            <a:avLst/>
          </a:prstGeom>
          <a:noFill/>
          <a:ln>
            <a:noFill/>
          </a:ln>
        </p:spPr>
      </p:pic>
      <p:sp>
        <p:nvSpPr>
          <p:cNvPr id="210" name="Google Shape;210;p20"/>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211" name="Google Shape;211;p20"/>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212" name="Google Shape;212;p20"/>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213" name="Google Shape;213;p20"/>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pic>
        <p:nvPicPr>
          <p:cNvPr id="214" name="Google Shape;214;p20"/>
          <p:cNvPicPr preferRelativeResize="0"/>
          <p:nvPr/>
        </p:nvPicPr>
        <p:blipFill>
          <a:blip r:embed="rId6">
            <a:alphaModFix/>
          </a:blip>
          <a:stretch>
            <a:fillRect/>
          </a:stretch>
        </p:blipFill>
        <p:spPr>
          <a:xfrm>
            <a:off x="7589251" y="4723417"/>
            <a:ext cx="1563300" cy="4200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p:nvPr/>
        </p:nvSpPr>
        <p:spPr>
          <a:xfrm>
            <a:off x="1431854" y="1434318"/>
            <a:ext cx="5911800" cy="3404400"/>
          </a:xfrm>
          <a:prstGeom prst="rect">
            <a:avLst/>
          </a:prstGeom>
          <a:noFill/>
          <a:ln cap="flat" cmpd="sng" w="2857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rot="5400000">
            <a:off x="2473986" y="116775"/>
            <a:ext cx="3404400" cy="5780700"/>
          </a:xfrm>
          <a:prstGeom prst="rect">
            <a:avLst/>
          </a:prstGeom>
          <a:solidFill>
            <a:srgbClr val="E5D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21"/>
          <p:cNvPicPr preferRelativeResize="0"/>
          <p:nvPr/>
        </p:nvPicPr>
        <p:blipFill>
          <a:blip r:embed="rId3">
            <a:alphaModFix/>
          </a:blip>
          <a:stretch>
            <a:fillRect/>
          </a:stretch>
        </p:blipFill>
        <p:spPr>
          <a:xfrm>
            <a:off x="1848975" y="1199000"/>
            <a:ext cx="4654450" cy="3255500"/>
          </a:xfrm>
          <a:prstGeom prst="rect">
            <a:avLst/>
          </a:prstGeom>
          <a:noFill/>
          <a:ln>
            <a:noFill/>
          </a:ln>
        </p:spPr>
      </p:pic>
      <p:sp>
        <p:nvSpPr>
          <p:cNvPr id="222" name="Google Shape;222;p21"/>
          <p:cNvSpPr/>
          <p:nvPr/>
        </p:nvSpPr>
        <p:spPr>
          <a:xfrm>
            <a:off x="0" y="601500"/>
            <a:ext cx="67065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txBox="1"/>
          <p:nvPr/>
        </p:nvSpPr>
        <p:spPr>
          <a:xfrm>
            <a:off x="0" y="601500"/>
            <a:ext cx="6860400" cy="4626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lang="en" sz="1320">
                <a:solidFill>
                  <a:srgbClr val="595959"/>
                </a:solidFill>
                <a:latin typeface="Alegreya Medium"/>
                <a:ea typeface="Alegreya Medium"/>
                <a:cs typeface="Alegreya Medium"/>
                <a:sym typeface="Alegreya Medium"/>
              </a:rPr>
              <a:t>Are Colorado Counties with Higher Rates of Poverty Experiencing More Sites of Pollution?</a:t>
            </a:r>
            <a:endParaRPr sz="1320">
              <a:solidFill>
                <a:srgbClr val="595959"/>
              </a:solidFill>
              <a:latin typeface="Alegreya Medium"/>
              <a:ea typeface="Alegreya Medium"/>
              <a:cs typeface="Alegreya Medium"/>
              <a:sym typeface="Alegreya Medium"/>
            </a:endParaRPr>
          </a:p>
        </p:txBody>
      </p:sp>
      <p:sp>
        <p:nvSpPr>
          <p:cNvPr id="224" name="Google Shape;224;p21"/>
          <p:cNvSpPr txBox="1"/>
          <p:nvPr/>
        </p:nvSpPr>
        <p:spPr>
          <a:xfrm>
            <a:off x="473800" y="4050"/>
            <a:ext cx="2585100" cy="600300"/>
          </a:xfrm>
          <a:prstGeom prst="rect">
            <a:avLst/>
          </a:prstGeom>
          <a:noFill/>
          <a:ln>
            <a:noFill/>
          </a:ln>
        </p:spPr>
        <p:txBody>
          <a:bodyPr anchorCtr="0" anchor="ctr" bIns="341325" lIns="341325" spcFirstLastPara="1" rIns="341325" wrap="square" tIns="341325">
            <a:noAutofit/>
          </a:bodyPr>
          <a:lstStyle/>
          <a:p>
            <a:pPr indent="0" lvl="0" marL="0" rtl="0" algn="ctr">
              <a:lnSpc>
                <a:spcPct val="80000"/>
              </a:lnSpc>
              <a:spcBef>
                <a:spcPts val="0"/>
              </a:spcBef>
              <a:spcAft>
                <a:spcPts val="0"/>
              </a:spcAft>
              <a:buSzPts val="151"/>
              <a:buNone/>
            </a:pPr>
            <a:r>
              <a:rPr b="1" lang="en" sz="2400">
                <a:solidFill>
                  <a:srgbClr val="595959"/>
                </a:solidFill>
                <a:latin typeface="Cinzel"/>
                <a:ea typeface="Cinzel"/>
                <a:cs typeface="Cinzel"/>
                <a:sym typeface="Cinzel"/>
              </a:rPr>
              <a:t>P o v e r t y </a:t>
            </a:r>
            <a:endParaRPr b="1" sz="2400">
              <a:solidFill>
                <a:srgbClr val="595959"/>
              </a:solidFill>
              <a:latin typeface="Cinzel"/>
              <a:ea typeface="Cinzel"/>
              <a:cs typeface="Cinzel"/>
              <a:sym typeface="Cinzel"/>
            </a:endParaRPr>
          </a:p>
        </p:txBody>
      </p:sp>
      <p:pic>
        <p:nvPicPr>
          <p:cNvPr id="225" name="Google Shape;225;p21"/>
          <p:cNvPicPr preferRelativeResize="0"/>
          <p:nvPr/>
        </p:nvPicPr>
        <p:blipFill>
          <a:blip r:embed="rId4">
            <a:alphaModFix/>
          </a:blip>
          <a:stretch>
            <a:fillRect/>
          </a:stretch>
        </p:blipFill>
        <p:spPr>
          <a:xfrm>
            <a:off x="127000" y="87200"/>
            <a:ext cx="456857" cy="438900"/>
          </a:xfrm>
          <a:prstGeom prst="rect">
            <a:avLst/>
          </a:prstGeom>
          <a:noFill/>
          <a:ln>
            <a:noFill/>
          </a:ln>
        </p:spPr>
      </p:pic>
      <p:sp>
        <p:nvSpPr>
          <p:cNvPr id="226" name="Google Shape;226;p21"/>
          <p:cNvSpPr/>
          <p:nvPr/>
        </p:nvSpPr>
        <p:spPr>
          <a:xfrm>
            <a:off x="8289500" y="597275"/>
            <a:ext cx="854400" cy="462600"/>
          </a:xfrm>
          <a:prstGeom prst="rect">
            <a:avLst/>
          </a:prstGeom>
          <a:gradFill>
            <a:gsLst>
              <a:gs pos="0">
                <a:srgbClr val="F3EBE3"/>
              </a:gs>
              <a:gs pos="100000">
                <a:srgbClr val="B6A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21"/>
          <p:cNvPicPr preferRelativeResize="0"/>
          <p:nvPr/>
        </p:nvPicPr>
        <p:blipFill rotWithShape="1">
          <a:blip r:embed="rId5">
            <a:alphaModFix amt="90000"/>
          </a:blip>
          <a:srcRect b="13456" l="8955" r="10295" t="17036"/>
          <a:stretch/>
        </p:blipFill>
        <p:spPr>
          <a:xfrm>
            <a:off x="6706375" y="155147"/>
            <a:ext cx="1563300" cy="958127"/>
          </a:xfrm>
          <a:prstGeom prst="rect">
            <a:avLst/>
          </a:prstGeom>
          <a:noFill/>
          <a:ln>
            <a:noFill/>
          </a:ln>
        </p:spPr>
      </p:pic>
      <p:sp>
        <p:nvSpPr>
          <p:cNvPr id="228" name="Google Shape;228;p21"/>
          <p:cNvSpPr txBox="1"/>
          <p:nvPr/>
        </p:nvSpPr>
        <p:spPr>
          <a:xfrm>
            <a:off x="8298150" y="578325"/>
            <a:ext cx="8544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GEOG 5092</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December, 2022</a:t>
            </a:r>
            <a:endParaRPr/>
          </a:p>
        </p:txBody>
      </p:sp>
      <p:sp>
        <p:nvSpPr>
          <p:cNvPr id="229" name="Google Shape;229;p21"/>
          <p:cNvSpPr txBox="1"/>
          <p:nvPr/>
        </p:nvSpPr>
        <p:spPr>
          <a:xfrm>
            <a:off x="3527825" y="4050"/>
            <a:ext cx="3061200" cy="600300"/>
          </a:xfrm>
          <a:prstGeom prst="rect">
            <a:avLst/>
          </a:prstGeom>
          <a:noFill/>
          <a:ln>
            <a:noFill/>
          </a:ln>
        </p:spPr>
        <p:txBody>
          <a:bodyPr anchorCtr="0" anchor="ctr" bIns="341325" lIns="341325" spcFirstLastPara="1" rIns="341325" wrap="square" tIns="341325">
            <a:noAutofit/>
          </a:bodyPr>
          <a:lstStyle/>
          <a:p>
            <a:pPr indent="0" lvl="0" marL="0" rtl="0" algn="ctr">
              <a:spcBef>
                <a:spcPts val="0"/>
              </a:spcBef>
              <a:spcAft>
                <a:spcPts val="0"/>
              </a:spcAft>
              <a:buNone/>
            </a:pPr>
            <a:r>
              <a:rPr b="1" lang="en" sz="2400">
                <a:solidFill>
                  <a:srgbClr val="595959"/>
                </a:solidFill>
                <a:latin typeface="Cinzel"/>
                <a:ea typeface="Cinzel"/>
                <a:cs typeface="Cinzel"/>
                <a:sym typeface="Cinzel"/>
              </a:rPr>
              <a:t>P o l l u t i o n</a:t>
            </a:r>
            <a:endParaRPr b="1" sz="2400">
              <a:solidFill>
                <a:srgbClr val="595959"/>
              </a:solidFill>
              <a:latin typeface="Cinzel"/>
              <a:ea typeface="Cinzel"/>
              <a:cs typeface="Cinzel"/>
              <a:sym typeface="Cinzel"/>
            </a:endParaRPr>
          </a:p>
        </p:txBody>
      </p:sp>
      <p:sp>
        <p:nvSpPr>
          <p:cNvPr id="230" name="Google Shape;230;p21"/>
          <p:cNvSpPr txBox="1"/>
          <p:nvPr/>
        </p:nvSpPr>
        <p:spPr>
          <a:xfrm>
            <a:off x="2593125" y="150725"/>
            <a:ext cx="1359000" cy="324600"/>
          </a:xfrm>
          <a:prstGeom prst="rect">
            <a:avLst/>
          </a:prstGeom>
          <a:noFill/>
          <a:ln>
            <a:noFill/>
          </a:ln>
        </p:spPr>
        <p:txBody>
          <a:bodyPr anchorCtr="0" anchor="ctr" bIns="341325" lIns="341325" spcFirstLastPara="1" rIns="341325" wrap="square" tIns="341325">
            <a:noAutofit/>
          </a:bodyPr>
          <a:lstStyle/>
          <a:p>
            <a:pPr indent="0" lvl="0" marL="0" rtl="0" algn="ctr">
              <a:lnSpc>
                <a:spcPct val="40000"/>
              </a:lnSpc>
              <a:spcBef>
                <a:spcPts val="0"/>
              </a:spcBef>
              <a:spcAft>
                <a:spcPts val="0"/>
              </a:spcAft>
              <a:buSzPts val="275"/>
              <a:buNone/>
            </a:pPr>
            <a:r>
              <a:rPr lang="en" sz="2075">
                <a:solidFill>
                  <a:srgbClr val="595959"/>
                </a:solidFill>
                <a:latin typeface="Marcellus SC"/>
                <a:ea typeface="Marcellus SC"/>
                <a:cs typeface="Marcellus SC"/>
                <a:sym typeface="Marcellus SC"/>
              </a:rPr>
              <a:t>and</a:t>
            </a:r>
            <a:endParaRPr sz="2075">
              <a:solidFill>
                <a:srgbClr val="595959"/>
              </a:solidFill>
              <a:latin typeface="Marcellus SC"/>
              <a:ea typeface="Marcellus SC"/>
              <a:cs typeface="Marcellus SC"/>
              <a:sym typeface="Marcellus SC"/>
            </a:endParaRPr>
          </a:p>
        </p:txBody>
      </p:sp>
      <p:sp>
        <p:nvSpPr>
          <p:cNvPr id="231" name="Google Shape;231;p21"/>
          <p:cNvSpPr txBox="1"/>
          <p:nvPr/>
        </p:nvSpPr>
        <p:spPr>
          <a:xfrm>
            <a:off x="8196625" y="12875"/>
            <a:ext cx="10311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Callie Budzynski</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Lacey Tomson,</a:t>
            </a:r>
            <a:endParaRPr sz="9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rgbClr val="434343"/>
                </a:solidFill>
                <a:latin typeface="Times New Roman"/>
                <a:ea typeface="Times New Roman"/>
                <a:cs typeface="Times New Roman"/>
                <a:sym typeface="Times New Roman"/>
              </a:rPr>
              <a:t> Jim Vitzthum </a:t>
            </a:r>
            <a:endParaRPr sz="900">
              <a:solidFill>
                <a:srgbClr val="434343"/>
              </a:solidFill>
              <a:latin typeface="Times New Roman"/>
              <a:ea typeface="Times New Roman"/>
              <a:cs typeface="Times New Roman"/>
              <a:sym typeface="Times New Roman"/>
            </a:endParaRPr>
          </a:p>
        </p:txBody>
      </p:sp>
      <p:pic>
        <p:nvPicPr>
          <p:cNvPr id="232" name="Google Shape;232;p21"/>
          <p:cNvPicPr preferRelativeResize="0"/>
          <p:nvPr/>
        </p:nvPicPr>
        <p:blipFill>
          <a:blip r:embed="rId6">
            <a:alphaModFix/>
          </a:blip>
          <a:stretch>
            <a:fillRect/>
          </a:stretch>
        </p:blipFill>
        <p:spPr>
          <a:xfrm>
            <a:off x="7589251" y="4723417"/>
            <a:ext cx="1563300" cy="4200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