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Architects Daughter"/>
      <p:regular r:id="rId20"/>
    </p:embeddedFont>
    <p:embeddedFont>
      <p:font typeface="Syncopate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tectsDaughter-regular.fntdata"/><Relationship Id="rId11" Type="http://schemas.openxmlformats.org/officeDocument/2006/relationships/slide" Target="slides/slide7.xml"/><Relationship Id="rId22" Type="http://schemas.openxmlformats.org/officeDocument/2006/relationships/font" Target="fonts/Syncopate-bold.fntdata"/><Relationship Id="rId10" Type="http://schemas.openxmlformats.org/officeDocument/2006/relationships/slide" Target="slides/slide6.xml"/><Relationship Id="rId21" Type="http://schemas.openxmlformats.org/officeDocument/2006/relationships/font" Target="fonts/Syncopat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slide" Target="slides/slide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2.xml"/><Relationship Id="rId18" Type="http://schemas.openxmlformats.org/officeDocument/2006/relationships/font" Target="fonts/Ubuntu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0.jpg"/><Relationship Id="rId6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256250" y="3441150"/>
            <a:ext cx="7754100" cy="14349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666666"/>
                </a:highlight>
                <a:latin typeface="Ubuntu"/>
                <a:ea typeface="Ubuntu"/>
                <a:cs typeface="Ubuntu"/>
                <a:sym typeface="Ubuntu"/>
              </a:rPr>
              <a:t>White-Comiskey Model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-48650" y="219800"/>
            <a:ext cx="29061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Bri Miskovitz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f_wc.jpg" id="141" name="Shape 141"/>
          <p:cNvPicPr preferRelativeResize="0"/>
          <p:nvPr/>
        </p:nvPicPr>
        <p:blipFill rotWithShape="1">
          <a:blip r:embed="rId4">
            <a:alphaModFix/>
          </a:blip>
          <a:srcRect b="10376" l="13091" r="9075" t="6608"/>
          <a:stretch/>
        </p:blipFill>
        <p:spPr>
          <a:xfrm>
            <a:off x="991025" y="983012"/>
            <a:ext cx="4176875" cy="33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814700" y="182400"/>
            <a:ext cx="654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highlight>
                  <a:srgbClr val="EFEFEF"/>
                </a:highlight>
                <a:latin typeface="Comic Sans MS"/>
                <a:ea typeface="Comic Sans MS"/>
                <a:cs typeface="Comic Sans MS"/>
                <a:sym typeface="Comic Sans MS"/>
              </a:rPr>
              <a:t>Bifurcation Stability Diagram</a:t>
            </a:r>
          </a:p>
        </p:txBody>
      </p:sp>
      <p:pic>
        <p:nvPicPr>
          <p:cNvPr descr="bif_wc.jpg" id="143" name="Shape 143"/>
          <p:cNvPicPr preferRelativeResize="0"/>
          <p:nvPr/>
        </p:nvPicPr>
        <p:blipFill rotWithShape="1">
          <a:blip r:embed="rId5">
            <a:alphaModFix/>
          </a:blip>
          <a:srcRect b="8539" l="7689" r="86657" t="4413"/>
          <a:stretch/>
        </p:blipFill>
        <p:spPr>
          <a:xfrm>
            <a:off x="614100" y="1066337"/>
            <a:ext cx="376925" cy="33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f_wc.jpg" id="144" name="Shape 144"/>
          <p:cNvPicPr preferRelativeResize="0"/>
          <p:nvPr/>
        </p:nvPicPr>
        <p:blipFill rotWithShape="1">
          <a:blip r:embed="rId6">
            <a:alphaModFix/>
          </a:blip>
          <a:srcRect b="5867" l="13524" r="10063" t="87567"/>
          <a:stretch/>
        </p:blipFill>
        <p:spPr>
          <a:xfrm>
            <a:off x="991025" y="4324525"/>
            <a:ext cx="4176875" cy="32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261675" y="4652850"/>
            <a:ext cx="1070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highlight>
                  <a:srgbClr val="D9D9D9"/>
                </a:highlight>
              </a:rPr>
              <a:t>δ_1</a:t>
            </a:r>
          </a:p>
        </p:txBody>
      </p:sp>
      <p:sp>
        <p:nvSpPr>
          <p:cNvPr id="146" name="Shape 146"/>
          <p:cNvSpPr txBox="1"/>
          <p:nvPr/>
        </p:nvSpPr>
        <p:spPr>
          <a:xfrm rot="-5400000">
            <a:off x="0" y="2650775"/>
            <a:ext cx="729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highlight>
                  <a:srgbClr val="D9D9D9"/>
                </a:highlight>
              </a:rPr>
              <a:t>β_1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277275" y="1886975"/>
            <a:ext cx="38055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B7B7B7"/>
                </a:highlight>
              </a:rPr>
              <a:t>λ</a:t>
            </a:r>
            <a:r>
              <a:rPr b="1" lang="en" sz="2400">
                <a:highlight>
                  <a:srgbClr val="B7B7B7"/>
                </a:highlight>
              </a:rPr>
              <a:t>_1 = -(μ+δ_2) &lt; 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highlight>
                  <a:srgbClr val="B7B7B7"/>
                </a:highlight>
              </a:rPr>
              <a:t>** Always Negative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highlight>
                <a:srgbClr val="B7B7B7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highlight>
                  <a:srgbClr val="B7B7B7"/>
                </a:highlight>
              </a:rPr>
              <a:t>λ_2 = β_1 - p - μ - δ_1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highlight>
                  <a:srgbClr val="B7B7B7"/>
                </a:highlight>
              </a:rPr>
              <a:t>**Depend on parameters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97450" y="400650"/>
            <a:ext cx="91872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 u="sng">
                <a:highlight>
                  <a:srgbClr val="999999"/>
                </a:highlight>
                <a:latin typeface="Syncopate"/>
                <a:ea typeface="Syncopate"/>
                <a:cs typeface="Syncopate"/>
                <a:sym typeface="Syncopate"/>
              </a:rPr>
              <a:t>Values Used from Study: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97450" y="1602500"/>
            <a:ext cx="89442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highlight>
                  <a:srgbClr val="999999"/>
                </a:highlight>
                <a:latin typeface="Verdana"/>
                <a:ea typeface="Verdana"/>
                <a:cs typeface="Verdana"/>
                <a:sym typeface="Verdana"/>
              </a:rPr>
              <a:t>μ = 0.05			p = 0.1			δ_2 = 0.05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highlight>
                  <a:srgbClr val="999999"/>
                </a:highlight>
                <a:latin typeface="Verdana"/>
                <a:ea typeface="Verdana"/>
                <a:cs typeface="Verdana"/>
                <a:sym typeface="Verdana"/>
              </a:rPr>
              <a:t>β_1 = 0.2		β_3 = 0.8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highlight>
                  <a:srgbClr val="B7B7B7"/>
                </a:highlight>
              </a:rPr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highlight>
                <a:srgbClr val="B7B7B7"/>
              </a:highlight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38875" y="3410950"/>
            <a:ext cx="73524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>
                <a:highlight>
                  <a:srgbClr val="999999"/>
                </a:highlight>
                <a:latin typeface="Impact"/>
                <a:ea typeface="Impact"/>
                <a:cs typeface="Impact"/>
                <a:sym typeface="Impact"/>
              </a:rPr>
              <a:t>Unstable</a:t>
            </a:r>
            <a:r>
              <a:rPr lang="en" sz="3600">
                <a:highlight>
                  <a:srgbClr val="999999"/>
                </a:highlight>
              </a:rPr>
              <a:t>:							</a:t>
            </a:r>
            <a:r>
              <a:rPr lang="en" sz="3600" u="sng">
                <a:highlight>
                  <a:srgbClr val="999999"/>
                </a:highlight>
                <a:latin typeface="Impact"/>
                <a:ea typeface="Impact"/>
                <a:cs typeface="Impact"/>
                <a:sym typeface="Impact"/>
              </a:rPr>
              <a:t>Stable</a:t>
            </a:r>
            <a:r>
              <a:rPr lang="en" sz="3600">
                <a:highlight>
                  <a:srgbClr val="999999"/>
                </a:highlight>
              </a:rPr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highlight>
                  <a:srgbClr val="999999"/>
                </a:highlight>
                <a:latin typeface="Verdana"/>
                <a:ea typeface="Verdana"/>
                <a:cs typeface="Verdana"/>
                <a:sym typeface="Verdana"/>
              </a:rPr>
              <a:t>δ_1 = 0.01					δ_1 = 0.2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206550" y="2942600"/>
            <a:ext cx="87309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323232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lang="en" sz="2800">
                <a:solidFill>
                  <a:srgbClr val="FFFFFF"/>
                </a:solidFill>
                <a:highlight>
                  <a:srgbClr val="323232"/>
                </a:highlight>
                <a:latin typeface="Ubuntu"/>
                <a:ea typeface="Ubuntu"/>
                <a:cs typeface="Ubuntu"/>
                <a:sym typeface="Ubuntu"/>
              </a:rPr>
              <a:t>dU_1)| dt</a:t>
            </a:r>
            <a:r>
              <a:rPr lang="en" sz="2800">
                <a:solidFill>
                  <a:srgbClr val="FFFFFF"/>
                </a:solidFill>
                <a:highlight>
                  <a:srgbClr val="323232"/>
                </a:highlight>
                <a:latin typeface="Ubuntu"/>
                <a:ea typeface="Ubuntu"/>
                <a:cs typeface="Ubuntu"/>
                <a:sym typeface="Ubuntu"/>
              </a:rPr>
              <a:t> =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  <a:highlight>
                  <a:srgbClr val="323232"/>
                </a:highlight>
                <a:latin typeface="Ubuntu"/>
                <a:ea typeface="Ubuntu"/>
                <a:cs typeface="Ubuntu"/>
                <a:sym typeface="Ubuntu"/>
              </a:rPr>
              <a:t>[β_1U_1D]/N - pU_1 + [βU_1U_2]/N - (μ + δ_1)U_1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  <a:highlight>
                <a:srgbClr val="20202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3F3F3"/>
                </a:solidFill>
                <a:highlight>
                  <a:srgbClr val="202020"/>
                </a:highlight>
                <a:latin typeface="Ubuntu"/>
                <a:ea typeface="Ubuntu"/>
                <a:cs typeface="Ubuntu"/>
                <a:sym typeface="Ubuntu"/>
              </a:rPr>
              <a:t>(dU_2)|dt</a:t>
            </a:r>
            <a:r>
              <a:rPr lang="en" sz="3000">
                <a:solidFill>
                  <a:srgbClr val="F3F3F3"/>
                </a:solidFill>
                <a:highlight>
                  <a:srgbClr val="202020"/>
                </a:highlight>
                <a:latin typeface="Ubuntu"/>
                <a:ea typeface="Ubuntu"/>
                <a:cs typeface="Ubuntu"/>
                <a:sym typeface="Ubuntu"/>
              </a:rPr>
              <a:t> = pU_1 - [ βU_1U_2 ]/N - (μ + δ_1)U_2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05250" y="274825"/>
            <a:ext cx="8037600" cy="13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highlight>
                  <a:srgbClr val="000000"/>
                </a:highlight>
                <a:latin typeface="Comic Sans MS"/>
                <a:ea typeface="Comic Sans MS"/>
                <a:cs typeface="Comic Sans MS"/>
                <a:sym typeface="Comic Sans MS"/>
              </a:rPr>
              <a:t>Original Model is a 3D SIR Heroin Epidemic Model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535100" y="1909075"/>
            <a:ext cx="607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dS|dt</a:t>
            </a:r>
            <a:r>
              <a:rPr lang="en" sz="30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Λ - [β_1U_1S]/N - μS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F3F3F3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203825" y="238300"/>
            <a:ext cx="7344300" cy="86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000000"/>
                </a:highlight>
              </a:rPr>
              <a:t>Simplified 2D Epidemic Model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b="44773" l="9238" r="20556" t="41359"/>
          <a:stretch/>
        </p:blipFill>
        <p:spPr>
          <a:xfrm>
            <a:off x="1739925" y="1488250"/>
            <a:ext cx="6917702" cy="768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5">
            <a:alphaModFix/>
          </a:blip>
          <a:srcRect b="27577" l="7488" r="17621" t="59534"/>
          <a:stretch/>
        </p:blipFill>
        <p:spPr>
          <a:xfrm>
            <a:off x="1739925" y="4109925"/>
            <a:ext cx="7113350" cy="6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684350" y="3003425"/>
            <a:ext cx="5520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3F3F3"/>
                </a:highlight>
                <a:latin typeface="Syncopate"/>
                <a:ea typeface="Syncopate"/>
                <a:cs typeface="Syncopate"/>
                <a:sym typeface="Syncopate"/>
              </a:rPr>
              <a:t>Non-dimensionalized: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3F3F3"/>
                </a:highlight>
                <a:latin typeface="Syncopate"/>
                <a:ea typeface="Syncopate"/>
                <a:cs typeface="Syncopate"/>
                <a:sym typeface="Syncopate"/>
              </a:rPr>
              <a:t>u_1 = U_1/N		s =S/N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21650" y="194550"/>
            <a:ext cx="8900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700">
                <a:solidFill>
                  <a:srgbClr val="CCCCCC"/>
                </a:solidFill>
                <a:highlight>
                  <a:srgbClr val="000000"/>
                </a:highlight>
                <a:latin typeface="Comic Sans MS"/>
                <a:ea typeface="Comic Sans MS"/>
                <a:cs typeface="Comic Sans MS"/>
                <a:sym typeface="Comic Sans MS"/>
              </a:rPr>
              <a:t>S= Susceptibles U_1 = Drug Users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0" y="984900"/>
            <a:ext cx="90345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highlight>
                  <a:srgbClr val="D9D9D9"/>
                </a:highlight>
              </a:rPr>
              <a:t>μ: natural death rate of general population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highlight>
                  <a:srgbClr val="D9D9D9"/>
                </a:highlight>
              </a:rPr>
              <a:t>δ_1: </a:t>
            </a:r>
            <a:r>
              <a:rPr b="1" lang="en" sz="2200">
                <a:highlight>
                  <a:srgbClr val="D9D9D9"/>
                </a:highlight>
              </a:rPr>
              <a:t>Removal/Death</a:t>
            </a:r>
            <a:r>
              <a:rPr b="1" lang="en" sz="2400">
                <a:highlight>
                  <a:srgbClr val="D9D9D9"/>
                </a:highlight>
              </a:rPr>
              <a:t> 			</a:t>
            </a:r>
            <a:r>
              <a:rPr b="1" lang="en" sz="2400">
                <a:solidFill>
                  <a:schemeClr val="dk1"/>
                </a:solidFill>
                <a:highlight>
                  <a:srgbClr val="D9D9D9"/>
                </a:highlight>
              </a:rPr>
              <a:t>δ_2: </a:t>
            </a:r>
            <a:r>
              <a:rPr b="1" lang="en" sz="2200">
                <a:solidFill>
                  <a:schemeClr val="dk1"/>
                </a:solidFill>
                <a:highlight>
                  <a:srgbClr val="D9D9D9"/>
                </a:highlight>
              </a:rPr>
              <a:t>Removal/Death Rate for.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200">
                <a:highlight>
                  <a:srgbClr val="D9D9D9"/>
                </a:highlight>
              </a:rPr>
              <a:t>Rate for Drug User				 </a:t>
            </a:r>
            <a:r>
              <a:rPr b="1" lang="en" sz="2200">
                <a:solidFill>
                  <a:schemeClr val="dk1"/>
                </a:solidFill>
                <a:highlight>
                  <a:srgbClr val="D9D9D9"/>
                </a:highlight>
              </a:rPr>
              <a:t>Drug Users seeking treatment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D9D9D9"/>
                </a:highlight>
              </a:rPr>
              <a:t>β_1: </a:t>
            </a:r>
            <a:r>
              <a:rPr b="1" lang="en" sz="2200">
                <a:solidFill>
                  <a:schemeClr val="dk1"/>
                </a:solidFill>
                <a:highlight>
                  <a:srgbClr val="D9D9D9"/>
                </a:highlight>
              </a:rPr>
              <a:t>Probabiliy of	       </a:t>
            </a:r>
            <a:r>
              <a:rPr b="1" lang="en" sz="2400">
                <a:solidFill>
                  <a:schemeClr val="dk1"/>
                </a:solidFill>
                <a:highlight>
                  <a:srgbClr val="D9D9D9"/>
                </a:highlight>
              </a:rPr>
              <a:t>			β_3:</a:t>
            </a:r>
            <a:r>
              <a:rPr b="1" lang="en" sz="2200">
                <a:solidFill>
                  <a:schemeClr val="dk1"/>
                </a:solidFill>
                <a:highlight>
                  <a:srgbClr val="D9D9D9"/>
                </a:highlight>
              </a:rPr>
              <a:t> Probability that a drug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D9D9D9"/>
                </a:highlight>
              </a:rPr>
              <a:t> </a:t>
            </a:r>
            <a:r>
              <a:rPr b="1" lang="en" sz="2200">
                <a:solidFill>
                  <a:schemeClr val="dk1"/>
                </a:solidFill>
                <a:highlight>
                  <a:srgbClr val="D9D9D9"/>
                </a:highlight>
              </a:rPr>
              <a:t>becoming a drug user               		user in treatment relapses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D9D9D9"/>
                </a:highlight>
              </a:rPr>
              <a:t>p </a:t>
            </a:r>
            <a:r>
              <a:rPr b="1" lang="en" sz="2400">
                <a:solidFill>
                  <a:schemeClr val="dk1"/>
                </a:solidFill>
                <a:highlight>
                  <a:srgbClr val="D9D9D9"/>
                </a:highlight>
              </a:rPr>
              <a:t>: </a:t>
            </a:r>
            <a:r>
              <a:rPr b="1" lang="en" sz="2000">
                <a:solidFill>
                  <a:schemeClr val="dk1"/>
                </a:solidFill>
                <a:highlight>
                  <a:srgbClr val="D9D9D9"/>
                </a:highlight>
              </a:rPr>
              <a:t>proportion of drug users who enter treatment per time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D9D9D9"/>
                </a:highlight>
              </a:rPr>
              <a:t>N</a:t>
            </a:r>
            <a:r>
              <a:rPr b="1" lang="en" sz="2400">
                <a:solidFill>
                  <a:schemeClr val="dk1"/>
                </a:solidFill>
                <a:highlight>
                  <a:srgbClr val="D9D9D9"/>
                </a:highlight>
              </a:rPr>
              <a:t>: </a:t>
            </a:r>
            <a:r>
              <a:rPr b="1" lang="en" sz="2000">
                <a:solidFill>
                  <a:schemeClr val="dk1"/>
                </a:solidFill>
                <a:highlight>
                  <a:srgbClr val="D9D9D9"/>
                </a:highlight>
              </a:rPr>
              <a:t>total population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D9D9D9"/>
                </a:highlight>
              </a:rPr>
              <a:t>Λ</a:t>
            </a:r>
            <a:r>
              <a:rPr b="1" lang="en" sz="2400">
                <a:solidFill>
                  <a:schemeClr val="dk1"/>
                </a:solidFill>
                <a:highlight>
                  <a:srgbClr val="D9D9D9"/>
                </a:highlight>
              </a:rPr>
              <a:t>: </a:t>
            </a:r>
            <a:r>
              <a:rPr b="1" lang="en" sz="2000">
                <a:solidFill>
                  <a:schemeClr val="dk1"/>
                </a:solidFill>
                <a:highlight>
                  <a:srgbClr val="D9D9D9"/>
                </a:highlight>
              </a:rPr>
              <a:t>Number of individuals that enter susceptible population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44400" y="286925"/>
            <a:ext cx="7855200" cy="90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Epidemic Model</a:t>
            </a:r>
          </a:p>
        </p:txBody>
      </p:sp>
      <p:sp>
        <p:nvSpPr>
          <p:cNvPr id="82" name="Shape 82"/>
          <p:cNvSpPr/>
          <p:nvPr/>
        </p:nvSpPr>
        <p:spPr>
          <a:xfrm>
            <a:off x="977087" y="2036700"/>
            <a:ext cx="1233300" cy="10701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276750" y="2450250"/>
            <a:ext cx="6915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127375" y="2119350"/>
            <a:ext cx="9327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highlight>
                  <a:srgbClr val="EAD1DC"/>
                </a:highlight>
                <a:latin typeface="Syncopate"/>
                <a:ea typeface="Syncopate"/>
                <a:cs typeface="Syncopate"/>
                <a:sym typeface="Syncopate"/>
              </a:rPr>
              <a:t>S</a:t>
            </a:r>
          </a:p>
        </p:txBody>
      </p:sp>
      <p:sp>
        <p:nvSpPr>
          <p:cNvPr id="85" name="Shape 85"/>
          <p:cNvSpPr/>
          <p:nvPr/>
        </p:nvSpPr>
        <p:spPr>
          <a:xfrm>
            <a:off x="4356775" y="2004175"/>
            <a:ext cx="1415700" cy="963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502100" y="2095675"/>
            <a:ext cx="11250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highlight>
                  <a:srgbClr val="EAD1DC"/>
                </a:highlight>
              </a:rPr>
              <a:t>U_1</a:t>
            </a:r>
          </a:p>
        </p:txBody>
      </p:sp>
      <p:sp>
        <p:nvSpPr>
          <p:cNvPr id="87" name="Shape 87"/>
          <p:cNvSpPr/>
          <p:nvPr/>
        </p:nvSpPr>
        <p:spPr>
          <a:xfrm>
            <a:off x="85125" y="2119350"/>
            <a:ext cx="1125000" cy="9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279550" y="2267275"/>
            <a:ext cx="5196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highlight>
                  <a:srgbClr val="EAD1DC"/>
                </a:highlight>
              </a:rPr>
              <a:t>Λ</a:t>
            </a:r>
          </a:p>
        </p:txBody>
      </p:sp>
      <p:sp>
        <p:nvSpPr>
          <p:cNvPr id="89" name="Shape 89"/>
          <p:cNvSpPr/>
          <p:nvPr/>
        </p:nvSpPr>
        <p:spPr>
          <a:xfrm>
            <a:off x="939225" y="4267975"/>
            <a:ext cx="1233300" cy="7809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210125" y="3024150"/>
            <a:ext cx="691500" cy="141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089525" y="4378825"/>
            <a:ext cx="9327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highlight>
                  <a:srgbClr val="EAD1DC"/>
                </a:highlight>
              </a:rPr>
              <a:t>μS</a:t>
            </a:r>
          </a:p>
        </p:txBody>
      </p:sp>
      <p:sp>
        <p:nvSpPr>
          <p:cNvPr id="92" name="Shape 92"/>
          <p:cNvSpPr/>
          <p:nvPr/>
        </p:nvSpPr>
        <p:spPr>
          <a:xfrm>
            <a:off x="2091375" y="2119350"/>
            <a:ext cx="2410800" cy="904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772225" y="4577125"/>
            <a:ext cx="2115600" cy="5592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2396252" y="2352900"/>
            <a:ext cx="1920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highlight>
                  <a:srgbClr val="EAD1DC"/>
                </a:highlight>
              </a:rPr>
              <a:t>[β_1*S*U_1]/N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772225" y="4577125"/>
            <a:ext cx="19824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AD1DC"/>
                </a:highlight>
              </a:rPr>
              <a:t>(μ + δ_1)U_1</a:t>
            </a:r>
          </a:p>
        </p:txBody>
      </p:sp>
      <p:sp>
        <p:nvSpPr>
          <p:cNvPr id="96" name="Shape 96"/>
          <p:cNvSpPr/>
          <p:nvPr/>
        </p:nvSpPr>
        <p:spPr>
          <a:xfrm>
            <a:off x="4537800" y="2918175"/>
            <a:ext cx="691500" cy="175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400025" y="1951075"/>
            <a:ext cx="1556400" cy="10701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7688250" y="2095675"/>
            <a:ext cx="12333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highlight>
                  <a:srgbClr val="EAD1DC"/>
                </a:highlight>
              </a:rPr>
              <a:t>U_2</a:t>
            </a:r>
          </a:p>
        </p:txBody>
      </p:sp>
      <p:sp>
        <p:nvSpPr>
          <p:cNvPr id="99" name="Shape 99"/>
          <p:cNvSpPr/>
          <p:nvPr/>
        </p:nvSpPr>
        <p:spPr>
          <a:xfrm>
            <a:off x="5502375" y="2450250"/>
            <a:ext cx="2185800" cy="1070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5754625" y="2802900"/>
            <a:ext cx="1982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AD1DC"/>
                </a:highlight>
              </a:rPr>
              <a:t>[β_3*U_2*U_1]/N</a:t>
            </a:r>
          </a:p>
        </p:txBody>
      </p:sp>
      <p:sp>
        <p:nvSpPr>
          <p:cNvPr id="101" name="Shape 101"/>
          <p:cNvSpPr/>
          <p:nvPr/>
        </p:nvSpPr>
        <p:spPr>
          <a:xfrm>
            <a:off x="5697675" y="1890700"/>
            <a:ext cx="1920000" cy="8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744875" y="2960201"/>
            <a:ext cx="816900" cy="161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961625" y="4559875"/>
            <a:ext cx="2115600" cy="48902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7028225" y="4500312"/>
            <a:ext cx="1982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</a:rPr>
              <a:t>(</a:t>
            </a:r>
            <a:r>
              <a:rPr lang="en" sz="2400">
                <a:solidFill>
                  <a:schemeClr val="dk1"/>
                </a:solidFill>
                <a:highlight>
                  <a:srgbClr val="EAD1DC"/>
                </a:highlight>
              </a:rPr>
              <a:t>μ + δ_2)U_2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155925" y="2036700"/>
            <a:ext cx="100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highlight>
                  <a:srgbClr val="EAD1DC"/>
                </a:highlight>
              </a:rPr>
              <a:t>pU_1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99525" y="238325"/>
            <a:ext cx="8649900" cy="63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highlight>
                  <a:srgbClr val="CCCCCC"/>
                </a:highlight>
                <a:latin typeface="Syncopate"/>
                <a:ea typeface="Syncopate"/>
                <a:cs typeface="Syncopate"/>
                <a:sym typeface="Syncopate"/>
              </a:rPr>
              <a:t>Collections of Parameters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0" y="1179475"/>
            <a:ext cx="8244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600"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B = β_3 - </a:t>
            </a:r>
            <a:r>
              <a:rPr b="1" lang="en" sz="2600">
                <a:solidFill>
                  <a:schemeClr val="dk1"/>
                </a:solidFill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β_1</a:t>
            </a:r>
            <a:r>
              <a:rPr b="1" lang="en" sz="2600"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600"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** Difference of Probabilities between becoming a drug and drug users in treatment relapsing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600">
              <a:highlight>
                <a:srgbClr val="D9D9D9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600"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D = </a:t>
            </a:r>
            <a:r>
              <a:rPr b="1" lang="en" sz="2600">
                <a:solidFill>
                  <a:schemeClr val="dk1"/>
                </a:solidFill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δ_2 - δ_1</a:t>
            </a:r>
            <a:r>
              <a:rPr b="1" lang="en" sz="2600"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600"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** Difference of Removal/Death rates between drug users seeking treatment and drug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600">
              <a:highlight>
                <a:srgbClr val="D9D9D9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600"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ω= </a:t>
            </a:r>
            <a:r>
              <a:rPr b="1" lang="en" sz="2600">
                <a:solidFill>
                  <a:schemeClr val="dk1"/>
                </a:solidFill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β_3 - p - </a:t>
            </a:r>
            <a:r>
              <a:rPr b="1" lang="en" sz="2600"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μ - </a:t>
            </a:r>
            <a:r>
              <a:rPr b="1" lang="en" sz="2600">
                <a:solidFill>
                  <a:schemeClr val="dk1"/>
                </a:solidFill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δ_1</a:t>
            </a:r>
            <a:r>
              <a:rPr b="1" lang="en" sz="2600">
                <a:solidFill>
                  <a:schemeClr val="dk1"/>
                </a:solidFill>
                <a:highlight>
                  <a:srgbClr val="EFEFEF"/>
                </a:highlight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87700" y="357175"/>
            <a:ext cx="7368600" cy="79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000000"/>
                </a:highlight>
                <a:latin typeface="Syncopate"/>
                <a:ea typeface="Syncopate"/>
                <a:cs typeface="Syncopate"/>
                <a:sym typeface="Syncopate"/>
              </a:rPr>
              <a:t>Equilibrium Points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78675" y="3832950"/>
            <a:ext cx="3976200" cy="7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00000"/>
                </a:solidFill>
                <a:highlight>
                  <a:srgbClr val="F4FFE2"/>
                </a:highlight>
                <a:latin typeface="Syncopate"/>
                <a:ea typeface="Syncopate"/>
                <a:cs typeface="Syncopate"/>
                <a:sym typeface="Syncopate"/>
              </a:rPr>
              <a:t>(s*,u*) = (1,0)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70225" y="1732775"/>
            <a:ext cx="72105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highlight>
                  <a:srgbClr val="FFFFFF"/>
                </a:highlight>
              </a:rPr>
              <a:t>u*_1,2</a:t>
            </a:r>
            <a:r>
              <a:rPr lang="en" sz="1800">
                <a:highlight>
                  <a:srgbClr val="FFFFFF"/>
                </a:highlight>
              </a:rPr>
              <a:t> = (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β_1ω+B±√[(β_1+ω)^2+4β_1D(ωD+B)]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</a:rPr>
              <a:t>s*_1,2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= [u*_1,2]</a:t>
            </a: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</a:rPr>
              <a:t>/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[2β_1B]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328100" y="249075"/>
            <a:ext cx="4299000" cy="110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6000" u="sng">
                <a:highlight>
                  <a:srgbClr val="F3F3F3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_Nullclines_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40650" y="1590550"/>
            <a:ext cx="8520600" cy="307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2800" u="sng">
                <a:solidFill>
                  <a:srgbClr val="000000"/>
                </a:solidFill>
                <a:highlight>
                  <a:srgbClr val="D9D9D9"/>
                </a:highlight>
                <a:latin typeface="Syncopate"/>
                <a:ea typeface="Syncopate"/>
                <a:cs typeface="Syncopate"/>
                <a:sym typeface="Syncopate"/>
              </a:rPr>
              <a:t>s- Nullcline</a:t>
            </a:r>
            <a:r>
              <a:rPr lang="en" sz="2800">
                <a:solidFill>
                  <a:srgbClr val="000000"/>
                </a:solidFill>
                <a:highlight>
                  <a:srgbClr val="D9D9D9"/>
                </a:highlight>
                <a:latin typeface="Syncopate"/>
                <a:ea typeface="Syncopate"/>
                <a:cs typeface="Syncopate"/>
                <a:sym typeface="Syncopate"/>
              </a:rPr>
              <a:t>:</a:t>
            </a:r>
            <a:r>
              <a:rPr lang="en" sz="2800">
                <a:solidFill>
                  <a:srgbClr val="000000"/>
                </a:solidFill>
                <a:highlight>
                  <a:srgbClr val="D9D9D9"/>
                </a:highlight>
              </a:rPr>
              <a:t>	</a:t>
            </a:r>
            <a:r>
              <a:rPr lang="en" sz="2800">
                <a:solidFill>
                  <a:srgbClr val="000000"/>
                </a:solidFill>
              </a:rPr>
              <a:t>		</a:t>
            </a:r>
            <a:r>
              <a:rPr b="1" i="1" lang="en" sz="2800" u="sng">
                <a:solidFill>
                  <a:srgbClr val="000000"/>
                </a:solidFill>
                <a:highlight>
                  <a:srgbClr val="D9D9D9"/>
                </a:highlight>
                <a:latin typeface="Syncopate"/>
                <a:ea typeface="Syncopate"/>
                <a:cs typeface="Syncopate"/>
                <a:sym typeface="Syncopate"/>
              </a:rPr>
              <a:t>u-Nullcines</a:t>
            </a:r>
            <a:r>
              <a:rPr lang="en" sz="2800">
                <a:solidFill>
                  <a:srgbClr val="000000"/>
                </a:solidFill>
              </a:rPr>
              <a:t>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u =  [(μ+δ)(1-s)]		u = [ω - β_3*u]			   [D + β_1*s] 					  B</a:t>
            </a:r>
          </a:p>
        </p:txBody>
      </p:sp>
      <p:cxnSp>
        <p:nvCxnSpPr>
          <p:cNvPr id="125" name="Shape 125"/>
          <p:cNvCxnSpPr/>
          <p:nvPr/>
        </p:nvCxnSpPr>
        <p:spPr>
          <a:xfrm flipH="1" rot="10800000">
            <a:off x="1245275" y="2955850"/>
            <a:ext cx="2577000" cy="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5251775" y="2966975"/>
            <a:ext cx="2674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" name="Shape 127"/>
          <p:cNvSpPr txBox="1"/>
          <p:nvPr/>
        </p:nvSpPr>
        <p:spPr>
          <a:xfrm>
            <a:off x="4461300" y="3535100"/>
            <a:ext cx="1472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highlight>
                  <a:srgbClr val="D9D9D9"/>
                </a:highlight>
                <a:latin typeface="Comic Sans MS"/>
                <a:ea typeface="Comic Sans MS"/>
                <a:cs typeface="Comic Sans MS"/>
                <a:sym typeface="Comic Sans MS"/>
              </a:rPr>
              <a:t>u =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279650" y="243225"/>
            <a:ext cx="86577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600" u="sng">
                <a:highlight>
                  <a:srgbClr val="CBA29A"/>
                </a:highlight>
                <a:latin typeface="Syncopate"/>
                <a:ea typeface="Syncopate"/>
                <a:cs typeface="Syncopate"/>
                <a:sym typeface="Syncopate"/>
              </a:rPr>
              <a:t>Stability Analysis</a:t>
            </a:r>
            <a:r>
              <a:rPr b="1" lang="en" sz="3600">
                <a:highlight>
                  <a:srgbClr val="CBA29A"/>
                </a:highlight>
                <a:latin typeface="Syncopate"/>
                <a:ea typeface="Syncopate"/>
                <a:cs typeface="Syncopate"/>
                <a:sym typeface="Syncopate"/>
              </a:rPr>
              <a:t> @ (1,0</a:t>
            </a:r>
            <a:r>
              <a:rPr b="1" lang="en" sz="3600">
                <a:highlight>
                  <a:srgbClr val="CBA29A"/>
                </a:highlight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588950" y="1288550"/>
            <a:ext cx="4959600" cy="14607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964550" y="1434480"/>
            <a:ext cx="43530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**</a:t>
            </a:r>
            <a:r>
              <a:rPr b="1" lang="en" sz="2400"/>
              <a:t>In order for the fixed to be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2400"/>
              <a:t>   stable, this must be true:</a:t>
            </a:r>
          </a:p>
        </p:txBody>
      </p:sp>
      <p:sp>
        <p:nvSpPr>
          <p:cNvPr id="135" name="Shape 135"/>
          <p:cNvSpPr/>
          <p:nvPr/>
        </p:nvSpPr>
        <p:spPr>
          <a:xfrm rot="-735">
            <a:off x="4068099" y="3373700"/>
            <a:ext cx="4207200" cy="1061700"/>
          </a:xfrm>
          <a:prstGeom prst="verticalScroll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 rot="605">
            <a:off x="4551773" y="3661327"/>
            <a:ext cx="341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β_1 &lt; δ_1 + p + μ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