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608"/>
  </p:normalViewPr>
  <p:slideViewPr>
    <p:cSldViewPr snapToGrid="0">
      <p:cViewPr varScale="1">
        <p:scale>
          <a:sx n="121" d="100"/>
          <a:sy n="121" d="100"/>
        </p:scale>
        <p:origin x="20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maps.com/city/seattle/zip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facade of townhouses">
            <a:extLst>
              <a:ext uri="{FF2B5EF4-FFF2-40B4-BE49-F238E27FC236}">
                <a16:creationId xmlns:a16="http://schemas.microsoft.com/office/drawing/2014/main" id="{A1CE74F0-143C-FC17-7A02-2B965B6B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69" r="-1" b="10309"/>
          <a:stretch>
            <a:fillRect/>
          </a:stretch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4D83D-0380-F26D-48D6-705BB623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rgbClr val="FFFFFE"/>
                </a:solidFill>
              </a:rPr>
              <a:t>Larry Sanders's Dream Home</a:t>
            </a:r>
            <a:br>
              <a:rPr lang="en-US" sz="2800">
                <a:solidFill>
                  <a:srgbClr val="FFFFFE"/>
                </a:solidFill>
              </a:rPr>
            </a:br>
            <a:endParaRPr lang="en-US" sz="2800">
              <a:solidFill>
                <a:srgbClr val="FFFFFE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0C5E7-2847-ACFE-1BF5-A63BD2AB8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E"/>
                </a:solidFill>
              </a:rPr>
              <a:t>A real estate market analysis of king county - washington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999C3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8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uses at winter">
            <a:extLst>
              <a:ext uri="{FF2B5EF4-FFF2-40B4-BE49-F238E27FC236}">
                <a16:creationId xmlns:a16="http://schemas.microsoft.com/office/drawing/2014/main" id="{0F1705A8-AAE9-5783-91D1-96FE4324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94" r="9090" b="12495"/>
          <a:stretch>
            <a:fillRect/>
          </a:stretch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8AB80-712F-1CE3-2A5B-CE25899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Agenda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E7BE8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C653-1947-28D4-B060-D6E29894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E7BE86"/>
              </a:buClr>
            </a:pPr>
            <a:r>
              <a:rPr lang="en-US" dirty="0">
                <a:solidFill>
                  <a:srgbClr val="FFFFFE"/>
                </a:solidFill>
              </a:rPr>
              <a:t>King County – Interesting facts</a:t>
            </a:r>
          </a:p>
          <a:p>
            <a:pPr>
              <a:buClr>
                <a:srgbClr val="E7BE86"/>
              </a:buClr>
            </a:pPr>
            <a:r>
              <a:rPr lang="en-US" dirty="0">
                <a:solidFill>
                  <a:srgbClr val="FFFFFE"/>
                </a:solidFill>
              </a:rPr>
              <a:t>Client’s requirements for property acquisition</a:t>
            </a:r>
          </a:p>
          <a:p>
            <a:pPr>
              <a:buClr>
                <a:srgbClr val="E7BE86"/>
              </a:buClr>
            </a:pPr>
            <a:r>
              <a:rPr lang="en-US" dirty="0">
                <a:solidFill>
                  <a:srgbClr val="FFFFFE"/>
                </a:solidFill>
              </a:rPr>
              <a:t>Squarefoot Price x Renovation Status on Waterfront Properties</a:t>
            </a:r>
          </a:p>
          <a:p>
            <a:pPr>
              <a:buClr>
                <a:srgbClr val="E7BE86"/>
              </a:buClr>
            </a:pPr>
            <a:r>
              <a:rPr lang="en-US" dirty="0">
                <a:solidFill>
                  <a:srgbClr val="FFFFFE"/>
                </a:solidFill>
              </a:rPr>
              <a:t>Seasonal Pricing Analysis – Advantage of a Winter Purchase</a:t>
            </a:r>
          </a:p>
          <a:p>
            <a:pPr>
              <a:buClr>
                <a:srgbClr val="E7BE86"/>
              </a:buClr>
            </a:pPr>
            <a:r>
              <a:rPr lang="en-US" dirty="0">
                <a:solidFill>
                  <a:srgbClr val="FFFFFE"/>
                </a:solidFill>
              </a:rPr>
              <a:t>Analysis of Central Area Demographics</a:t>
            </a:r>
          </a:p>
          <a:p>
            <a:pPr>
              <a:buClr>
                <a:srgbClr val="E7BE86"/>
              </a:buClr>
            </a:pPr>
            <a:r>
              <a:rPr lang="en-US" dirty="0">
                <a:solidFill>
                  <a:srgbClr val="FFFFFE"/>
                </a:solidFill>
              </a:rPr>
              <a:t>Final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81673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FF11E7A7-ACE8-B21D-37B0-3E62B05DA2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7114" b="6275"/>
          <a:stretch>
            <a:fillRect/>
          </a:stretch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71510-F758-1D71-B273-B13A69EF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King county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BE9D6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EAA9-1C84-164A-CF90-6A698C43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BE9D68"/>
              </a:buClr>
            </a:pPr>
            <a:r>
              <a:rPr lang="en-US" dirty="0">
                <a:solidFill>
                  <a:srgbClr val="FFFFFE"/>
                </a:solidFill>
              </a:rPr>
              <a:t>One of the healthiest Counties in the USA, where life expectancy reaches 82.3 years, way above national average.</a:t>
            </a:r>
          </a:p>
          <a:p>
            <a:pPr>
              <a:buClr>
                <a:srgbClr val="BE9D68"/>
              </a:buClr>
            </a:pPr>
            <a:r>
              <a:rPr lang="en-US" dirty="0">
                <a:solidFill>
                  <a:srgbClr val="FFFFFE"/>
                </a:solidFill>
              </a:rPr>
              <a:t>Wealthy area, where median household income is also above national average, and reaches $122,148 per household.</a:t>
            </a:r>
          </a:p>
          <a:p>
            <a:pPr marL="0" indent="0">
              <a:buClr>
                <a:srgbClr val="BE9D68"/>
              </a:buClr>
              <a:buNone/>
            </a:pPr>
            <a:endParaRPr lang="en-US" dirty="0">
              <a:solidFill>
                <a:srgbClr val="FFFFFE"/>
              </a:solidFill>
            </a:endParaRPr>
          </a:p>
          <a:p>
            <a:pPr marL="0" indent="0">
              <a:buClr>
                <a:srgbClr val="BE9D68"/>
              </a:buClr>
              <a:buNone/>
            </a:pPr>
            <a:r>
              <a:rPr lang="en-US" dirty="0">
                <a:solidFill>
                  <a:srgbClr val="FFFFFE"/>
                </a:solidFill>
              </a:rPr>
              <a:t>Source: </a:t>
            </a:r>
            <a:r>
              <a:rPr lang="en-US" dirty="0">
                <a:solidFill>
                  <a:srgbClr val="FFFFFE"/>
                </a:solidFill>
                <a:hlinkClick r:id="rId3"/>
              </a:rPr>
              <a:t>https://datausa.io/</a:t>
            </a:r>
            <a:endParaRPr lang="en-US" dirty="0">
              <a:solidFill>
                <a:srgbClr val="FFFFFE"/>
              </a:solidFill>
            </a:endParaRPr>
          </a:p>
          <a:p>
            <a:pPr marL="0" indent="0">
              <a:buClr>
                <a:srgbClr val="BE9D68"/>
              </a:buClr>
              <a:buNone/>
            </a:pPr>
            <a:r>
              <a:rPr lang="en-US" dirty="0">
                <a:solidFill>
                  <a:srgbClr val="FFFFF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488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Houses in a village">
            <a:extLst>
              <a:ext uri="{FF2B5EF4-FFF2-40B4-BE49-F238E27FC236}">
                <a16:creationId xmlns:a16="http://schemas.microsoft.com/office/drawing/2014/main" id="{32F9C613-E493-030E-8036-7B628FE2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49" r="9090" b="17468"/>
          <a:stretch>
            <a:fillRect/>
          </a:stretch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A0E11-FE80-E81D-02C5-6ABF85E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E"/>
                </a:solidFill>
              </a:rPr>
              <a:t>Client’s requirements for property acquisition</a:t>
            </a:r>
            <a:br>
              <a:rPr lang="en-US" sz="2200">
                <a:solidFill>
                  <a:srgbClr val="FFFFFE"/>
                </a:solidFill>
              </a:rPr>
            </a:br>
            <a:endParaRPr lang="en-US" sz="2200">
              <a:solidFill>
                <a:srgbClr val="FFFFFE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CB8B7B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A386-80F2-5CD5-EE15-6B0625F5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CB8B7B"/>
              </a:buClr>
            </a:pPr>
            <a:r>
              <a:rPr lang="en-US" dirty="0">
                <a:solidFill>
                  <a:srgbClr val="FFFFFE"/>
                </a:solidFill>
              </a:rPr>
              <a:t>Waterfront home</a:t>
            </a:r>
          </a:p>
          <a:p>
            <a:pPr>
              <a:buClr>
                <a:srgbClr val="CB8B7B"/>
              </a:buClr>
            </a:pPr>
            <a:r>
              <a:rPr lang="en-US" dirty="0">
                <a:solidFill>
                  <a:srgbClr val="FFFFFE"/>
                </a:solidFill>
              </a:rPr>
              <a:t>Limited Budget</a:t>
            </a:r>
          </a:p>
          <a:p>
            <a:pPr>
              <a:buClr>
                <a:srgbClr val="CB8B7B"/>
              </a:buClr>
            </a:pPr>
            <a:r>
              <a:rPr lang="en-US" dirty="0">
                <a:solidFill>
                  <a:srgbClr val="FFFFFE"/>
                </a:solidFill>
              </a:rPr>
              <a:t>Nice &amp; Isolated Property</a:t>
            </a:r>
          </a:p>
          <a:p>
            <a:pPr>
              <a:buClr>
                <a:srgbClr val="CB8B7B"/>
              </a:buClr>
            </a:pPr>
            <a:r>
              <a:rPr lang="en-US" dirty="0">
                <a:solidFill>
                  <a:srgbClr val="FFFFFE"/>
                </a:solidFill>
              </a:rPr>
              <a:t>Central Neighborhood</a:t>
            </a:r>
          </a:p>
          <a:p>
            <a:pPr>
              <a:buClr>
                <a:srgbClr val="CB8B7B"/>
              </a:buClr>
            </a:pPr>
            <a:r>
              <a:rPr lang="en-US" dirty="0">
                <a:solidFill>
                  <a:srgbClr val="FFFFFE"/>
                </a:solidFill>
              </a:rPr>
              <a:t>No kids Neighborhood</a:t>
            </a:r>
          </a:p>
          <a:p>
            <a:pPr marL="0" indent="0">
              <a:buClr>
                <a:srgbClr val="CB8B7B"/>
              </a:buClr>
              <a:buNone/>
            </a:pPr>
            <a:r>
              <a:rPr lang="en-US" dirty="0">
                <a:solidFill>
                  <a:srgbClr val="FFFFFE"/>
                </a:solidFill>
              </a:rPr>
              <a:t>* Added Value Criteria: Minimum of 3 Bedrooms (for client’s kids) and Recently Renovated homes (less risk of germ contamination).</a:t>
            </a:r>
          </a:p>
          <a:p>
            <a:pPr>
              <a:buClr>
                <a:srgbClr val="CB8B7B"/>
              </a:buClr>
            </a:pPr>
            <a:endParaRPr lang="en-US" dirty="0">
              <a:solidFill>
                <a:srgbClr val="FFFFFE"/>
              </a:solidFill>
            </a:endParaRPr>
          </a:p>
          <a:p>
            <a:pPr>
              <a:buClr>
                <a:srgbClr val="CB8B7B"/>
              </a:buClr>
            </a:pPr>
            <a:endParaRPr lang="en-US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6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CFD4FB-4AEC-9C6B-2E34-28B2E3D8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ctr"/>
            <a:r>
              <a:rPr lang="en-US" sz="1800" b="1" dirty="0"/>
              <a:t>First hypothesis</a:t>
            </a:r>
            <a:r>
              <a:rPr lang="en-US" sz="1800" dirty="0"/>
              <a:t>: </a:t>
            </a:r>
            <a:br>
              <a:rPr lang="en-US" sz="1800" dirty="0"/>
            </a:br>
            <a:r>
              <a:rPr lang="en-US" sz="1800" dirty="0"/>
              <a:t>If a Waterfront house is not renovated, the price is cheaper.</a:t>
            </a:r>
            <a:br>
              <a:rPr lang="en-US" sz="1500" dirty="0"/>
            </a:br>
            <a:endParaRPr lang="en-US" sz="15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4F2C7AB-6C95-749B-75F7-1DA53A90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65209" y="1117672"/>
            <a:ext cx="3837175" cy="3863517"/>
          </a:xfrm>
          <a:prstGeom prst="rect">
            <a:avLst/>
          </a:prstGeom>
        </p:spPr>
      </p:pic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CC3E4F15-6ADD-D696-E545-4D85064A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Out of all houses available, we have analyzed only the </a:t>
            </a:r>
            <a:r>
              <a:rPr lang="en-US" sz="1600" b="1" dirty="0"/>
              <a:t>waterfront</a:t>
            </a:r>
            <a:r>
              <a:rPr lang="en-US" sz="1600" dirty="0"/>
              <a:t> ones</a:t>
            </a:r>
          </a:p>
          <a:p>
            <a:r>
              <a:rPr lang="en-US" sz="1600" dirty="0"/>
              <a:t>We found out that the hypothesis is proved false: </a:t>
            </a:r>
          </a:p>
          <a:p>
            <a:pPr lvl="1"/>
            <a:r>
              <a:rPr lang="en-US" sz="1400" dirty="0"/>
              <a:t>Med. sq. ft. price for </a:t>
            </a:r>
            <a:r>
              <a:rPr lang="en-US" sz="1400" b="1" dirty="0"/>
              <a:t>renovated homes</a:t>
            </a:r>
            <a:r>
              <a:rPr lang="en-US" sz="1400" dirty="0"/>
              <a:t> ($471,70) is </a:t>
            </a:r>
            <a:r>
              <a:rPr lang="en-US" sz="1400" b="1" dirty="0"/>
              <a:t>lower</a:t>
            </a:r>
            <a:r>
              <a:rPr lang="en-US" sz="1400" dirty="0"/>
              <a:t> than Med. price for homes that have not been renovated ($532,26).</a:t>
            </a:r>
          </a:p>
          <a:p>
            <a:r>
              <a:rPr lang="en-US" sz="1600" dirty="0"/>
              <a:t>The false hypothesis is an advantage for Larry.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2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F8CDC7-FC37-92B9-034D-243C80D80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/>
              <a:t>Second hypothesis: </a:t>
            </a:r>
            <a:br>
              <a:rPr lang="en-US" sz="1800" b="1" dirty="0"/>
            </a:br>
            <a:r>
              <a:rPr lang="en-US" sz="1800" dirty="0"/>
              <a:t>If the purchase is done during winter months, it is likely that prices will be lower.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D5F7DA-965F-901D-B894-A993803FD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sz="1600" dirty="0"/>
              <a:t>For this analysis, we also only considered houses with </a:t>
            </a:r>
            <a:r>
              <a:rPr lang="en-US" sz="1600" b="1" dirty="0"/>
              <a:t>waterfront</a:t>
            </a:r>
            <a:r>
              <a:rPr lang="en-US" sz="1600" dirty="0"/>
              <a:t>.</a:t>
            </a:r>
          </a:p>
          <a:p>
            <a:r>
              <a:rPr lang="en-US" sz="1600" dirty="0"/>
              <a:t>It has been proven that the Median sq. ft. price for houses sold during </a:t>
            </a:r>
            <a:r>
              <a:rPr lang="en-US" sz="1600" b="1" dirty="0"/>
              <a:t>Winter</a:t>
            </a:r>
            <a:r>
              <a:rPr lang="en-US" sz="1600" dirty="0"/>
              <a:t> is indeed cheaper than during any other season.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A7315-647B-4E9A-88B3-D9C1F69A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586114" y="1117672"/>
            <a:ext cx="3837175" cy="38635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58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29EE4D-8B27-B5BB-17BA-DF563E40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150EA1-BBA1-AD5B-AFBC-DE6B3A842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663398"/>
            <a:ext cx="3520367" cy="1049235"/>
          </a:xfrm>
        </p:spPr>
        <p:txBody>
          <a:bodyPr vert="horz" lIns="91440" tIns="45720" rIns="91440" bIns="0" rtlCol="0">
            <a:noAutofit/>
          </a:bodyPr>
          <a:lstStyle/>
          <a:p>
            <a:pPr algn="ctr"/>
            <a:r>
              <a:rPr lang="en-US" sz="1500" b="1" dirty="0"/>
              <a:t>Third hypothesis:</a:t>
            </a:r>
            <a:br>
              <a:rPr lang="en-US" sz="1500" b="1" dirty="0"/>
            </a:br>
            <a:r>
              <a:rPr lang="en-US" sz="1500" dirty="0"/>
              <a:t>Houses closer to central areas tend to have fewer bedrooms, suggesting fewer families with children.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DC97923-9857-CACC-F8EC-DB23C403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0" r="4067" b="-3"/>
          <a:stretch>
            <a:fillRect/>
          </a:stretch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8E7DF412-9AFF-B56E-B128-1EF96395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sz="1600" b="1" dirty="0"/>
              <a:t>'Central’</a:t>
            </a:r>
            <a:r>
              <a:rPr lang="en-US" sz="1600" dirty="0"/>
              <a:t>, in this analysis, consists of 31 Zip codes with closer location to </a:t>
            </a:r>
            <a:r>
              <a:rPr lang="en-US" sz="1600" b="1" dirty="0"/>
              <a:t>Downtown Seattle</a:t>
            </a:r>
            <a:r>
              <a:rPr lang="en-US" sz="1600" dirty="0"/>
              <a:t>. (</a:t>
            </a:r>
            <a:r>
              <a:rPr lang="en-US" sz="1600" dirty="0">
                <a:hlinkClick r:id="rId3"/>
              </a:rPr>
              <a:t>Source for Zip Codes selection</a:t>
            </a:r>
            <a:r>
              <a:rPr lang="en-US" sz="1600" dirty="0"/>
              <a:t>)</a:t>
            </a:r>
          </a:p>
          <a:p>
            <a:r>
              <a:rPr lang="en-US" sz="1600" dirty="0"/>
              <a:t>The third hypothesis is proven wrong: Central locations offer houses with </a:t>
            </a:r>
            <a:r>
              <a:rPr lang="en-US" sz="1600" b="1" dirty="0"/>
              <a:t>more bedrooms</a:t>
            </a:r>
            <a:r>
              <a:rPr lang="en-US" sz="1600" dirty="0"/>
              <a:t> than not Central ones. </a:t>
            </a:r>
          </a:p>
          <a:p>
            <a:r>
              <a:rPr lang="en-US" sz="1600" dirty="0"/>
              <a:t>Problem: How do we find a home with less children living close by?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9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6288A-7770-1E6E-AB19-F70AE9273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297CD-A604-9CAE-9FC8-C9AEB169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55" y="1721382"/>
            <a:ext cx="3835730" cy="1707618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en-US" sz="1600" dirty="0"/>
              <a:t>Total Houses Analyzed</a:t>
            </a:r>
            <a:br>
              <a:rPr lang="en-US" sz="1600" dirty="0"/>
            </a:br>
            <a:r>
              <a:rPr lang="en-US" sz="1600" dirty="0"/>
              <a:t>Waterfront Houses</a:t>
            </a:r>
            <a:br>
              <a:rPr lang="en-US" sz="1600" dirty="0"/>
            </a:br>
            <a:r>
              <a:rPr lang="en-US" sz="1600" dirty="0"/>
              <a:t>Budget-Friendly Matches</a:t>
            </a:r>
            <a:br>
              <a:rPr lang="en-US" sz="1600" dirty="0"/>
            </a:br>
            <a:r>
              <a:rPr lang="en-US" sz="1600" dirty="0"/>
              <a:t>Quiet Zip Code Matches</a:t>
            </a:r>
            <a:br>
              <a:rPr lang="en-US" sz="1600" dirty="0"/>
            </a:br>
            <a:r>
              <a:rPr lang="en-US" sz="1600" dirty="0"/>
              <a:t>Recently Renovated</a:t>
            </a:r>
            <a:br>
              <a:rPr lang="en-US" sz="1600" dirty="0"/>
            </a:br>
            <a:r>
              <a:rPr lang="en-US" sz="1600" dirty="0"/>
              <a:t>Filtered (No Kids Areas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2D4425-069C-3BE7-720E-220120014EAF}"/>
              </a:ext>
            </a:extLst>
          </p:cNvPr>
          <p:cNvSpPr txBox="1">
            <a:spLocks/>
          </p:cNvSpPr>
          <p:nvPr/>
        </p:nvSpPr>
        <p:spPr>
          <a:xfrm>
            <a:off x="3955385" y="1721381"/>
            <a:ext cx="1365662" cy="1707617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: 21597 </a:t>
            </a:r>
            <a:br>
              <a:rPr lang="en-US" sz="1600" dirty="0"/>
            </a:br>
            <a:r>
              <a:rPr lang="en-US" sz="1600" dirty="0"/>
              <a:t>: 146 </a:t>
            </a:r>
            <a:br>
              <a:rPr lang="en-US" sz="1600" dirty="0"/>
            </a:br>
            <a:r>
              <a:rPr lang="en-US" sz="1600" dirty="0"/>
              <a:t>: 21 </a:t>
            </a:r>
            <a:br>
              <a:rPr lang="en-US" sz="1600" dirty="0"/>
            </a:br>
            <a:r>
              <a:rPr lang="en-US" sz="1600" dirty="0"/>
              <a:t>: 21 </a:t>
            </a:r>
            <a:br>
              <a:rPr lang="en-US" sz="1600" dirty="0"/>
            </a:br>
            <a:r>
              <a:rPr lang="en-US" sz="1600" dirty="0"/>
              <a:t>: 2</a:t>
            </a:r>
          </a:p>
          <a:p>
            <a:r>
              <a:rPr lang="en-US" sz="1600" dirty="0"/>
              <a:t>: 21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0746C-E06F-9809-DBE7-DB14666D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314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922</TotalTime>
  <Words>405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Larry Sanders's Dream Home </vt:lpstr>
      <vt:lpstr>Agenda</vt:lpstr>
      <vt:lpstr>King county </vt:lpstr>
      <vt:lpstr>Client’s requirements for property acquisition </vt:lpstr>
      <vt:lpstr>First hypothesis:  If a Waterfront house is not renovated, the price is cheaper. </vt:lpstr>
      <vt:lpstr>Second hypothesis:  If the purchase is done during winter months, it is likely that prices will be lower. </vt:lpstr>
      <vt:lpstr>Third hypothesis: Houses closer to central areas tend to have fewer bedrooms, suggesting fewer families with children.</vt:lpstr>
      <vt:lpstr>Total Houses Analyzed Waterfront Houses Budget-Friendly Matches Quiet Zip Code Matches Recently Renovated Filtered (No Kids Areas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Vitória Tuzza Ferreira</dc:creator>
  <cp:lastModifiedBy>Vitória Tuzza Ferreira</cp:lastModifiedBy>
  <cp:revision>2</cp:revision>
  <dcterms:created xsi:type="dcterms:W3CDTF">2025-07-09T21:14:19Z</dcterms:created>
  <dcterms:modified xsi:type="dcterms:W3CDTF">2025-07-10T23:16:24Z</dcterms:modified>
</cp:coreProperties>
</file>