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57" r:id="rId6"/>
    <p:sldId id="271" r:id="rId7"/>
    <p:sldId id="262" r:id="rId8"/>
    <p:sldId id="272" r:id="rId9"/>
    <p:sldId id="273" r:id="rId10"/>
    <p:sldId id="268" r:id="rId11"/>
    <p:sldId id="267" r:id="rId12"/>
    <p:sldId id="261" r:id="rId13"/>
    <p:sldId id="274" r:id="rId14"/>
    <p:sldId id="275" r:id="rId15"/>
    <p:sldId id="276" r:id="rId16"/>
    <p:sldId id="277" r:id="rId17"/>
    <p:sldId id="278" r:id="rId18"/>
    <p:sldId id="279" r:id="rId19"/>
    <p:sldId id="269" r:id="rId20"/>
    <p:sldId id="265" r:id="rId21"/>
    <p:sldId id="266"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avan P" initials="RP" lastIdx="1" clrIdx="0">
    <p:extLst>
      <p:ext uri="{19B8F6BF-5375-455C-9EA6-DF929625EA0E}">
        <p15:presenceInfo xmlns:p15="http://schemas.microsoft.com/office/powerpoint/2012/main" userId="a7cff8b72fe80a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98F8D83-DAC9-4445-8CA5-C0871E10B10F}" type="slidenum">
              <a:rPr lang="en-IN" smtClean="0"/>
              <a:t>‹#›</a:t>
            </a:fld>
            <a:endParaRPr lang="en-IN"/>
          </a:p>
        </p:txBody>
      </p:sp>
    </p:spTree>
    <p:extLst>
      <p:ext uri="{BB962C8B-B14F-4D97-AF65-F5344CB8AC3E}">
        <p14:creationId xmlns:p14="http://schemas.microsoft.com/office/powerpoint/2010/main" val="284777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86264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2944520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6D6275-D1BA-42E5-8769-4E1A27B1F6B9}"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2343088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86D6275-D1BA-42E5-8769-4E1A27B1F6B9}" type="datetimeFigureOut">
              <a:rPr lang="en-IN" smtClean="0"/>
              <a:t>19-07-2025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98F8D83-DAC9-4445-8CA5-C0871E10B10F}" type="slidenum">
              <a:rPr lang="en-IN" smtClean="0"/>
              <a:t>‹#›</a:t>
            </a:fld>
            <a:endParaRPr lang="en-IN"/>
          </a:p>
        </p:txBody>
      </p:sp>
    </p:spTree>
    <p:extLst>
      <p:ext uri="{BB962C8B-B14F-4D97-AF65-F5344CB8AC3E}">
        <p14:creationId xmlns:p14="http://schemas.microsoft.com/office/powerpoint/2010/main" val="366460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6D6275-D1BA-42E5-8769-4E1A27B1F6B9}" type="datetimeFigureOut">
              <a:rPr lang="en-IN" smtClean="0"/>
              <a:t>19-07-2025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91474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6D6275-D1BA-42E5-8769-4E1A27B1F6B9}" type="datetimeFigureOut">
              <a:rPr lang="en-IN" smtClean="0"/>
              <a:t>19-07-2025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84343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6D6275-D1BA-42E5-8769-4E1A27B1F6B9}" type="datetimeFigureOut">
              <a:rPr lang="en-IN" smtClean="0"/>
              <a:t>19-07-2025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86210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6D6275-D1BA-42E5-8769-4E1A27B1F6B9}" type="datetimeFigureOut">
              <a:rPr lang="en-IN" smtClean="0"/>
              <a:t>19-07-2025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83038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19-07-2025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2703431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6D6275-D1BA-42E5-8769-4E1A27B1F6B9}" type="datetimeFigureOut">
              <a:rPr lang="en-IN" smtClean="0"/>
              <a:t>19-07-2025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98F8D83-DAC9-4445-8CA5-C0871E10B10F}" type="slidenum">
              <a:rPr lang="en-IN" smtClean="0"/>
              <a:t>‹#›</a:t>
            </a:fld>
            <a:endParaRPr lang="en-IN"/>
          </a:p>
        </p:txBody>
      </p:sp>
    </p:spTree>
    <p:extLst>
      <p:ext uri="{BB962C8B-B14F-4D97-AF65-F5344CB8AC3E}">
        <p14:creationId xmlns:p14="http://schemas.microsoft.com/office/powerpoint/2010/main" val="174016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86D6275-D1BA-42E5-8769-4E1A27B1F6B9}" type="datetimeFigureOut">
              <a:rPr lang="en-IN" smtClean="0"/>
              <a:t>19-07-2025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98F8D83-DAC9-4445-8CA5-C0871E10B10F}" type="slidenum">
              <a:rPr lang="en-IN" smtClean="0"/>
              <a:t>‹#›</a:t>
            </a:fld>
            <a:endParaRPr lang="en-IN"/>
          </a:p>
        </p:txBody>
      </p:sp>
    </p:spTree>
    <p:extLst>
      <p:ext uri="{BB962C8B-B14F-4D97-AF65-F5344CB8AC3E}">
        <p14:creationId xmlns:p14="http://schemas.microsoft.com/office/powerpoint/2010/main" val="5829364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B590-A0E3-F7C7-A2BF-04CA0E8D71F1}"/>
              </a:ext>
            </a:extLst>
          </p:cNvPr>
          <p:cNvSpPr>
            <a:spLocks noGrp="1"/>
          </p:cNvSpPr>
          <p:nvPr>
            <p:ph type="ctrTitle"/>
          </p:nvPr>
        </p:nvSpPr>
        <p:spPr/>
        <p:txBody>
          <a:bodyPr/>
          <a:lstStyle/>
          <a:p>
            <a:r>
              <a:rPr lang="en-IN" sz="4200" i="1" dirty="0"/>
              <a:t>DATA ANALYSIS OF UPI Transactions 2024 </a:t>
            </a:r>
          </a:p>
        </p:txBody>
      </p:sp>
      <p:sp>
        <p:nvSpPr>
          <p:cNvPr id="3" name="Subtitle 2">
            <a:extLst>
              <a:ext uri="{FF2B5EF4-FFF2-40B4-BE49-F238E27FC236}">
                <a16:creationId xmlns:a16="http://schemas.microsoft.com/office/drawing/2014/main" id="{25399F3D-824D-29C1-EB78-CA323F58A041}"/>
              </a:ext>
            </a:extLst>
          </p:cNvPr>
          <p:cNvSpPr>
            <a:spLocks noGrp="1"/>
          </p:cNvSpPr>
          <p:nvPr>
            <p:ph type="subTitle" idx="1"/>
          </p:nvPr>
        </p:nvSpPr>
        <p:spPr>
          <a:xfrm>
            <a:off x="1051560" y="4692073"/>
            <a:ext cx="7891272" cy="1059858"/>
          </a:xfrm>
        </p:spPr>
        <p:txBody>
          <a:bodyPr/>
          <a:lstStyle/>
          <a:p>
            <a:r>
              <a:rPr lang="en-US" dirty="0"/>
              <a:t>Data-Driven User Targeting and Profit Optimization</a:t>
            </a:r>
            <a:endParaRPr lang="en-IN" dirty="0"/>
          </a:p>
        </p:txBody>
      </p:sp>
    </p:spTree>
    <p:extLst>
      <p:ext uri="{BB962C8B-B14F-4D97-AF65-F5344CB8AC3E}">
        <p14:creationId xmlns:p14="http://schemas.microsoft.com/office/powerpoint/2010/main" val="1952055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826764"/>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200" y="1757779"/>
            <a:ext cx="10711650" cy="4578366"/>
          </a:xfrm>
        </p:spPr>
        <p:txBody>
          <a:bodyPr>
            <a:noAutofit/>
          </a:bodyPr>
          <a:lstStyle/>
          <a:p>
            <a:pPr>
              <a:lnSpc>
                <a:spcPct val="150000"/>
              </a:lnSpc>
            </a:pPr>
            <a:r>
              <a:rPr lang="en-US" sz="1800" dirty="0"/>
              <a:t>Columns Used for Data-Driven User Targeting and Profit Optimization </a:t>
            </a:r>
            <a:r>
              <a:rPr lang="en-IN" sz="1800" dirty="0"/>
              <a:t>:</a:t>
            </a:r>
          </a:p>
          <a:p>
            <a:pPr marL="0" indent="0">
              <a:lnSpc>
                <a:spcPct val="150000"/>
              </a:lnSpc>
              <a:buNone/>
            </a:pPr>
            <a:r>
              <a:rPr lang="en-IN" sz="1800" dirty="0"/>
              <a:t>	</a:t>
            </a:r>
            <a:r>
              <a:rPr lang="en-IN" sz="1800" b="1" dirty="0"/>
              <a:t>Timestamp </a:t>
            </a:r>
            <a:r>
              <a:rPr lang="en-IN" sz="1800" dirty="0"/>
              <a:t>= </a:t>
            </a:r>
            <a:r>
              <a:rPr lang="en-US" sz="1800" dirty="0"/>
              <a:t>The exact date and time when the transaction occurred </a:t>
            </a:r>
          </a:p>
          <a:p>
            <a:pPr marL="0" indent="0">
              <a:lnSpc>
                <a:spcPct val="150000"/>
              </a:lnSpc>
              <a:buNone/>
            </a:pPr>
            <a:r>
              <a:rPr lang="en-IN" sz="1800" dirty="0"/>
              <a:t>	</a:t>
            </a:r>
            <a:r>
              <a:rPr lang="en-IN" sz="1800" b="1" dirty="0"/>
              <a:t>Transaction type </a:t>
            </a:r>
            <a:r>
              <a:rPr lang="en-IN" sz="1800" dirty="0"/>
              <a:t>= </a:t>
            </a:r>
            <a:r>
              <a:rPr lang="en-US" sz="1800" dirty="0"/>
              <a:t>The nature of the transaction (e.g., credit, debit, transfer)</a:t>
            </a:r>
          </a:p>
          <a:p>
            <a:pPr marL="0" indent="0">
              <a:lnSpc>
                <a:spcPct val="150000"/>
              </a:lnSpc>
              <a:buNone/>
            </a:pPr>
            <a:r>
              <a:rPr lang="en-US" sz="1800" dirty="0"/>
              <a:t> </a:t>
            </a:r>
            <a:r>
              <a:rPr lang="en-IN" sz="1800" dirty="0"/>
              <a:t>	</a:t>
            </a:r>
            <a:r>
              <a:rPr lang="en-IN" sz="1800" b="1" dirty="0" err="1"/>
              <a:t>Merchant_category</a:t>
            </a:r>
            <a:r>
              <a:rPr lang="en-IN" sz="1800" b="1" dirty="0"/>
              <a:t> </a:t>
            </a:r>
            <a:r>
              <a:rPr lang="en-IN" sz="1800" dirty="0"/>
              <a:t>= </a:t>
            </a:r>
            <a:r>
              <a:rPr lang="en-US" sz="1800" dirty="0"/>
              <a:t>The type of merchant or service category the transaction occurred </a:t>
            </a:r>
          </a:p>
          <a:p>
            <a:pPr marL="0" indent="0">
              <a:lnSpc>
                <a:spcPct val="150000"/>
              </a:lnSpc>
              <a:buNone/>
            </a:pPr>
            <a:r>
              <a:rPr lang="en-IN" sz="1800" dirty="0"/>
              <a:t>	</a:t>
            </a:r>
            <a:r>
              <a:rPr lang="en-IN" sz="1800" b="1" dirty="0"/>
              <a:t>Amount (INR) </a:t>
            </a:r>
            <a:r>
              <a:rPr lang="en-IN" sz="1800" dirty="0"/>
              <a:t>= </a:t>
            </a:r>
            <a:r>
              <a:rPr lang="en-US" sz="1800" dirty="0"/>
              <a:t>The value of the transaction in Indian Rupees</a:t>
            </a:r>
            <a:endParaRPr lang="en-IN" sz="1800" dirty="0"/>
          </a:p>
          <a:p>
            <a:pPr marL="0" indent="0">
              <a:lnSpc>
                <a:spcPct val="150000"/>
              </a:lnSpc>
              <a:buNone/>
            </a:pPr>
            <a:r>
              <a:rPr lang="en-IN" sz="1800" b="1" dirty="0"/>
              <a:t>               </a:t>
            </a:r>
            <a:r>
              <a:rPr lang="en-IN" sz="1800" b="1" dirty="0" err="1"/>
              <a:t>Sender_age_group</a:t>
            </a:r>
            <a:r>
              <a:rPr lang="en-IN" sz="1800" b="1" dirty="0"/>
              <a:t> </a:t>
            </a:r>
            <a:r>
              <a:rPr lang="en-IN" sz="1800" dirty="0"/>
              <a:t>= </a:t>
            </a:r>
            <a:r>
              <a:rPr lang="en-US" sz="1800" dirty="0"/>
              <a:t>Age group of the person who initiated (sent) the transaction</a:t>
            </a:r>
            <a:endParaRPr lang="en-IN" sz="1800" dirty="0"/>
          </a:p>
          <a:p>
            <a:pPr marL="0" indent="0">
              <a:lnSpc>
                <a:spcPct val="150000"/>
              </a:lnSpc>
              <a:buNone/>
            </a:pPr>
            <a:r>
              <a:rPr lang="en-IN" sz="1800" b="1" dirty="0"/>
              <a:t>               </a:t>
            </a:r>
            <a:r>
              <a:rPr lang="en-IN" sz="1800" b="1" dirty="0" err="1"/>
              <a:t>Receiver_age_group</a:t>
            </a:r>
            <a:r>
              <a:rPr lang="en-IN" sz="1800" b="1" dirty="0"/>
              <a:t> </a:t>
            </a:r>
            <a:r>
              <a:rPr lang="en-IN" sz="1800" dirty="0"/>
              <a:t>= </a:t>
            </a:r>
            <a:r>
              <a:rPr lang="en-US" sz="1800" dirty="0"/>
              <a:t>Age group of the person who received the transaction </a:t>
            </a:r>
            <a:endParaRPr lang="en-IN" sz="1800" dirty="0"/>
          </a:p>
          <a:p>
            <a:pPr marL="0" indent="0">
              <a:lnSpc>
                <a:spcPct val="150000"/>
              </a:lnSpc>
              <a:buNone/>
            </a:pPr>
            <a:endParaRPr lang="en-IN" sz="1800" b="1" dirty="0"/>
          </a:p>
          <a:p>
            <a:pPr marL="0" indent="0">
              <a:lnSpc>
                <a:spcPct val="150000"/>
              </a:lnSpc>
              <a:buNone/>
            </a:pPr>
            <a:endParaRPr lang="en-IN" sz="1800" dirty="0"/>
          </a:p>
          <a:p>
            <a:pPr marL="0" indent="0">
              <a:lnSpc>
                <a:spcPct val="150000"/>
              </a:lnSpc>
              <a:buNone/>
            </a:pPr>
            <a:r>
              <a:rPr lang="en-IN" sz="1800" dirty="0"/>
              <a:t>	</a:t>
            </a:r>
          </a:p>
        </p:txBody>
      </p:sp>
    </p:spTree>
    <p:extLst>
      <p:ext uri="{BB962C8B-B14F-4D97-AF65-F5344CB8AC3E}">
        <p14:creationId xmlns:p14="http://schemas.microsoft.com/office/powerpoint/2010/main" val="635273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200" y="1004317"/>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200" y="1907559"/>
            <a:ext cx="11049001" cy="4151496"/>
          </a:xfrm>
        </p:spPr>
        <p:txBody>
          <a:bodyPr>
            <a:noAutofit/>
          </a:bodyPr>
          <a:lstStyle/>
          <a:p>
            <a:pPr>
              <a:lnSpc>
                <a:spcPct val="150000"/>
              </a:lnSpc>
            </a:pPr>
            <a:r>
              <a:rPr lang="en-US" sz="1800" dirty="0"/>
              <a:t>Columns Used for Data-Driven User Targeting and Profit Optimization </a:t>
            </a:r>
            <a:r>
              <a:rPr lang="en-IN" sz="1800" dirty="0"/>
              <a:t>:</a:t>
            </a:r>
          </a:p>
          <a:p>
            <a:pPr marL="0" indent="0">
              <a:lnSpc>
                <a:spcPct val="150000"/>
              </a:lnSpc>
              <a:buNone/>
            </a:pPr>
            <a:r>
              <a:rPr lang="en-IN" sz="1800" dirty="0"/>
              <a:t>	 </a:t>
            </a:r>
            <a:r>
              <a:rPr lang="en-IN" sz="1800" b="1" dirty="0" err="1"/>
              <a:t>Sender_state</a:t>
            </a:r>
            <a:r>
              <a:rPr lang="en-IN" sz="1800" b="1" dirty="0"/>
              <a:t> </a:t>
            </a:r>
            <a:r>
              <a:rPr lang="en-IN" sz="1800" dirty="0"/>
              <a:t>= </a:t>
            </a:r>
            <a:r>
              <a:rPr lang="en-US" sz="1800" dirty="0"/>
              <a:t>The Indian state where the sender is located</a:t>
            </a:r>
            <a:endParaRPr lang="en-IN" sz="1800" dirty="0"/>
          </a:p>
          <a:p>
            <a:pPr marL="0" indent="0">
              <a:lnSpc>
                <a:spcPct val="150000"/>
              </a:lnSpc>
              <a:buNone/>
            </a:pPr>
            <a:r>
              <a:rPr lang="en-IN" sz="1800" dirty="0"/>
              <a:t>	 </a:t>
            </a:r>
            <a:r>
              <a:rPr lang="en-IN" sz="1800" b="1" dirty="0" err="1"/>
              <a:t>Sender_bank</a:t>
            </a:r>
            <a:r>
              <a:rPr lang="en-IN" sz="1800" b="1" dirty="0"/>
              <a:t> </a:t>
            </a:r>
            <a:r>
              <a:rPr lang="en-IN" sz="1800" dirty="0"/>
              <a:t>= </a:t>
            </a:r>
            <a:r>
              <a:rPr lang="en-US" sz="1800" dirty="0"/>
              <a:t>The name of the bank the sender used for the transaction</a:t>
            </a:r>
            <a:endParaRPr lang="en-IN" sz="1800" dirty="0"/>
          </a:p>
          <a:p>
            <a:pPr marL="0" indent="0">
              <a:lnSpc>
                <a:spcPct val="150000"/>
              </a:lnSpc>
              <a:buNone/>
            </a:pPr>
            <a:r>
              <a:rPr lang="en-IN" sz="1800" dirty="0"/>
              <a:t>	</a:t>
            </a:r>
            <a:r>
              <a:rPr lang="en-IN" sz="1800" b="1" dirty="0"/>
              <a:t> </a:t>
            </a:r>
            <a:r>
              <a:rPr lang="en-IN" sz="1800" b="1" dirty="0" err="1"/>
              <a:t>Receiver_bank</a:t>
            </a:r>
            <a:r>
              <a:rPr lang="en-IN" sz="1800" b="1" dirty="0"/>
              <a:t> </a:t>
            </a:r>
            <a:r>
              <a:rPr lang="en-IN" sz="1800" dirty="0"/>
              <a:t>= </a:t>
            </a:r>
            <a:r>
              <a:rPr lang="en-US" sz="1800" dirty="0"/>
              <a:t>The name of the bank where the amount was credited </a:t>
            </a:r>
          </a:p>
          <a:p>
            <a:pPr marL="0" indent="0">
              <a:lnSpc>
                <a:spcPct val="150000"/>
              </a:lnSpc>
              <a:buNone/>
            </a:pPr>
            <a:r>
              <a:rPr lang="en-IN" sz="1800" dirty="0"/>
              <a:t>	 </a:t>
            </a:r>
            <a:r>
              <a:rPr lang="en-IN" sz="1800" b="1" dirty="0" err="1"/>
              <a:t>Day_of_week</a:t>
            </a:r>
            <a:r>
              <a:rPr lang="en-IN" sz="1800" b="1" dirty="0"/>
              <a:t> </a:t>
            </a:r>
            <a:r>
              <a:rPr lang="en-IN" sz="1800" dirty="0"/>
              <a:t>= </a:t>
            </a:r>
            <a:r>
              <a:rPr lang="en-US" sz="1800" dirty="0"/>
              <a:t>The day the transaction took place</a:t>
            </a:r>
          </a:p>
          <a:p>
            <a:pPr marL="0" indent="0">
              <a:lnSpc>
                <a:spcPct val="150000"/>
              </a:lnSpc>
              <a:buNone/>
            </a:pPr>
            <a:r>
              <a:rPr lang="en-IN" sz="1800" b="1" dirty="0"/>
              <a:t>                 Here </a:t>
            </a:r>
            <a:r>
              <a:rPr lang="en-IN" sz="1800" b="1"/>
              <a:t>Age groups mapped as </a:t>
            </a:r>
            <a:r>
              <a:rPr lang="en-IN" sz="1800" b="1" dirty="0"/>
              <a:t>'18-25': ‘</a:t>
            </a:r>
            <a:r>
              <a:rPr lang="en-IN" sz="1800" b="1"/>
              <a:t>A’, '26-35</a:t>
            </a:r>
            <a:r>
              <a:rPr lang="en-IN" sz="1800" b="1" dirty="0"/>
              <a:t>': ‘</a:t>
            </a:r>
            <a:r>
              <a:rPr lang="en-IN" sz="1800" b="1"/>
              <a:t>B’, '36-45</a:t>
            </a:r>
            <a:r>
              <a:rPr lang="en-IN" sz="1800" b="1" dirty="0"/>
              <a:t>': 'C’, '46-55': 'D’, '56+': 'E'</a:t>
            </a:r>
            <a:endParaRPr lang="en-US" sz="1800" dirty="0"/>
          </a:p>
          <a:p>
            <a:pPr marL="0" indent="0">
              <a:lnSpc>
                <a:spcPct val="150000"/>
              </a:lnSpc>
              <a:buNone/>
            </a:pPr>
            <a:endParaRPr lang="en-US" sz="1800" dirty="0"/>
          </a:p>
          <a:p>
            <a:pPr marL="0" indent="0">
              <a:lnSpc>
                <a:spcPct val="150000"/>
              </a:lnSpc>
              <a:buNone/>
            </a:pPr>
            <a:endParaRPr lang="en-US" sz="1800" dirty="0"/>
          </a:p>
          <a:p>
            <a:pPr marL="0" indent="0">
              <a:lnSpc>
                <a:spcPct val="150000"/>
              </a:lnSpc>
              <a:buNone/>
            </a:pPr>
            <a:endParaRPr lang="en-US" sz="1800" dirty="0"/>
          </a:p>
          <a:p>
            <a:pPr marL="0" indent="0">
              <a:lnSpc>
                <a:spcPct val="150000"/>
              </a:lnSpc>
              <a:buNone/>
            </a:pPr>
            <a:endParaRPr lang="en-IN" sz="1800" dirty="0"/>
          </a:p>
          <a:p>
            <a:pPr marL="0" indent="0">
              <a:lnSpc>
                <a:spcPct val="150000"/>
              </a:lnSpc>
              <a:buNone/>
            </a:pPr>
            <a:endParaRPr lang="en-IN" sz="1800" b="1" dirty="0"/>
          </a:p>
        </p:txBody>
      </p:sp>
    </p:spTree>
    <p:extLst>
      <p:ext uri="{BB962C8B-B14F-4D97-AF65-F5344CB8AC3E}">
        <p14:creationId xmlns:p14="http://schemas.microsoft.com/office/powerpoint/2010/main" val="642434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F47B-0E24-CC37-9F9B-31EBFEC376D0}"/>
              </a:ext>
            </a:extLst>
          </p:cNvPr>
          <p:cNvSpPr>
            <a:spLocks noGrp="1"/>
          </p:cNvSpPr>
          <p:nvPr>
            <p:ph type="title"/>
          </p:nvPr>
        </p:nvSpPr>
        <p:spPr>
          <a:xfrm>
            <a:off x="4119417" y="185420"/>
            <a:ext cx="6149299" cy="629174"/>
          </a:xfrm>
        </p:spPr>
        <p:txBody>
          <a:bodyPr>
            <a:noAutofit/>
          </a:bodyPr>
          <a:lstStyle/>
          <a:p>
            <a:pPr algn="ctr"/>
            <a:r>
              <a:rPr lang="en-US" sz="2400" dirty="0"/>
              <a:t>Transaction Count by Sender State and Age Group</a:t>
            </a:r>
            <a:endParaRPr lang="en-IN" sz="2400" dirty="0"/>
          </a:p>
        </p:txBody>
      </p:sp>
      <p:pic>
        <p:nvPicPr>
          <p:cNvPr id="5" name="Picture 4" descr="A graph of different colored bars&#10;&#10;AI-generated content may be incorrect.">
            <a:extLst>
              <a:ext uri="{FF2B5EF4-FFF2-40B4-BE49-F238E27FC236}">
                <a16:creationId xmlns:a16="http://schemas.microsoft.com/office/drawing/2014/main" id="{80FA0B3A-9A31-97B1-56A7-235055036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054" y="1123319"/>
            <a:ext cx="7324435" cy="535137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328355AD-0B87-00C6-9FCE-0236C23FB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41" y="1375641"/>
            <a:ext cx="3265777" cy="4406322"/>
          </a:xfrm>
          <a:prstGeom prst="rect">
            <a:avLst/>
          </a:prstGeom>
        </p:spPr>
      </p:pic>
    </p:spTree>
    <p:extLst>
      <p:ext uri="{BB962C8B-B14F-4D97-AF65-F5344CB8AC3E}">
        <p14:creationId xmlns:p14="http://schemas.microsoft.com/office/powerpoint/2010/main" val="253093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F47B-0E24-CC37-9F9B-31EBFEC376D0}"/>
              </a:ext>
            </a:extLst>
          </p:cNvPr>
          <p:cNvSpPr>
            <a:spLocks noGrp="1"/>
          </p:cNvSpPr>
          <p:nvPr>
            <p:ph type="title"/>
          </p:nvPr>
        </p:nvSpPr>
        <p:spPr>
          <a:xfrm>
            <a:off x="2274262" y="146892"/>
            <a:ext cx="6867617" cy="629174"/>
          </a:xfrm>
        </p:spPr>
        <p:txBody>
          <a:bodyPr>
            <a:noAutofit/>
          </a:bodyPr>
          <a:lstStyle/>
          <a:p>
            <a:pPr algn="ctr"/>
            <a:r>
              <a:rPr lang="en-US" sz="2400" dirty="0"/>
              <a:t>Monthly Total Amount by Merchant Category</a:t>
            </a:r>
            <a:endParaRPr lang="en-IN" sz="2400" dirty="0"/>
          </a:p>
        </p:txBody>
      </p:sp>
      <p:pic>
        <p:nvPicPr>
          <p:cNvPr id="8" name="Picture 7">
            <a:extLst>
              <a:ext uri="{FF2B5EF4-FFF2-40B4-BE49-F238E27FC236}">
                <a16:creationId xmlns:a16="http://schemas.microsoft.com/office/drawing/2014/main" id="{BB986ED9-E652-574D-01E8-77CA52424E08}"/>
              </a:ext>
            </a:extLst>
          </p:cNvPr>
          <p:cNvPicPr>
            <a:picLocks noChangeAspect="1"/>
          </p:cNvPicPr>
          <p:nvPr/>
        </p:nvPicPr>
        <p:blipFill>
          <a:blip r:embed="rId2"/>
          <a:stretch>
            <a:fillRect/>
          </a:stretch>
        </p:blipFill>
        <p:spPr>
          <a:xfrm>
            <a:off x="535709" y="1126837"/>
            <a:ext cx="10738771" cy="5269684"/>
          </a:xfrm>
          <a:prstGeom prst="rect">
            <a:avLst/>
          </a:prstGeom>
        </p:spPr>
      </p:pic>
    </p:spTree>
    <p:extLst>
      <p:ext uri="{BB962C8B-B14F-4D97-AF65-F5344CB8AC3E}">
        <p14:creationId xmlns:p14="http://schemas.microsoft.com/office/powerpoint/2010/main" val="17966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F47B-0E24-CC37-9F9B-31EBFEC376D0}"/>
              </a:ext>
            </a:extLst>
          </p:cNvPr>
          <p:cNvSpPr>
            <a:spLocks noGrp="1"/>
          </p:cNvSpPr>
          <p:nvPr>
            <p:ph type="title"/>
          </p:nvPr>
        </p:nvSpPr>
        <p:spPr>
          <a:xfrm>
            <a:off x="2393279" y="360911"/>
            <a:ext cx="7405443" cy="629174"/>
          </a:xfrm>
        </p:spPr>
        <p:txBody>
          <a:bodyPr>
            <a:noAutofit/>
          </a:bodyPr>
          <a:lstStyle/>
          <a:p>
            <a:pPr algn="ctr"/>
            <a:r>
              <a:rPr lang="en-US" sz="2400" dirty="0"/>
              <a:t>Heatmap of Total Amount by Merchant Category and Month</a:t>
            </a:r>
            <a:endParaRPr lang="en-IN" sz="2400" dirty="0"/>
          </a:p>
        </p:txBody>
      </p:sp>
      <p:pic>
        <p:nvPicPr>
          <p:cNvPr id="4" name="Picture 3">
            <a:extLst>
              <a:ext uri="{FF2B5EF4-FFF2-40B4-BE49-F238E27FC236}">
                <a16:creationId xmlns:a16="http://schemas.microsoft.com/office/drawing/2014/main" id="{E39DE7E6-9D02-CA8B-48E7-C8BCB5C51EE0}"/>
              </a:ext>
            </a:extLst>
          </p:cNvPr>
          <p:cNvPicPr>
            <a:picLocks noChangeAspect="1"/>
          </p:cNvPicPr>
          <p:nvPr/>
        </p:nvPicPr>
        <p:blipFill>
          <a:blip r:embed="rId2"/>
          <a:stretch>
            <a:fillRect/>
          </a:stretch>
        </p:blipFill>
        <p:spPr>
          <a:xfrm>
            <a:off x="1371191" y="1238276"/>
            <a:ext cx="9449619" cy="4732430"/>
          </a:xfrm>
          <a:prstGeom prst="rect">
            <a:avLst/>
          </a:prstGeom>
        </p:spPr>
      </p:pic>
    </p:spTree>
    <p:extLst>
      <p:ext uri="{BB962C8B-B14F-4D97-AF65-F5344CB8AC3E}">
        <p14:creationId xmlns:p14="http://schemas.microsoft.com/office/powerpoint/2010/main" val="880074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8A1CD2-C922-615C-8A8C-E0ED0C7C59FD}"/>
              </a:ext>
            </a:extLst>
          </p:cNvPr>
          <p:cNvPicPr>
            <a:picLocks noChangeAspect="1"/>
          </p:cNvPicPr>
          <p:nvPr/>
        </p:nvPicPr>
        <p:blipFill>
          <a:blip r:embed="rId2"/>
          <a:stretch>
            <a:fillRect/>
          </a:stretch>
        </p:blipFill>
        <p:spPr>
          <a:xfrm>
            <a:off x="6470239" y="1533502"/>
            <a:ext cx="5407726" cy="4511431"/>
          </a:xfrm>
          <a:prstGeom prst="rect">
            <a:avLst/>
          </a:prstGeom>
        </p:spPr>
      </p:pic>
      <p:pic>
        <p:nvPicPr>
          <p:cNvPr id="9" name="Picture 8">
            <a:extLst>
              <a:ext uri="{FF2B5EF4-FFF2-40B4-BE49-F238E27FC236}">
                <a16:creationId xmlns:a16="http://schemas.microsoft.com/office/drawing/2014/main" id="{EEC03CEB-C6DE-40BA-C202-84E05D4B76F7}"/>
              </a:ext>
            </a:extLst>
          </p:cNvPr>
          <p:cNvPicPr>
            <a:picLocks noChangeAspect="1"/>
          </p:cNvPicPr>
          <p:nvPr/>
        </p:nvPicPr>
        <p:blipFill>
          <a:blip r:embed="rId3"/>
          <a:stretch>
            <a:fillRect/>
          </a:stretch>
        </p:blipFill>
        <p:spPr>
          <a:xfrm>
            <a:off x="107982" y="1533502"/>
            <a:ext cx="6073666" cy="4511431"/>
          </a:xfrm>
          <a:prstGeom prst="rect">
            <a:avLst/>
          </a:prstGeom>
        </p:spPr>
      </p:pic>
      <p:sp>
        <p:nvSpPr>
          <p:cNvPr id="12" name="TextBox 11">
            <a:extLst>
              <a:ext uri="{FF2B5EF4-FFF2-40B4-BE49-F238E27FC236}">
                <a16:creationId xmlns:a16="http://schemas.microsoft.com/office/drawing/2014/main" id="{999AAB50-A667-A0AF-8FD2-3B2C317B05EA}"/>
              </a:ext>
            </a:extLst>
          </p:cNvPr>
          <p:cNvSpPr txBox="1"/>
          <p:nvPr/>
        </p:nvSpPr>
        <p:spPr>
          <a:xfrm>
            <a:off x="226457" y="693056"/>
            <a:ext cx="6096000" cy="461665"/>
          </a:xfrm>
          <a:prstGeom prst="rect">
            <a:avLst/>
          </a:prstGeom>
          <a:noFill/>
        </p:spPr>
        <p:txBody>
          <a:bodyPr wrap="square">
            <a:spAutoFit/>
          </a:bodyPr>
          <a:lstStyle/>
          <a:p>
            <a:r>
              <a:rPr lang="en-US" sz="2400" dirty="0">
                <a:latin typeface="+mj-lt"/>
              </a:rPr>
              <a:t> Count of Sender Age Groups by Merchant Category</a:t>
            </a:r>
          </a:p>
        </p:txBody>
      </p:sp>
      <p:sp>
        <p:nvSpPr>
          <p:cNvPr id="16" name="TextBox 15">
            <a:extLst>
              <a:ext uri="{FF2B5EF4-FFF2-40B4-BE49-F238E27FC236}">
                <a16:creationId xmlns:a16="http://schemas.microsoft.com/office/drawing/2014/main" id="{283415E3-DEE3-4267-CFB5-C06EBF0F6BDB}"/>
              </a:ext>
            </a:extLst>
          </p:cNvPr>
          <p:cNvSpPr txBox="1"/>
          <p:nvPr/>
        </p:nvSpPr>
        <p:spPr>
          <a:xfrm>
            <a:off x="6640945" y="693056"/>
            <a:ext cx="6096000" cy="461665"/>
          </a:xfrm>
          <a:prstGeom prst="rect">
            <a:avLst/>
          </a:prstGeom>
          <a:noFill/>
        </p:spPr>
        <p:txBody>
          <a:bodyPr wrap="square">
            <a:spAutoFit/>
          </a:bodyPr>
          <a:lstStyle/>
          <a:p>
            <a:r>
              <a:rPr lang="en-US" sz="2400" dirty="0">
                <a:latin typeface="+mj-lt"/>
              </a:rPr>
              <a:t> Count of Receiver Age Groups by Merchant Category</a:t>
            </a:r>
          </a:p>
        </p:txBody>
      </p:sp>
    </p:spTree>
    <p:extLst>
      <p:ext uri="{BB962C8B-B14F-4D97-AF65-F5344CB8AC3E}">
        <p14:creationId xmlns:p14="http://schemas.microsoft.com/office/powerpoint/2010/main" val="427572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C5BB41-EDA4-7EF5-2F04-982CE438714A}"/>
              </a:ext>
            </a:extLst>
          </p:cNvPr>
          <p:cNvPicPr>
            <a:picLocks noChangeAspect="1"/>
          </p:cNvPicPr>
          <p:nvPr/>
        </p:nvPicPr>
        <p:blipFill>
          <a:blip r:embed="rId2"/>
          <a:stretch>
            <a:fillRect/>
          </a:stretch>
        </p:blipFill>
        <p:spPr>
          <a:xfrm>
            <a:off x="111852" y="1295094"/>
            <a:ext cx="5890770" cy="4397121"/>
          </a:xfrm>
          <a:prstGeom prst="rect">
            <a:avLst/>
          </a:prstGeom>
        </p:spPr>
      </p:pic>
      <p:pic>
        <p:nvPicPr>
          <p:cNvPr id="17" name="Picture 16">
            <a:extLst>
              <a:ext uri="{FF2B5EF4-FFF2-40B4-BE49-F238E27FC236}">
                <a16:creationId xmlns:a16="http://schemas.microsoft.com/office/drawing/2014/main" id="{A9A176BD-FBEC-3EEC-D190-A4F74D6F3A28}"/>
              </a:ext>
            </a:extLst>
          </p:cNvPr>
          <p:cNvPicPr>
            <a:picLocks noChangeAspect="1"/>
          </p:cNvPicPr>
          <p:nvPr/>
        </p:nvPicPr>
        <p:blipFill>
          <a:blip r:embed="rId3"/>
          <a:stretch>
            <a:fillRect/>
          </a:stretch>
        </p:blipFill>
        <p:spPr>
          <a:xfrm>
            <a:off x="6189380" y="1295094"/>
            <a:ext cx="5639289" cy="3803380"/>
          </a:xfrm>
          <a:prstGeom prst="rect">
            <a:avLst/>
          </a:prstGeom>
        </p:spPr>
      </p:pic>
      <p:sp>
        <p:nvSpPr>
          <p:cNvPr id="4" name="TextBox 3">
            <a:extLst>
              <a:ext uri="{FF2B5EF4-FFF2-40B4-BE49-F238E27FC236}">
                <a16:creationId xmlns:a16="http://schemas.microsoft.com/office/drawing/2014/main" id="{90877FEA-58D9-2E34-C6A9-517F7D3A2D3A}"/>
              </a:ext>
            </a:extLst>
          </p:cNvPr>
          <p:cNvSpPr txBox="1"/>
          <p:nvPr/>
        </p:nvSpPr>
        <p:spPr>
          <a:xfrm>
            <a:off x="1025237" y="586571"/>
            <a:ext cx="6096000" cy="461665"/>
          </a:xfrm>
          <a:prstGeom prst="rect">
            <a:avLst/>
          </a:prstGeom>
          <a:noFill/>
        </p:spPr>
        <p:txBody>
          <a:bodyPr wrap="square">
            <a:spAutoFit/>
          </a:bodyPr>
          <a:lstStyle/>
          <a:p>
            <a:r>
              <a:rPr lang="en-US" sz="2400" dirty="0">
                <a:latin typeface="+mj-lt"/>
              </a:rPr>
              <a:t>Transaction Amount by Merchant Category</a:t>
            </a:r>
          </a:p>
        </p:txBody>
      </p:sp>
      <p:sp>
        <p:nvSpPr>
          <p:cNvPr id="6" name="TextBox 5">
            <a:extLst>
              <a:ext uri="{FF2B5EF4-FFF2-40B4-BE49-F238E27FC236}">
                <a16:creationId xmlns:a16="http://schemas.microsoft.com/office/drawing/2014/main" id="{25E4C809-FAD1-9C5A-71C7-7BC526567671}"/>
              </a:ext>
            </a:extLst>
          </p:cNvPr>
          <p:cNvSpPr txBox="1"/>
          <p:nvPr/>
        </p:nvSpPr>
        <p:spPr>
          <a:xfrm>
            <a:off x="7453746" y="586571"/>
            <a:ext cx="3842327" cy="461665"/>
          </a:xfrm>
          <a:prstGeom prst="rect">
            <a:avLst/>
          </a:prstGeom>
          <a:noFill/>
        </p:spPr>
        <p:txBody>
          <a:bodyPr wrap="square">
            <a:spAutoFit/>
          </a:bodyPr>
          <a:lstStyle/>
          <a:p>
            <a:r>
              <a:rPr lang="en-US" sz="1800" dirty="0">
                <a:latin typeface="+mj-lt"/>
              </a:rPr>
              <a:t> </a:t>
            </a:r>
            <a:r>
              <a:rPr lang="en-US" sz="2400" dirty="0">
                <a:latin typeface="+mj-lt"/>
              </a:rPr>
              <a:t>Distribution of Transaction Types</a:t>
            </a:r>
          </a:p>
        </p:txBody>
      </p:sp>
    </p:spTree>
    <p:extLst>
      <p:ext uri="{BB962C8B-B14F-4D97-AF65-F5344CB8AC3E}">
        <p14:creationId xmlns:p14="http://schemas.microsoft.com/office/powerpoint/2010/main" val="2352033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AD857D-0D9A-7BA5-C877-702E6D3AAC72}"/>
              </a:ext>
            </a:extLst>
          </p:cNvPr>
          <p:cNvPicPr>
            <a:picLocks noChangeAspect="1"/>
          </p:cNvPicPr>
          <p:nvPr/>
        </p:nvPicPr>
        <p:blipFill>
          <a:blip r:embed="rId2"/>
          <a:stretch>
            <a:fillRect/>
          </a:stretch>
        </p:blipFill>
        <p:spPr>
          <a:xfrm>
            <a:off x="540344" y="1721151"/>
            <a:ext cx="4922947" cy="3711262"/>
          </a:xfrm>
          <a:prstGeom prst="rect">
            <a:avLst/>
          </a:prstGeom>
        </p:spPr>
      </p:pic>
      <p:pic>
        <p:nvPicPr>
          <p:cNvPr id="7" name="Picture 6">
            <a:extLst>
              <a:ext uri="{FF2B5EF4-FFF2-40B4-BE49-F238E27FC236}">
                <a16:creationId xmlns:a16="http://schemas.microsoft.com/office/drawing/2014/main" id="{846AC63D-30B2-545B-3638-CFF823F3194B}"/>
              </a:ext>
            </a:extLst>
          </p:cNvPr>
          <p:cNvPicPr>
            <a:picLocks noChangeAspect="1"/>
          </p:cNvPicPr>
          <p:nvPr/>
        </p:nvPicPr>
        <p:blipFill>
          <a:blip r:embed="rId3"/>
          <a:stretch>
            <a:fillRect/>
          </a:stretch>
        </p:blipFill>
        <p:spPr>
          <a:xfrm>
            <a:off x="6728711" y="1728772"/>
            <a:ext cx="3962743" cy="3703641"/>
          </a:xfrm>
          <a:prstGeom prst="rect">
            <a:avLst/>
          </a:prstGeom>
        </p:spPr>
      </p:pic>
      <p:sp>
        <p:nvSpPr>
          <p:cNvPr id="8" name="TextBox 7">
            <a:extLst>
              <a:ext uri="{FF2B5EF4-FFF2-40B4-BE49-F238E27FC236}">
                <a16:creationId xmlns:a16="http://schemas.microsoft.com/office/drawing/2014/main" id="{6612F901-0B39-65D3-951B-AEA8BD58CE8D}"/>
              </a:ext>
            </a:extLst>
          </p:cNvPr>
          <p:cNvSpPr txBox="1"/>
          <p:nvPr/>
        </p:nvSpPr>
        <p:spPr>
          <a:xfrm>
            <a:off x="886692" y="595806"/>
            <a:ext cx="4922947" cy="461665"/>
          </a:xfrm>
          <a:prstGeom prst="rect">
            <a:avLst/>
          </a:prstGeom>
          <a:noFill/>
        </p:spPr>
        <p:txBody>
          <a:bodyPr wrap="square">
            <a:spAutoFit/>
          </a:bodyPr>
          <a:lstStyle/>
          <a:p>
            <a:r>
              <a:rPr lang="en-US" sz="2400" dirty="0">
                <a:latin typeface="+mj-lt"/>
              </a:rPr>
              <a:t>Amount (INR) Distribution by Sender State</a:t>
            </a:r>
          </a:p>
        </p:txBody>
      </p:sp>
      <p:sp>
        <p:nvSpPr>
          <p:cNvPr id="10" name="TextBox 9">
            <a:extLst>
              <a:ext uri="{FF2B5EF4-FFF2-40B4-BE49-F238E27FC236}">
                <a16:creationId xmlns:a16="http://schemas.microsoft.com/office/drawing/2014/main" id="{95EF3977-8E96-3E34-A30D-80A9E0609CE3}"/>
              </a:ext>
            </a:extLst>
          </p:cNvPr>
          <p:cNvSpPr txBox="1"/>
          <p:nvPr/>
        </p:nvSpPr>
        <p:spPr>
          <a:xfrm>
            <a:off x="6982692" y="607352"/>
            <a:ext cx="6096000" cy="461665"/>
          </a:xfrm>
          <a:prstGeom prst="rect">
            <a:avLst/>
          </a:prstGeom>
          <a:noFill/>
        </p:spPr>
        <p:txBody>
          <a:bodyPr wrap="square">
            <a:spAutoFit/>
          </a:bodyPr>
          <a:lstStyle/>
          <a:p>
            <a:r>
              <a:rPr lang="en-US" sz="2400" dirty="0">
                <a:latin typeface="+mj-lt"/>
              </a:rPr>
              <a:t>Amount (INR) Distribution by Sender Bank</a:t>
            </a:r>
          </a:p>
        </p:txBody>
      </p:sp>
    </p:spTree>
    <p:extLst>
      <p:ext uri="{BB962C8B-B14F-4D97-AF65-F5344CB8AC3E}">
        <p14:creationId xmlns:p14="http://schemas.microsoft.com/office/powerpoint/2010/main" val="1246897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EF89A9-92A4-C085-BC1B-2FEEE23D5C5D}"/>
              </a:ext>
            </a:extLst>
          </p:cNvPr>
          <p:cNvPicPr>
            <a:picLocks noChangeAspect="1"/>
          </p:cNvPicPr>
          <p:nvPr/>
        </p:nvPicPr>
        <p:blipFill>
          <a:blip r:embed="rId2"/>
          <a:stretch>
            <a:fillRect/>
          </a:stretch>
        </p:blipFill>
        <p:spPr>
          <a:xfrm>
            <a:off x="517236" y="1766275"/>
            <a:ext cx="4000847" cy="3756986"/>
          </a:xfrm>
          <a:prstGeom prst="rect">
            <a:avLst/>
          </a:prstGeom>
        </p:spPr>
      </p:pic>
      <p:pic>
        <p:nvPicPr>
          <p:cNvPr id="12" name="Picture 11" descr="A graph of blue rectangular bars&#10;&#10;AI-generated content may be incorrect.">
            <a:extLst>
              <a:ext uri="{FF2B5EF4-FFF2-40B4-BE49-F238E27FC236}">
                <a16:creationId xmlns:a16="http://schemas.microsoft.com/office/drawing/2014/main" id="{90BACD91-CC67-ADEC-41EF-97897E239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9612" y="1014588"/>
            <a:ext cx="6125152" cy="4828824"/>
          </a:xfrm>
          <a:prstGeom prst="rect">
            <a:avLst/>
          </a:prstGeom>
        </p:spPr>
      </p:pic>
      <p:sp>
        <p:nvSpPr>
          <p:cNvPr id="5" name="TextBox 4">
            <a:extLst>
              <a:ext uri="{FF2B5EF4-FFF2-40B4-BE49-F238E27FC236}">
                <a16:creationId xmlns:a16="http://schemas.microsoft.com/office/drawing/2014/main" id="{6A75C68A-296C-E62E-7131-E97428126460}"/>
              </a:ext>
            </a:extLst>
          </p:cNvPr>
          <p:cNvSpPr txBox="1"/>
          <p:nvPr/>
        </p:nvSpPr>
        <p:spPr>
          <a:xfrm>
            <a:off x="729672" y="465429"/>
            <a:ext cx="4710548" cy="461665"/>
          </a:xfrm>
          <a:prstGeom prst="rect">
            <a:avLst/>
          </a:prstGeom>
          <a:noFill/>
        </p:spPr>
        <p:txBody>
          <a:bodyPr wrap="square">
            <a:spAutoFit/>
          </a:bodyPr>
          <a:lstStyle/>
          <a:p>
            <a:r>
              <a:rPr lang="en-US" sz="2400" dirty="0">
                <a:latin typeface="+mj-lt"/>
              </a:rPr>
              <a:t>Amount (INR) Distribution by receiver bank</a:t>
            </a:r>
          </a:p>
        </p:txBody>
      </p:sp>
      <p:sp>
        <p:nvSpPr>
          <p:cNvPr id="7" name="TextBox 6">
            <a:extLst>
              <a:ext uri="{FF2B5EF4-FFF2-40B4-BE49-F238E27FC236}">
                <a16:creationId xmlns:a16="http://schemas.microsoft.com/office/drawing/2014/main" id="{92567C24-1485-0760-CB18-3FCEABA906B0}"/>
              </a:ext>
            </a:extLst>
          </p:cNvPr>
          <p:cNvSpPr txBox="1"/>
          <p:nvPr/>
        </p:nvSpPr>
        <p:spPr>
          <a:xfrm>
            <a:off x="7416800" y="465428"/>
            <a:ext cx="2817091" cy="461665"/>
          </a:xfrm>
          <a:prstGeom prst="rect">
            <a:avLst/>
          </a:prstGeom>
          <a:noFill/>
        </p:spPr>
        <p:txBody>
          <a:bodyPr wrap="square">
            <a:spAutoFit/>
          </a:bodyPr>
          <a:lstStyle/>
          <a:p>
            <a:r>
              <a:rPr lang="en-US" sz="2400" dirty="0">
                <a:latin typeface="+mj-lt"/>
              </a:rPr>
              <a:t>Transaction Count by day</a:t>
            </a:r>
          </a:p>
        </p:txBody>
      </p:sp>
    </p:spTree>
    <p:extLst>
      <p:ext uri="{BB962C8B-B14F-4D97-AF65-F5344CB8AC3E}">
        <p14:creationId xmlns:p14="http://schemas.microsoft.com/office/powerpoint/2010/main" val="393500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p:txBody>
          <a:bodyPr>
            <a:normAutofit/>
          </a:bodyPr>
          <a:lstStyle/>
          <a:p>
            <a:pPr algn="ctr"/>
            <a:r>
              <a:rPr lang="en-US" sz="4200" dirty="0"/>
              <a:t>Business outcomes</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1069848" y="1884218"/>
            <a:ext cx="10058400" cy="4110182"/>
          </a:xfrm>
        </p:spPr>
        <p:txBody>
          <a:bodyPr>
            <a:normAutofit/>
          </a:bodyPr>
          <a:lstStyle/>
          <a:p>
            <a:pPr>
              <a:lnSpc>
                <a:spcPct val="150000"/>
              </a:lnSpc>
            </a:pPr>
            <a:r>
              <a:rPr lang="en-US" sz="1800" dirty="0"/>
              <a:t>The following are some important business insights derived from the plots and charts:</a:t>
            </a:r>
          </a:p>
          <a:p>
            <a:pPr lvl="1">
              <a:lnSpc>
                <a:spcPct val="150000"/>
              </a:lnSpc>
            </a:pPr>
            <a:r>
              <a:rPr lang="en-US" dirty="0"/>
              <a:t>Age group 'B' consistently drives the highest transaction volume across all major states, with Maharashtra recording the highest overall transactions, making both this demographic and state crucial for targeted financial and marketing strategies.</a:t>
            </a:r>
          </a:p>
          <a:p>
            <a:pPr lvl="1">
              <a:lnSpc>
                <a:spcPct val="150000"/>
              </a:lnSpc>
            </a:pPr>
            <a:r>
              <a:rPr lang="en-US" dirty="0"/>
              <a:t>Shopping, Grocery, and Utilities emerged as the top 3 merchant categories in terms of total spending throughout the year, with the highest overall transaction amount recorded in January 2024 across most categories.</a:t>
            </a:r>
          </a:p>
          <a:p>
            <a:pPr lvl="1">
              <a:lnSpc>
                <a:spcPct val="150000"/>
              </a:lnSpc>
            </a:pPr>
            <a:r>
              <a:rPr lang="en-US" dirty="0"/>
              <a:t>Education, Shopping, and Utilities drive the highest transaction amounts, indicating key sectors for revenue growth and targeted promotions.</a:t>
            </a:r>
            <a:endParaRPr lang="en-IN" dirty="0"/>
          </a:p>
        </p:txBody>
      </p:sp>
    </p:spTree>
    <p:extLst>
      <p:ext uri="{BB962C8B-B14F-4D97-AF65-F5344CB8AC3E}">
        <p14:creationId xmlns:p14="http://schemas.microsoft.com/office/powerpoint/2010/main" val="124875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B44E-0E80-0126-CE16-EAF1D8D057EE}"/>
              </a:ext>
            </a:extLst>
          </p:cNvPr>
          <p:cNvSpPr>
            <a:spLocks noGrp="1"/>
          </p:cNvSpPr>
          <p:nvPr>
            <p:ph type="title"/>
          </p:nvPr>
        </p:nvSpPr>
        <p:spPr>
          <a:xfrm>
            <a:off x="931303" y="540051"/>
            <a:ext cx="10058400" cy="1609344"/>
          </a:xfrm>
        </p:spPr>
        <p:txBody>
          <a:bodyPr>
            <a:normAutofit/>
          </a:bodyPr>
          <a:lstStyle/>
          <a:p>
            <a:pPr algn="ctr"/>
            <a:r>
              <a:rPr lang="en-US" sz="4200" dirty="0"/>
              <a:t>Business objective</a:t>
            </a:r>
            <a:endParaRPr lang="en-IN" sz="4200" dirty="0"/>
          </a:p>
        </p:txBody>
      </p:sp>
      <p:sp>
        <p:nvSpPr>
          <p:cNvPr id="3" name="Content Placeholder 2">
            <a:extLst>
              <a:ext uri="{FF2B5EF4-FFF2-40B4-BE49-F238E27FC236}">
                <a16:creationId xmlns:a16="http://schemas.microsoft.com/office/drawing/2014/main" id="{E9D1B978-1E07-136E-F86C-61C4569CFD1B}"/>
              </a:ext>
            </a:extLst>
          </p:cNvPr>
          <p:cNvSpPr>
            <a:spLocks noGrp="1"/>
          </p:cNvSpPr>
          <p:nvPr>
            <p:ph idx="1"/>
          </p:nvPr>
        </p:nvSpPr>
        <p:spPr>
          <a:xfrm>
            <a:off x="1152975" y="2527807"/>
            <a:ext cx="10058400" cy="2764628"/>
          </a:xfrm>
        </p:spPr>
        <p:txBody>
          <a:bodyPr>
            <a:normAutofit/>
          </a:bodyPr>
          <a:lstStyle/>
          <a:p>
            <a:pPr>
              <a:lnSpc>
                <a:spcPct val="150000"/>
              </a:lnSpc>
            </a:pPr>
            <a:r>
              <a:rPr lang="en-US" sz="1800" dirty="0"/>
              <a:t>Identify high-value user segments based on age, state, and transaction patterns.</a:t>
            </a:r>
          </a:p>
          <a:p>
            <a:pPr>
              <a:lnSpc>
                <a:spcPct val="150000"/>
              </a:lnSpc>
            </a:pPr>
            <a:r>
              <a:rPr lang="en-US" sz="1800" dirty="0"/>
              <a:t>Optimize profit by promoting high-margin transaction types like P2M and Bill Payments.</a:t>
            </a:r>
          </a:p>
          <a:p>
            <a:pPr>
              <a:lnSpc>
                <a:spcPct val="150000"/>
              </a:lnSpc>
            </a:pPr>
            <a:r>
              <a:rPr lang="en-US" sz="1800" dirty="0"/>
              <a:t>Enhance user engagement with personalized offers based on spending habits and timing.</a:t>
            </a:r>
          </a:p>
          <a:p>
            <a:pPr>
              <a:lnSpc>
                <a:spcPct val="150000"/>
              </a:lnSpc>
            </a:pPr>
            <a:r>
              <a:rPr lang="en-US" sz="1800" dirty="0"/>
              <a:t>Strengthen partnerships with top-performing banks and merchants to boost revenue.</a:t>
            </a:r>
            <a:endParaRPr lang="en-IN" sz="1800" dirty="0"/>
          </a:p>
        </p:txBody>
      </p:sp>
    </p:spTree>
    <p:extLst>
      <p:ext uri="{BB962C8B-B14F-4D97-AF65-F5344CB8AC3E}">
        <p14:creationId xmlns:p14="http://schemas.microsoft.com/office/powerpoint/2010/main" val="3584319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p:txBody>
          <a:bodyPr>
            <a:normAutofit/>
          </a:bodyPr>
          <a:lstStyle/>
          <a:p>
            <a:pPr algn="ctr"/>
            <a:r>
              <a:rPr lang="en-US" sz="4200" dirty="0"/>
              <a:t>Business outcomes</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p:txBody>
          <a:bodyPr>
            <a:normAutofit/>
          </a:bodyPr>
          <a:lstStyle/>
          <a:p>
            <a:pPr>
              <a:lnSpc>
                <a:spcPct val="150000"/>
              </a:lnSpc>
            </a:pPr>
            <a:r>
              <a:rPr lang="en-US" sz="1800" dirty="0"/>
              <a:t>The following are some important business insights derived from the revenue dashboard:</a:t>
            </a:r>
          </a:p>
          <a:p>
            <a:pPr lvl="1">
              <a:lnSpc>
                <a:spcPct val="150000"/>
              </a:lnSpc>
            </a:pPr>
            <a:r>
              <a:rPr lang="en-US" dirty="0"/>
              <a:t>P2P transactions dominate volume, suggesting strong user engagement and an opportunity to boost P2M and utility-based payments through incentives</a:t>
            </a:r>
            <a:r>
              <a:rPr lang="en-IN" dirty="0"/>
              <a:t>.</a:t>
            </a:r>
          </a:p>
          <a:p>
            <a:pPr lvl="1">
              <a:lnSpc>
                <a:spcPct val="150000"/>
              </a:lnSpc>
            </a:pPr>
            <a:r>
              <a:rPr lang="en-US" dirty="0"/>
              <a:t>Maharashtra, Karnataka, and Uttar Pradesh contribute the highest transaction amounts, making them prime targets for regional campaigns and service expansion</a:t>
            </a:r>
            <a:r>
              <a:rPr lang="en-IN" dirty="0"/>
              <a:t>.</a:t>
            </a:r>
          </a:p>
          <a:p>
            <a:pPr lvl="1">
              <a:lnSpc>
                <a:spcPct val="150000"/>
              </a:lnSpc>
            </a:pPr>
            <a:r>
              <a:rPr lang="en-US" dirty="0"/>
              <a:t>SBI (25.2%), HDFC (14.9%), and ICICI (12.1%) account for the highest transaction values, positioning them as top remitter banks for strategic collaborations and user-focused incentives</a:t>
            </a:r>
            <a:endParaRPr lang="en-IN" dirty="0"/>
          </a:p>
          <a:p>
            <a:pPr lvl="1">
              <a:lnSpc>
                <a:spcPct val="150000"/>
              </a:lnSpc>
            </a:pPr>
            <a:endParaRPr lang="en-IN" dirty="0"/>
          </a:p>
        </p:txBody>
      </p:sp>
    </p:spTree>
    <p:extLst>
      <p:ext uri="{BB962C8B-B14F-4D97-AF65-F5344CB8AC3E}">
        <p14:creationId xmlns:p14="http://schemas.microsoft.com/office/powerpoint/2010/main" val="87078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1FD5-F918-FE93-7634-5A839E3B28A0}"/>
              </a:ext>
            </a:extLst>
          </p:cNvPr>
          <p:cNvSpPr>
            <a:spLocks noGrp="1"/>
          </p:cNvSpPr>
          <p:nvPr>
            <p:ph type="title"/>
          </p:nvPr>
        </p:nvSpPr>
        <p:spPr/>
        <p:txBody>
          <a:bodyPr>
            <a:normAutofit/>
          </a:bodyPr>
          <a:lstStyle/>
          <a:p>
            <a:pPr algn="ctr"/>
            <a:r>
              <a:rPr lang="en-US" sz="4200" dirty="0"/>
              <a:t>Conclusion</a:t>
            </a:r>
            <a:endParaRPr lang="en-IN" sz="4200" dirty="0"/>
          </a:p>
        </p:txBody>
      </p:sp>
      <p:sp>
        <p:nvSpPr>
          <p:cNvPr id="3" name="Content Placeholder 2">
            <a:extLst>
              <a:ext uri="{FF2B5EF4-FFF2-40B4-BE49-F238E27FC236}">
                <a16:creationId xmlns:a16="http://schemas.microsoft.com/office/drawing/2014/main" id="{5B7B67E7-384F-42A8-4001-08357E76FE1F}"/>
              </a:ext>
            </a:extLst>
          </p:cNvPr>
          <p:cNvSpPr>
            <a:spLocks noGrp="1"/>
          </p:cNvSpPr>
          <p:nvPr>
            <p:ph idx="1"/>
          </p:nvPr>
        </p:nvSpPr>
        <p:spPr>
          <a:xfrm>
            <a:off x="1069848" y="2121408"/>
            <a:ext cx="10058400" cy="3195310"/>
          </a:xfrm>
        </p:spPr>
        <p:txBody>
          <a:bodyPr>
            <a:normAutofit/>
          </a:bodyPr>
          <a:lstStyle/>
          <a:p>
            <a:pPr>
              <a:lnSpc>
                <a:spcPct val="150000"/>
              </a:lnSpc>
            </a:pPr>
            <a:r>
              <a:rPr lang="en-US" sz="1800" b="1" dirty="0"/>
              <a:t>Maharashtra</a:t>
            </a:r>
            <a:r>
              <a:rPr lang="en-US" sz="1800" dirty="0"/>
              <a:t> and age group </a:t>
            </a:r>
            <a:r>
              <a:rPr lang="en-US" sz="1800" b="1" dirty="0"/>
              <a:t>'B' </a:t>
            </a:r>
            <a:r>
              <a:rPr lang="en-US" sz="1800" dirty="0"/>
              <a:t>lead in transaction volume, making them key targets for regional and demographic strategies.</a:t>
            </a:r>
          </a:p>
          <a:p>
            <a:pPr>
              <a:lnSpc>
                <a:spcPct val="150000"/>
              </a:lnSpc>
            </a:pPr>
            <a:r>
              <a:rPr lang="en-US" sz="1800" b="1" dirty="0"/>
              <a:t>Shopping</a:t>
            </a:r>
            <a:r>
              <a:rPr lang="en-US" sz="1800" dirty="0"/>
              <a:t>, </a:t>
            </a:r>
            <a:r>
              <a:rPr lang="en-US" sz="1800" b="1" dirty="0"/>
              <a:t>Grocery</a:t>
            </a:r>
            <a:r>
              <a:rPr lang="en-US" sz="1800" dirty="0"/>
              <a:t>, </a:t>
            </a:r>
            <a:r>
              <a:rPr lang="en-US" sz="1800" b="1" dirty="0"/>
              <a:t>Utilities</a:t>
            </a:r>
            <a:r>
              <a:rPr lang="en-US" sz="1800" dirty="0"/>
              <a:t>, and </a:t>
            </a:r>
            <a:r>
              <a:rPr lang="en-US" sz="1800" b="1" dirty="0"/>
              <a:t>Education</a:t>
            </a:r>
            <a:r>
              <a:rPr lang="en-US" sz="1800" dirty="0"/>
              <a:t> are top spending categories, with peak transaction amounts in </a:t>
            </a:r>
            <a:r>
              <a:rPr lang="en-US" sz="1800" b="1" dirty="0"/>
              <a:t>January 2024</a:t>
            </a:r>
            <a:r>
              <a:rPr lang="en-US" sz="1800" dirty="0"/>
              <a:t>.</a:t>
            </a:r>
          </a:p>
          <a:p>
            <a:pPr>
              <a:lnSpc>
                <a:spcPct val="150000"/>
              </a:lnSpc>
            </a:pPr>
            <a:r>
              <a:rPr lang="en-US" sz="1600" b="1" dirty="0"/>
              <a:t>P2P</a:t>
            </a:r>
            <a:r>
              <a:rPr lang="en-US" sz="1600" dirty="0"/>
              <a:t> dominates usage, but collaboration with </a:t>
            </a:r>
            <a:r>
              <a:rPr lang="en-US" sz="1600" b="1" dirty="0"/>
              <a:t>SBI</a:t>
            </a:r>
            <a:r>
              <a:rPr lang="en-US" sz="1600" dirty="0"/>
              <a:t>, </a:t>
            </a:r>
            <a:r>
              <a:rPr lang="en-US" sz="1600" b="1" dirty="0"/>
              <a:t>HDFC</a:t>
            </a:r>
            <a:r>
              <a:rPr lang="en-US" sz="1600" dirty="0"/>
              <a:t>, and </a:t>
            </a:r>
            <a:r>
              <a:rPr lang="en-US" sz="1600" b="1" dirty="0"/>
              <a:t>ICICI</a:t>
            </a:r>
            <a:r>
              <a:rPr lang="en-US" sz="1600" dirty="0"/>
              <a:t> can boost </a:t>
            </a:r>
            <a:r>
              <a:rPr lang="en-US" sz="1600" b="1" dirty="0"/>
              <a:t>P2M</a:t>
            </a:r>
            <a:r>
              <a:rPr lang="en-US" sz="1600" dirty="0"/>
              <a:t> and </a:t>
            </a:r>
            <a:r>
              <a:rPr lang="en-US" sz="1600" b="1" dirty="0"/>
              <a:t>utility</a:t>
            </a:r>
            <a:r>
              <a:rPr lang="en-US" sz="1600" dirty="0"/>
              <a:t> payments.</a:t>
            </a:r>
            <a:endParaRPr lang="en-IN" sz="1800" dirty="0"/>
          </a:p>
        </p:txBody>
      </p:sp>
    </p:spTree>
    <p:extLst>
      <p:ext uri="{BB962C8B-B14F-4D97-AF65-F5344CB8AC3E}">
        <p14:creationId xmlns:p14="http://schemas.microsoft.com/office/powerpoint/2010/main" val="196871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82B24-AF24-EA8E-32AB-36DB6E64D8E2}"/>
              </a:ext>
            </a:extLst>
          </p:cNvPr>
          <p:cNvSpPr>
            <a:spLocks noGrp="1"/>
          </p:cNvSpPr>
          <p:nvPr>
            <p:ph type="title"/>
          </p:nvPr>
        </p:nvSpPr>
        <p:spPr>
          <a:xfrm>
            <a:off x="1066800" y="2624328"/>
            <a:ext cx="10058400" cy="1609344"/>
          </a:xfrm>
        </p:spPr>
        <p:txBody>
          <a:bodyPr/>
          <a:lstStyle/>
          <a:p>
            <a:pPr algn="ctr"/>
            <a:r>
              <a:rPr lang="en-US" dirty="0"/>
              <a:t>Thank you!</a:t>
            </a:r>
            <a:endParaRPr lang="en-IN" dirty="0"/>
          </a:p>
        </p:txBody>
      </p:sp>
    </p:spTree>
    <p:extLst>
      <p:ext uri="{BB962C8B-B14F-4D97-AF65-F5344CB8AC3E}">
        <p14:creationId xmlns:p14="http://schemas.microsoft.com/office/powerpoint/2010/main" val="3739052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DA0B-9C8A-AE38-7F77-6D38537BCA4E}"/>
              </a:ext>
            </a:extLst>
          </p:cNvPr>
          <p:cNvSpPr>
            <a:spLocks noGrp="1"/>
          </p:cNvSpPr>
          <p:nvPr>
            <p:ph type="title"/>
          </p:nvPr>
        </p:nvSpPr>
        <p:spPr/>
        <p:txBody>
          <a:bodyPr>
            <a:normAutofit/>
          </a:bodyPr>
          <a:lstStyle/>
          <a:p>
            <a:pPr algn="ctr"/>
            <a:r>
              <a:rPr lang="en-US" sz="4200" dirty="0"/>
              <a:t>Problem statement / Project scope</a:t>
            </a:r>
            <a:endParaRPr lang="en-IN" sz="4200" dirty="0"/>
          </a:p>
        </p:txBody>
      </p:sp>
      <p:sp>
        <p:nvSpPr>
          <p:cNvPr id="3" name="Content Placeholder 2">
            <a:extLst>
              <a:ext uri="{FF2B5EF4-FFF2-40B4-BE49-F238E27FC236}">
                <a16:creationId xmlns:a16="http://schemas.microsoft.com/office/drawing/2014/main" id="{58A8D9B2-D1F8-B05F-8238-A5A70B23C156}"/>
              </a:ext>
            </a:extLst>
          </p:cNvPr>
          <p:cNvSpPr>
            <a:spLocks noGrp="1"/>
          </p:cNvSpPr>
          <p:nvPr>
            <p:ph idx="1"/>
          </p:nvPr>
        </p:nvSpPr>
        <p:spPr>
          <a:xfrm>
            <a:off x="1069848" y="2121408"/>
            <a:ext cx="10058400" cy="4057719"/>
          </a:xfrm>
        </p:spPr>
        <p:txBody>
          <a:bodyPr>
            <a:normAutofit/>
          </a:bodyPr>
          <a:lstStyle/>
          <a:p>
            <a:pPr>
              <a:lnSpc>
                <a:spcPct val="150000"/>
              </a:lnSpc>
            </a:pPr>
            <a:r>
              <a:rPr lang="en-US" sz="1800" dirty="0"/>
              <a:t>The dataset contains digital transaction details including user demographics, amount, location, banks, and timing.</a:t>
            </a:r>
          </a:p>
          <a:p>
            <a:pPr>
              <a:lnSpc>
                <a:spcPct val="150000"/>
              </a:lnSpc>
            </a:pPr>
            <a:r>
              <a:rPr lang="en-IN" sz="1800" dirty="0"/>
              <a:t>There is no clear understanding of </a:t>
            </a:r>
            <a:r>
              <a:rPr lang="en-US" sz="1800" dirty="0"/>
              <a:t>which user segments contribute most to value and engagement.</a:t>
            </a:r>
          </a:p>
          <a:p>
            <a:pPr>
              <a:lnSpc>
                <a:spcPct val="150000"/>
              </a:lnSpc>
            </a:pPr>
            <a:r>
              <a:rPr lang="en-US" sz="1800" dirty="0"/>
              <a:t>Without analyzing transaction types, merchant categories, and financial patterns, business opportunities remain hidden.</a:t>
            </a:r>
          </a:p>
          <a:p>
            <a:pPr>
              <a:lnSpc>
                <a:spcPct val="150000"/>
              </a:lnSpc>
            </a:pPr>
            <a:r>
              <a:rPr lang="en-US" sz="1800" dirty="0"/>
              <a:t>This project aims to explore behavior trends to identify profitable segments and guide strategic decision-making.</a:t>
            </a:r>
            <a:endParaRPr lang="en-IN" sz="1800" dirty="0"/>
          </a:p>
          <a:p>
            <a:pPr>
              <a:lnSpc>
                <a:spcPct val="150000"/>
              </a:lnSpc>
            </a:pPr>
            <a:endParaRPr lang="en-IN" sz="1800" dirty="0"/>
          </a:p>
          <a:p>
            <a:pPr>
              <a:lnSpc>
                <a:spcPct val="150000"/>
              </a:lnSpc>
            </a:pPr>
            <a:endParaRPr lang="en-IN" sz="1800" dirty="0"/>
          </a:p>
        </p:txBody>
      </p:sp>
    </p:spTree>
    <p:extLst>
      <p:ext uri="{BB962C8B-B14F-4D97-AF65-F5344CB8AC3E}">
        <p14:creationId xmlns:p14="http://schemas.microsoft.com/office/powerpoint/2010/main" val="22070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9382-0B45-5426-60F5-FF486B0619F9}"/>
              </a:ext>
            </a:extLst>
          </p:cNvPr>
          <p:cNvSpPr>
            <a:spLocks noGrp="1"/>
          </p:cNvSpPr>
          <p:nvPr>
            <p:ph type="title"/>
          </p:nvPr>
        </p:nvSpPr>
        <p:spPr>
          <a:xfrm>
            <a:off x="838199" y="951051"/>
            <a:ext cx="10321031" cy="602541"/>
          </a:xfrm>
        </p:spPr>
        <p:txBody>
          <a:bodyPr>
            <a:noAutofit/>
          </a:bodyPr>
          <a:lstStyle/>
          <a:p>
            <a:pPr algn="ctr"/>
            <a:r>
              <a:rPr lang="en-US" sz="4200" dirty="0"/>
              <a:t>Solution approach</a:t>
            </a:r>
            <a:endParaRPr lang="en-IN" sz="4200" dirty="0"/>
          </a:p>
        </p:txBody>
      </p:sp>
      <p:sp>
        <p:nvSpPr>
          <p:cNvPr id="3" name="Content Placeholder 2">
            <a:extLst>
              <a:ext uri="{FF2B5EF4-FFF2-40B4-BE49-F238E27FC236}">
                <a16:creationId xmlns:a16="http://schemas.microsoft.com/office/drawing/2014/main" id="{A77EE193-DCF6-89C4-210F-B547B93F1372}"/>
              </a:ext>
            </a:extLst>
          </p:cNvPr>
          <p:cNvSpPr>
            <a:spLocks noGrp="1"/>
          </p:cNvSpPr>
          <p:nvPr>
            <p:ph idx="1"/>
          </p:nvPr>
        </p:nvSpPr>
        <p:spPr>
          <a:xfrm>
            <a:off x="838199" y="2219417"/>
            <a:ext cx="10321031" cy="3687532"/>
          </a:xfrm>
        </p:spPr>
        <p:txBody>
          <a:bodyPr>
            <a:normAutofit/>
          </a:bodyPr>
          <a:lstStyle/>
          <a:p>
            <a:pPr>
              <a:lnSpc>
                <a:spcPct val="150000"/>
              </a:lnSpc>
            </a:pPr>
            <a:r>
              <a:rPr lang="en-US" sz="1800" dirty="0"/>
              <a:t>Extract only useful columns related to transaction behavior, user demographics, and financial entities for analysis.</a:t>
            </a:r>
          </a:p>
          <a:p>
            <a:pPr>
              <a:lnSpc>
                <a:spcPct val="150000"/>
              </a:lnSpc>
            </a:pPr>
            <a:r>
              <a:rPr lang="en-US" sz="1800" dirty="0"/>
              <a:t>Clean and preprocess the data using pandas for analysis.</a:t>
            </a:r>
          </a:p>
          <a:p>
            <a:pPr>
              <a:lnSpc>
                <a:spcPct val="150000"/>
              </a:lnSpc>
            </a:pPr>
            <a:r>
              <a:rPr lang="en-US" sz="1800" dirty="0"/>
              <a:t>Use Python libraries like matplotlib and seaborn for building relationships and visualizing patterns.</a:t>
            </a:r>
          </a:p>
          <a:p>
            <a:pPr>
              <a:lnSpc>
                <a:spcPct val="150000"/>
              </a:lnSpc>
            </a:pPr>
            <a:r>
              <a:rPr lang="en-US" sz="1800" dirty="0"/>
              <a:t>Analyze trends in transactions, demographics, and bank/merchant activity.</a:t>
            </a:r>
          </a:p>
          <a:p>
            <a:pPr>
              <a:lnSpc>
                <a:spcPct val="150000"/>
              </a:lnSpc>
            </a:pPr>
            <a:endParaRPr lang="en-IN" sz="1800" dirty="0"/>
          </a:p>
        </p:txBody>
      </p:sp>
    </p:spTree>
    <p:extLst>
      <p:ext uri="{BB962C8B-B14F-4D97-AF65-F5344CB8AC3E}">
        <p14:creationId xmlns:p14="http://schemas.microsoft.com/office/powerpoint/2010/main" val="290256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1630532" y="0"/>
            <a:ext cx="8930935" cy="1109709"/>
          </a:xfrm>
        </p:spPr>
        <p:txBody>
          <a:bodyPr>
            <a:noAutofit/>
          </a:bodyPr>
          <a:lstStyle/>
          <a:p>
            <a:pPr algn="ctr"/>
            <a:r>
              <a:rPr lang="en-US" sz="3600" dirty="0"/>
              <a:t>Data cleaning by pandas</a:t>
            </a:r>
            <a:endParaRPr lang="en-IN" sz="3600" dirty="0"/>
          </a:p>
        </p:txBody>
      </p:sp>
      <p:pic>
        <p:nvPicPr>
          <p:cNvPr id="7" name="Picture 6">
            <a:extLst>
              <a:ext uri="{FF2B5EF4-FFF2-40B4-BE49-F238E27FC236}">
                <a16:creationId xmlns:a16="http://schemas.microsoft.com/office/drawing/2014/main" id="{20182A38-92F8-C53F-111F-29435592C790}"/>
              </a:ext>
            </a:extLst>
          </p:cNvPr>
          <p:cNvPicPr>
            <a:picLocks noChangeAspect="1"/>
          </p:cNvPicPr>
          <p:nvPr/>
        </p:nvPicPr>
        <p:blipFill>
          <a:blip r:embed="rId2"/>
          <a:stretch>
            <a:fillRect/>
          </a:stretch>
        </p:blipFill>
        <p:spPr>
          <a:xfrm>
            <a:off x="858983" y="1016001"/>
            <a:ext cx="9984508" cy="5403272"/>
          </a:xfrm>
          <a:prstGeom prst="rect">
            <a:avLst/>
          </a:prstGeom>
        </p:spPr>
      </p:pic>
    </p:spTree>
    <p:extLst>
      <p:ext uri="{BB962C8B-B14F-4D97-AF65-F5344CB8AC3E}">
        <p14:creationId xmlns:p14="http://schemas.microsoft.com/office/powerpoint/2010/main" val="49433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1630532" y="18473"/>
            <a:ext cx="8930935" cy="1109709"/>
          </a:xfrm>
        </p:spPr>
        <p:txBody>
          <a:bodyPr>
            <a:noAutofit/>
          </a:bodyPr>
          <a:lstStyle/>
          <a:p>
            <a:pPr algn="ctr"/>
            <a:r>
              <a:rPr lang="en-US" sz="3600" dirty="0"/>
              <a:t>Data cleaning by pandas</a:t>
            </a:r>
            <a:endParaRPr lang="en-IN" sz="3600" dirty="0"/>
          </a:p>
        </p:txBody>
      </p:sp>
      <p:pic>
        <p:nvPicPr>
          <p:cNvPr id="4" name="Picture 3">
            <a:extLst>
              <a:ext uri="{FF2B5EF4-FFF2-40B4-BE49-F238E27FC236}">
                <a16:creationId xmlns:a16="http://schemas.microsoft.com/office/drawing/2014/main" id="{5E62E4C1-6B03-3A65-6E73-D3A99B74ED38}"/>
              </a:ext>
            </a:extLst>
          </p:cNvPr>
          <p:cNvPicPr>
            <a:picLocks noChangeAspect="1"/>
          </p:cNvPicPr>
          <p:nvPr/>
        </p:nvPicPr>
        <p:blipFill>
          <a:blip r:embed="rId2"/>
          <a:stretch>
            <a:fillRect/>
          </a:stretch>
        </p:blipFill>
        <p:spPr>
          <a:xfrm>
            <a:off x="1426703" y="1128182"/>
            <a:ext cx="9134764" cy="4330509"/>
          </a:xfrm>
          <a:prstGeom prst="rect">
            <a:avLst/>
          </a:prstGeom>
        </p:spPr>
      </p:pic>
    </p:spTree>
    <p:extLst>
      <p:ext uri="{BB962C8B-B14F-4D97-AF65-F5344CB8AC3E}">
        <p14:creationId xmlns:p14="http://schemas.microsoft.com/office/powerpoint/2010/main" val="418499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955963" y="232678"/>
            <a:ext cx="10280073" cy="700195"/>
          </a:xfrm>
        </p:spPr>
        <p:txBody>
          <a:bodyPr>
            <a:normAutofit/>
          </a:bodyPr>
          <a:lstStyle/>
          <a:p>
            <a:pPr algn="ctr"/>
            <a:r>
              <a:rPr lang="en-US" sz="3600" dirty="0"/>
              <a:t>Data Visualization using Matplotlib and Seaborn</a:t>
            </a:r>
            <a:endParaRPr lang="en-IN" sz="3600" dirty="0"/>
          </a:p>
        </p:txBody>
      </p:sp>
      <p:pic>
        <p:nvPicPr>
          <p:cNvPr id="4" name="Picture 3">
            <a:extLst>
              <a:ext uri="{FF2B5EF4-FFF2-40B4-BE49-F238E27FC236}">
                <a16:creationId xmlns:a16="http://schemas.microsoft.com/office/drawing/2014/main" id="{A4547B84-A5A9-ADC2-ADC9-0B216B4A0763}"/>
              </a:ext>
            </a:extLst>
          </p:cNvPr>
          <p:cNvPicPr>
            <a:picLocks noChangeAspect="1"/>
          </p:cNvPicPr>
          <p:nvPr/>
        </p:nvPicPr>
        <p:blipFill>
          <a:blip r:embed="rId2"/>
          <a:stretch>
            <a:fillRect/>
          </a:stretch>
        </p:blipFill>
        <p:spPr>
          <a:xfrm>
            <a:off x="1281500" y="932873"/>
            <a:ext cx="9414209" cy="5800436"/>
          </a:xfrm>
          <a:prstGeom prst="rect">
            <a:avLst/>
          </a:prstGeom>
        </p:spPr>
      </p:pic>
    </p:spTree>
    <p:extLst>
      <p:ext uri="{BB962C8B-B14F-4D97-AF65-F5344CB8AC3E}">
        <p14:creationId xmlns:p14="http://schemas.microsoft.com/office/powerpoint/2010/main" val="205114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955963" y="232678"/>
            <a:ext cx="10280073" cy="700195"/>
          </a:xfrm>
        </p:spPr>
        <p:txBody>
          <a:bodyPr>
            <a:normAutofit/>
          </a:bodyPr>
          <a:lstStyle/>
          <a:p>
            <a:pPr algn="ctr"/>
            <a:r>
              <a:rPr lang="en-US" sz="3600" dirty="0"/>
              <a:t>Data Visualization using Matplotlib and Seaborn</a:t>
            </a:r>
            <a:endParaRPr lang="en-IN" sz="3600" dirty="0"/>
          </a:p>
        </p:txBody>
      </p:sp>
      <p:pic>
        <p:nvPicPr>
          <p:cNvPr id="3" name="Picture 2">
            <a:extLst>
              <a:ext uri="{FF2B5EF4-FFF2-40B4-BE49-F238E27FC236}">
                <a16:creationId xmlns:a16="http://schemas.microsoft.com/office/drawing/2014/main" id="{8FA1EF0B-D492-656E-2039-B80432812AF5}"/>
              </a:ext>
            </a:extLst>
          </p:cNvPr>
          <p:cNvPicPr>
            <a:picLocks noChangeAspect="1"/>
          </p:cNvPicPr>
          <p:nvPr/>
        </p:nvPicPr>
        <p:blipFill>
          <a:blip r:embed="rId2"/>
          <a:stretch>
            <a:fillRect/>
          </a:stretch>
        </p:blipFill>
        <p:spPr>
          <a:xfrm>
            <a:off x="1080655" y="868218"/>
            <a:ext cx="10155381" cy="5650960"/>
          </a:xfrm>
          <a:prstGeom prst="rect">
            <a:avLst/>
          </a:prstGeom>
        </p:spPr>
      </p:pic>
    </p:spTree>
    <p:extLst>
      <p:ext uri="{BB962C8B-B14F-4D97-AF65-F5344CB8AC3E}">
        <p14:creationId xmlns:p14="http://schemas.microsoft.com/office/powerpoint/2010/main" val="388626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777463-4DEC-8A49-215A-7F15747FA7C4}"/>
              </a:ext>
            </a:extLst>
          </p:cNvPr>
          <p:cNvSpPr>
            <a:spLocks noGrp="1"/>
          </p:cNvSpPr>
          <p:nvPr>
            <p:ph type="title"/>
          </p:nvPr>
        </p:nvSpPr>
        <p:spPr>
          <a:xfrm>
            <a:off x="955963" y="232678"/>
            <a:ext cx="10280073" cy="700195"/>
          </a:xfrm>
        </p:spPr>
        <p:txBody>
          <a:bodyPr>
            <a:normAutofit/>
          </a:bodyPr>
          <a:lstStyle/>
          <a:p>
            <a:pPr algn="ctr"/>
            <a:r>
              <a:rPr lang="en-US" sz="3600" dirty="0"/>
              <a:t>Data Visualization using Matplotlib and Seaborn</a:t>
            </a:r>
            <a:endParaRPr lang="en-IN" sz="3600" dirty="0"/>
          </a:p>
        </p:txBody>
      </p:sp>
      <p:pic>
        <p:nvPicPr>
          <p:cNvPr id="4" name="Picture 3">
            <a:extLst>
              <a:ext uri="{FF2B5EF4-FFF2-40B4-BE49-F238E27FC236}">
                <a16:creationId xmlns:a16="http://schemas.microsoft.com/office/drawing/2014/main" id="{3C305091-9621-BFE4-74C7-1CE059241BAE}"/>
              </a:ext>
            </a:extLst>
          </p:cNvPr>
          <p:cNvPicPr>
            <a:picLocks noChangeAspect="1"/>
          </p:cNvPicPr>
          <p:nvPr/>
        </p:nvPicPr>
        <p:blipFill>
          <a:blip r:embed="rId2"/>
          <a:stretch>
            <a:fillRect/>
          </a:stretch>
        </p:blipFill>
        <p:spPr>
          <a:xfrm>
            <a:off x="1385455" y="932873"/>
            <a:ext cx="9735128" cy="5495635"/>
          </a:xfrm>
          <a:prstGeom prst="rect">
            <a:avLst/>
          </a:prstGeom>
        </p:spPr>
      </p:pic>
    </p:spTree>
    <p:extLst>
      <p:ext uri="{BB962C8B-B14F-4D97-AF65-F5344CB8AC3E}">
        <p14:creationId xmlns:p14="http://schemas.microsoft.com/office/powerpoint/2010/main" val="8735918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1018</TotalTime>
  <Words>780</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Rockwell</vt:lpstr>
      <vt:lpstr>Rockwell Condensed</vt:lpstr>
      <vt:lpstr>Wingdings</vt:lpstr>
      <vt:lpstr>Wood Type</vt:lpstr>
      <vt:lpstr>DATA ANALYSIS OF UPI Transactions 2024 </vt:lpstr>
      <vt:lpstr>Business objective</vt:lpstr>
      <vt:lpstr>Problem statement / Project scope</vt:lpstr>
      <vt:lpstr>Solution approach</vt:lpstr>
      <vt:lpstr>Data cleaning by pandas</vt:lpstr>
      <vt:lpstr>Data cleaning by pandas</vt:lpstr>
      <vt:lpstr>Data Visualization using Matplotlib and Seaborn</vt:lpstr>
      <vt:lpstr>Data Visualization using Matplotlib and Seaborn</vt:lpstr>
      <vt:lpstr>Data Visualization using Matplotlib and Seaborn</vt:lpstr>
      <vt:lpstr>Solution approach</vt:lpstr>
      <vt:lpstr>Solution approach</vt:lpstr>
      <vt:lpstr>Transaction Count by Sender State and Age Group</vt:lpstr>
      <vt:lpstr>Monthly Total Amount by Merchant Category</vt:lpstr>
      <vt:lpstr>Heatmap of Total Amount by Merchant Category and Month</vt:lpstr>
      <vt:lpstr>PowerPoint Presentation</vt:lpstr>
      <vt:lpstr>PowerPoint Presentation</vt:lpstr>
      <vt:lpstr>PowerPoint Presentation</vt:lpstr>
      <vt:lpstr>PowerPoint Presentation</vt:lpstr>
      <vt:lpstr>Business outcomes</vt:lpstr>
      <vt:lpstr>Business outcomes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Raghavan P</dc:creator>
  <cp:lastModifiedBy>Vivek  kamat</cp:lastModifiedBy>
  <cp:revision>41</cp:revision>
  <dcterms:created xsi:type="dcterms:W3CDTF">2022-12-25T12:52:17Z</dcterms:created>
  <dcterms:modified xsi:type="dcterms:W3CDTF">2025-07-19T07:36:10Z</dcterms:modified>
</cp:coreProperties>
</file>