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8" r:id="rId2"/>
    <p:sldId id="275" r:id="rId3"/>
    <p:sldId id="260" r:id="rId4"/>
    <p:sldId id="294" r:id="rId5"/>
    <p:sldId id="297" r:id="rId6"/>
    <p:sldId id="291" r:id="rId7"/>
    <p:sldId id="295" r:id="rId8"/>
    <p:sldId id="262" r:id="rId9"/>
    <p:sldId id="296" r:id="rId10"/>
    <p:sldId id="274" r:id="rId11"/>
    <p:sldId id="280" r:id="rId12"/>
    <p:sldId id="281" r:id="rId13"/>
    <p:sldId id="282" r:id="rId14"/>
    <p:sldId id="263" r:id="rId15"/>
    <p:sldId id="270" r:id="rId16"/>
    <p:sldId id="268" r:id="rId17"/>
    <p:sldId id="269" r:id="rId18"/>
    <p:sldId id="264" r:id="rId19"/>
    <p:sldId id="272" r:id="rId20"/>
    <p:sldId id="293" r:id="rId21"/>
    <p:sldId id="283" r:id="rId22"/>
    <p:sldId id="287" r:id="rId23"/>
    <p:sldId id="284" r:id="rId24"/>
    <p:sldId id="288" r:id="rId25"/>
    <p:sldId id="285" r:id="rId26"/>
    <p:sldId id="289" r:id="rId27"/>
    <p:sldId id="279" r:id="rId28"/>
    <p:sldId id="290" r:id="rId29"/>
    <p:sldId id="286" r:id="rId30"/>
    <p:sldId id="276"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C4DD"/>
    <a:srgbClr val="A4D6D5"/>
    <a:srgbClr val="E2F434"/>
    <a:srgbClr val="ACA6F4"/>
    <a:srgbClr val="B7F47B"/>
    <a:srgbClr val="73F4A4"/>
    <a:srgbClr val="F4C8DA"/>
    <a:srgbClr val="F197F4"/>
    <a:srgbClr val="48A2A0"/>
    <a:srgbClr val="6C9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21" autoAdjust="0"/>
    <p:restoredTop sz="96276"/>
  </p:normalViewPr>
  <p:slideViewPr>
    <p:cSldViewPr snapToGrid="0" showGuides="1">
      <p:cViewPr>
        <p:scale>
          <a:sx n="106" d="100"/>
          <a:sy n="106" d="100"/>
        </p:scale>
        <p:origin x="624" y="24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2019/4/23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ptstore.net/author/jiangji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0"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737021" y="3069322"/>
            <a:ext cx="5326330" cy="646331"/>
          </a:xfrm>
          <a:prstGeom prst="rect">
            <a:avLst/>
          </a:prstGeom>
          <a:noFill/>
        </p:spPr>
        <p:txBody>
          <a:bodyPr wrap="none" rtlCol="0">
            <a:spAutoFit/>
          </a:bodyPr>
          <a:lstStyle/>
          <a:p>
            <a:r>
              <a:rPr lang="en-US" altLang="zh-CN" sz="3600" b="1" dirty="0">
                <a:solidFill>
                  <a:schemeClr val="bg1"/>
                </a:solidFill>
                <a:latin typeface="Gotham Rounded Medium" panose="02000000000000000000" pitchFamily="50" charset="0"/>
              </a:rPr>
              <a:t>Application</a:t>
            </a:r>
            <a:r>
              <a:rPr lang="zh-CN" altLang="en-US" sz="3600" b="1" dirty="0">
                <a:solidFill>
                  <a:schemeClr val="bg1"/>
                </a:solidFill>
                <a:latin typeface="Gotham Rounded Medium" panose="02000000000000000000" pitchFamily="50" charset="0"/>
              </a:rPr>
              <a:t> </a:t>
            </a:r>
            <a:r>
              <a:rPr lang="en-US" altLang="zh-CN" sz="3600" b="1" dirty="0">
                <a:solidFill>
                  <a:schemeClr val="bg1"/>
                </a:solidFill>
                <a:latin typeface="Gotham Rounded Medium" panose="02000000000000000000" pitchFamily="50" charset="0"/>
              </a:rPr>
              <a:t>Quality</a:t>
            </a:r>
            <a:r>
              <a:rPr lang="zh-CN" altLang="en-US" sz="3600" b="1" dirty="0">
                <a:solidFill>
                  <a:schemeClr val="bg1"/>
                </a:solidFill>
                <a:latin typeface="Gotham Rounded Medium" panose="02000000000000000000" pitchFamily="50" charset="0"/>
              </a:rPr>
              <a:t> </a:t>
            </a:r>
            <a:r>
              <a:rPr lang="en-US" altLang="zh-CN" sz="3600" b="1" dirty="0">
                <a:solidFill>
                  <a:schemeClr val="bg1"/>
                </a:solidFill>
                <a:latin typeface="Gotham Rounded Medium" panose="02000000000000000000" pitchFamily="50" charset="0"/>
              </a:rPr>
              <a:t>Testing</a:t>
            </a:r>
            <a:endParaRPr lang="zh-CN" altLang="en-US" sz="3600" b="1" dirty="0">
              <a:solidFill>
                <a:schemeClr val="bg1"/>
              </a:solidFill>
              <a:latin typeface="Gotham Rounded Medium" panose="02000000000000000000" pitchFamily="50" charset="0"/>
            </a:endParaRPr>
          </a:p>
        </p:txBody>
      </p:sp>
      <p:sp>
        <p:nvSpPr>
          <p:cNvPr id="7" name="文本框 6"/>
          <p:cNvSpPr txBox="1"/>
          <p:nvPr/>
        </p:nvSpPr>
        <p:spPr>
          <a:xfrm>
            <a:off x="848884" y="4512044"/>
            <a:ext cx="2082621" cy="369332"/>
          </a:xfrm>
          <a:prstGeom prst="rect">
            <a:avLst/>
          </a:prstGeom>
          <a:solidFill>
            <a:schemeClr val="bg1"/>
          </a:solidFill>
        </p:spPr>
        <p:txBody>
          <a:bodyPr wrap="none" rtlCol="0">
            <a:spAutoFit/>
          </a:bodyPr>
          <a:lstStyle/>
          <a:p>
            <a:r>
              <a:rPr lang="en-US" altLang="zh-CN" dirty="0">
                <a:solidFill>
                  <a:srgbClr val="48A2A0"/>
                </a:solidFill>
              </a:rPr>
              <a:t>Report</a:t>
            </a:r>
            <a:r>
              <a:rPr lang="zh-CN" altLang="en-US" dirty="0">
                <a:solidFill>
                  <a:srgbClr val="48A2A0"/>
                </a:solidFill>
              </a:rPr>
              <a:t> </a:t>
            </a:r>
            <a:r>
              <a:rPr lang="en-US" altLang="zh-CN" dirty="0">
                <a:solidFill>
                  <a:srgbClr val="48A2A0"/>
                </a:solidFill>
              </a:rPr>
              <a:t>by:</a:t>
            </a:r>
            <a:r>
              <a:rPr lang="zh-CN" altLang="en-US" dirty="0">
                <a:solidFill>
                  <a:srgbClr val="48A2A0"/>
                </a:solidFill>
              </a:rPr>
              <a:t> </a:t>
            </a:r>
            <a:r>
              <a:rPr lang="en-US" altLang="zh-CN" dirty="0">
                <a:solidFill>
                  <a:srgbClr val="48A2A0"/>
                </a:solidFill>
              </a:rPr>
              <a:t>Group</a:t>
            </a:r>
            <a:r>
              <a:rPr lang="zh-CN" altLang="en-US" dirty="0">
                <a:solidFill>
                  <a:srgbClr val="48A2A0"/>
                </a:solidFill>
              </a:rPr>
              <a:t> </a:t>
            </a:r>
            <a:r>
              <a:rPr lang="en-US" altLang="zh-CN" dirty="0">
                <a:solidFill>
                  <a:srgbClr val="48A2A0"/>
                </a:solidFill>
              </a:rPr>
              <a:t>6</a:t>
            </a:r>
            <a:endParaRPr lang="zh-CN" altLang="en-US" dirty="0">
              <a:solidFill>
                <a:srgbClr val="48A2A0"/>
              </a:solidFill>
            </a:endParaRPr>
          </a:p>
        </p:txBody>
      </p:sp>
      <p:sp>
        <p:nvSpPr>
          <p:cNvPr id="10" name="矩形 9"/>
          <p:cNvSpPr/>
          <p:nvPr/>
        </p:nvSpPr>
        <p:spPr>
          <a:xfrm>
            <a:off x="737021" y="2330659"/>
            <a:ext cx="2924262"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E-Clinical </a:t>
            </a:r>
            <a:endParaRPr lang="zh-CN" altLang="en-US" sz="5400" dirty="0"/>
          </a:p>
        </p:txBody>
      </p:sp>
      <p:sp>
        <p:nvSpPr>
          <p:cNvPr id="13" name="文本框 12"/>
          <p:cNvSpPr txBox="1"/>
          <p:nvPr/>
        </p:nvSpPr>
        <p:spPr>
          <a:xfrm>
            <a:off x="768553" y="3767530"/>
            <a:ext cx="6034267" cy="646331"/>
          </a:xfrm>
          <a:prstGeom prst="rect">
            <a:avLst/>
          </a:prstGeom>
          <a:noFill/>
        </p:spPr>
        <p:txBody>
          <a:bodyPr wrap="square" rtlCol="0">
            <a:spAutoFit/>
          </a:bodyPr>
          <a:lstStyle/>
          <a:p>
            <a:r>
              <a:rPr lang="en-US" sz="1200" dirty="0">
                <a:solidFill>
                  <a:schemeClr val="bg1"/>
                </a:solidFill>
              </a:rPr>
              <a:t>A new e-Care Clinicals application is going to replace the legacy Pro-Care application.  This e-Care Clinicals has a more comprehensive functionality for the nurses to do their daily jobs better.</a:t>
            </a:r>
            <a:endParaRPr lang="zh-CN" altLang="en-US" sz="12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33041" y="1733544"/>
            <a:ext cx="10410095" cy="4040840"/>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864000" rtlCol="0" anchor="ctr" anchorCtr="1"/>
          <a:lstStyle/>
          <a:p>
            <a:pPr algn="ctr"/>
            <a:r>
              <a:rPr lang="en-US" dirty="0"/>
              <a:t>The purpose of unit testing is to allow the developer to confirm the functionality provided by a single unit or component of code. </a:t>
            </a:r>
          </a:p>
          <a:p>
            <a:pPr algn="ctr"/>
            <a:endParaRPr lang="en-US" dirty="0"/>
          </a:p>
          <a:p>
            <a:pPr marL="285750" lvl="0" indent="-285750" algn="ctr">
              <a:buFont typeface="Arial" panose="020B0604020202020204" pitchFamily="34" charset="0"/>
              <a:buChar char="•"/>
            </a:pPr>
            <a:r>
              <a:rPr lang="en-US" sz="1400" b="1" dirty="0"/>
              <a:t>Basic path testing</a:t>
            </a:r>
            <a:r>
              <a:rPr lang="en-US" sz="1400" dirty="0"/>
              <a:t> – Executing path testing based on normal flow.</a:t>
            </a:r>
          </a:p>
          <a:p>
            <a:pPr marL="285750" lvl="0" indent="-285750" algn="ctr">
              <a:buFont typeface="Arial" panose="020B0604020202020204" pitchFamily="34" charset="0"/>
              <a:buChar char="•"/>
            </a:pPr>
            <a:r>
              <a:rPr lang="en-US" sz="1400" b="1" dirty="0"/>
              <a:t>Condition/multi-condition testing</a:t>
            </a:r>
            <a:r>
              <a:rPr lang="en-US" sz="1400" dirty="0"/>
              <a:t> – Executing path testing based on decision points.</a:t>
            </a:r>
          </a:p>
          <a:p>
            <a:pPr marL="285750" lvl="0" indent="-285750" algn="ctr">
              <a:buFont typeface="Arial" panose="020B0604020202020204" pitchFamily="34" charset="0"/>
              <a:buChar char="•"/>
            </a:pPr>
            <a:r>
              <a:rPr lang="en-US" sz="1400" b="1" dirty="0"/>
              <a:t>Data flow testing</a:t>
            </a:r>
            <a:r>
              <a:rPr lang="en-US" sz="1400" dirty="0"/>
              <a:t> – Examining the assignment and use of variables in a program.</a:t>
            </a:r>
          </a:p>
          <a:p>
            <a:pPr marL="285750" lvl="0" indent="-285750" algn="ctr">
              <a:buFont typeface="Arial" panose="020B0604020202020204" pitchFamily="34" charset="0"/>
              <a:buChar char="•"/>
            </a:pPr>
            <a:r>
              <a:rPr lang="en-US" sz="1400" b="1" dirty="0"/>
              <a:t>Statement testing</a:t>
            </a:r>
            <a:r>
              <a:rPr lang="en-US" sz="1400" dirty="0"/>
              <a:t> – Execute each statement in a program at least once</a:t>
            </a:r>
          </a:p>
          <a:p>
            <a:pPr marL="285750" lvl="0" indent="-285750" algn="ctr">
              <a:buFont typeface="Arial" panose="020B0604020202020204" pitchFamily="34" charset="0"/>
              <a:buChar char="•"/>
            </a:pPr>
            <a:r>
              <a:rPr lang="en-US" sz="1400" b="1" dirty="0"/>
              <a:t>Loop testing</a:t>
            </a:r>
            <a:r>
              <a:rPr lang="en-US" sz="1400" dirty="0"/>
              <a:t> – Checking the validity of loop constructs.</a:t>
            </a:r>
          </a:p>
          <a:p>
            <a:pPr marL="285750" lvl="0" indent="-285750" algn="ctr">
              <a:buFont typeface="Arial" panose="020B0604020202020204" pitchFamily="34" charset="0"/>
              <a:buChar char="•"/>
            </a:pPr>
            <a:r>
              <a:rPr lang="en-US" sz="1400" b="1" dirty="0"/>
              <a:t>Error testing</a:t>
            </a:r>
            <a:r>
              <a:rPr lang="en-US" sz="1400" dirty="0"/>
              <a:t> – Executing unexpected error condition</a:t>
            </a:r>
            <a:r>
              <a:rPr lang="en-US" altLang="zh-CN" sz="1400" dirty="0"/>
              <a:t>s.</a:t>
            </a:r>
            <a:endParaRPr lang="en-US" sz="1400" dirty="0"/>
          </a:p>
        </p:txBody>
      </p:sp>
      <p:sp>
        <p:nvSpPr>
          <p:cNvPr id="9" name="文本框 8"/>
          <p:cNvSpPr txBox="1"/>
          <p:nvPr/>
        </p:nvSpPr>
        <p:spPr>
          <a:xfrm>
            <a:off x="1292344" y="2432122"/>
            <a:ext cx="7191332" cy="276999"/>
          </a:xfrm>
          <a:prstGeom prst="rect">
            <a:avLst/>
          </a:prstGeom>
          <a:noFill/>
        </p:spPr>
        <p:txBody>
          <a:bodyPr wrap="square" rtlCol="0">
            <a:spAutoFit/>
          </a:bodyPr>
          <a:lstStyle/>
          <a:p>
            <a:r>
              <a:rPr lang="en-US" altLang="zh-CN" sz="1200" dirty="0">
                <a:solidFill>
                  <a:schemeClr val="bg1"/>
                </a:solidFill>
              </a:rPr>
              <a:t>I</a:t>
            </a:r>
            <a:r>
              <a:rPr lang="en-US" sz="1200" dirty="0">
                <a:solidFill>
                  <a:schemeClr val="bg1"/>
                </a:solidFill>
              </a:rPr>
              <a:t>nitial testing of new and/or changed code in the system.</a:t>
            </a:r>
            <a:r>
              <a:rPr lang="zh-CN" altLang="en-US" sz="1200" dirty="0">
                <a:solidFill>
                  <a:schemeClr val="bg1"/>
                </a:solidFill>
              </a:rPr>
              <a:t>     </a:t>
            </a:r>
            <a:r>
              <a:rPr lang="en-US" altLang="zh-CN" sz="1200" dirty="0">
                <a:solidFill>
                  <a:schemeClr val="bg1"/>
                </a:solidFill>
              </a:rPr>
              <a:t>----</a:t>
            </a:r>
            <a:r>
              <a:rPr lang="zh-CN" altLang="en-US" sz="1200" dirty="0">
                <a:solidFill>
                  <a:schemeClr val="bg1"/>
                </a:solidFill>
              </a:rPr>
              <a:t> </a:t>
            </a:r>
            <a:r>
              <a:rPr lang="en-US" altLang="zh-CN" sz="1200" dirty="0">
                <a:solidFill>
                  <a:schemeClr val="bg1"/>
                </a:solidFill>
              </a:rPr>
              <a:t>Engineering</a:t>
            </a:r>
            <a:r>
              <a:rPr lang="zh-CN" altLang="en-US" sz="1200" dirty="0">
                <a:solidFill>
                  <a:schemeClr val="bg1"/>
                </a:solidFill>
              </a:rPr>
              <a:t> </a:t>
            </a:r>
            <a:r>
              <a:rPr lang="en-US" altLang="zh-CN" sz="1200" dirty="0">
                <a:solidFill>
                  <a:schemeClr val="bg1"/>
                </a:solidFill>
              </a:rPr>
              <a:t>Development</a:t>
            </a:r>
            <a:r>
              <a:rPr lang="zh-CN" altLang="en-US" sz="1200" dirty="0">
                <a:solidFill>
                  <a:schemeClr val="bg1"/>
                </a:solidFill>
              </a:rPr>
              <a:t> </a:t>
            </a:r>
            <a:r>
              <a:rPr lang="en-US" altLang="zh-CN" sz="1200" dirty="0">
                <a:solidFill>
                  <a:schemeClr val="bg1"/>
                </a:solidFill>
              </a:rPr>
              <a:t>Department</a:t>
            </a:r>
            <a:endParaRPr lang="zh-CN" altLang="en-US" sz="1200" dirty="0">
              <a:solidFill>
                <a:schemeClr val="bg1"/>
              </a:solidFill>
            </a:endParaRPr>
          </a:p>
        </p:txBody>
      </p:sp>
      <p:sp>
        <p:nvSpPr>
          <p:cNvPr id="10" name="矩形 9"/>
          <p:cNvSpPr/>
          <p:nvPr/>
        </p:nvSpPr>
        <p:spPr>
          <a:xfrm>
            <a:off x="1296886" y="1991809"/>
            <a:ext cx="1596912" cy="400110"/>
          </a:xfrm>
          <a:prstGeom prst="rect">
            <a:avLst/>
          </a:prstGeom>
        </p:spPr>
        <p:txBody>
          <a:bodyPr wrap="none">
            <a:spAutoFit/>
          </a:bodyPr>
          <a:lstStyle/>
          <a:p>
            <a:r>
              <a:rPr lang="en-US" altLang="zh-CN" sz="2000" b="1" dirty="0">
                <a:solidFill>
                  <a:schemeClr val="bg1"/>
                </a:solidFill>
              </a:rPr>
              <a:t>Unit</a:t>
            </a:r>
            <a:r>
              <a:rPr lang="zh-CN" altLang="en-US" sz="2000" b="1" dirty="0">
                <a:solidFill>
                  <a:schemeClr val="bg1"/>
                </a:solidFill>
              </a:rPr>
              <a:t> </a:t>
            </a:r>
            <a:r>
              <a:rPr lang="en-US" altLang="zh-CN" sz="2000" b="1" dirty="0">
                <a:solidFill>
                  <a:schemeClr val="bg1"/>
                </a:solidFill>
              </a:rPr>
              <a:t>Testing</a:t>
            </a:r>
            <a:endParaRPr lang="zh-CN" altLang="en-US" sz="2000" b="1" dirty="0">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081019" cy="400110"/>
          </a:xfrm>
          <a:prstGeom prst="rect">
            <a:avLst/>
          </a:prstGeom>
        </p:spPr>
        <p:txBody>
          <a:bodyPr wrap="none">
            <a:spAutoFit/>
          </a:bodyPr>
          <a:lstStyle/>
          <a:p>
            <a:r>
              <a:rPr lang="en-US" altLang="zh-CN" sz="2000" b="1" dirty="0">
                <a:solidFill>
                  <a:schemeClr val="tx1">
                    <a:lumMod val="75000"/>
                    <a:lumOff val="25000"/>
                  </a:schemeClr>
                </a:solidFill>
              </a:rPr>
              <a:t>Testing</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Strategy</a:t>
            </a:r>
            <a:endParaRPr lang="zh-CN" altLang="en-US" sz="2000" b="1" dirty="0">
              <a:solidFill>
                <a:schemeClr val="tx1">
                  <a:lumMod val="75000"/>
                  <a:lumOff val="25000"/>
                </a:schemeClr>
              </a:solidFill>
            </a:endParaRPr>
          </a:p>
        </p:txBody>
      </p:sp>
      <p:sp>
        <p:nvSpPr>
          <p:cNvPr id="21" name="矩形 20"/>
          <p:cNvSpPr/>
          <p:nvPr/>
        </p:nvSpPr>
        <p:spPr>
          <a:xfrm>
            <a:off x="1344023" y="764961"/>
            <a:ext cx="3336170" cy="261610"/>
          </a:xfrm>
          <a:prstGeom prst="rect">
            <a:avLst/>
          </a:prstGeom>
        </p:spPr>
        <p:txBody>
          <a:bodyPr wrap="none">
            <a:spAutoFit/>
          </a:bodyPr>
          <a:lstStyle/>
          <a:p>
            <a:r>
              <a:rPr lang="en-US" altLang="zh-CN" sz="1100" dirty="0">
                <a:solidFill>
                  <a:schemeClr val="bg1">
                    <a:lumMod val="50000"/>
                  </a:schemeClr>
                </a:solidFill>
              </a:rPr>
              <a:t>Testing</a:t>
            </a:r>
            <a:r>
              <a:rPr lang="zh-CN" altLang="en-US" sz="1100" dirty="0">
                <a:solidFill>
                  <a:schemeClr val="bg1">
                    <a:lumMod val="50000"/>
                  </a:schemeClr>
                </a:solidFill>
              </a:rPr>
              <a:t> </a:t>
            </a:r>
            <a:r>
              <a:rPr lang="en-US" altLang="zh-CN" sz="1100" dirty="0">
                <a:solidFill>
                  <a:schemeClr val="bg1">
                    <a:lumMod val="50000"/>
                  </a:schemeClr>
                </a:solidFill>
              </a:rPr>
              <a:t>environment</a:t>
            </a:r>
            <a:r>
              <a:rPr lang="zh-CN" altLang="en-US" sz="1100" dirty="0">
                <a:solidFill>
                  <a:schemeClr val="bg1">
                    <a:lumMod val="50000"/>
                  </a:schemeClr>
                </a:solidFill>
              </a:rPr>
              <a:t> </a:t>
            </a:r>
            <a:r>
              <a:rPr lang="en-US" altLang="zh-CN" sz="1100" dirty="0">
                <a:solidFill>
                  <a:schemeClr val="bg1">
                    <a:lumMod val="50000"/>
                  </a:schemeClr>
                </a:solidFill>
              </a:rPr>
              <a:t>and</a:t>
            </a:r>
            <a:r>
              <a:rPr lang="zh-CN" altLang="en-US" sz="1100" dirty="0">
                <a:solidFill>
                  <a:schemeClr val="bg1">
                    <a:lumMod val="50000"/>
                  </a:schemeClr>
                </a:solidFill>
              </a:rPr>
              <a:t> </a:t>
            </a:r>
            <a:r>
              <a:rPr lang="en-US" altLang="zh-CN" sz="1100" dirty="0">
                <a:solidFill>
                  <a:schemeClr val="bg1">
                    <a:lumMod val="50000"/>
                  </a:schemeClr>
                </a:solidFill>
              </a:rPr>
              <a:t>four</a:t>
            </a:r>
            <a:r>
              <a:rPr lang="zh-CN" altLang="en-US" sz="1100" dirty="0">
                <a:solidFill>
                  <a:schemeClr val="bg1">
                    <a:lumMod val="50000"/>
                  </a:schemeClr>
                </a:solidFill>
              </a:rPr>
              <a:t> </a:t>
            </a:r>
            <a:r>
              <a:rPr lang="en-US" altLang="zh-CN" sz="1100" dirty="0">
                <a:solidFill>
                  <a:schemeClr val="bg1">
                    <a:lumMod val="50000"/>
                  </a:schemeClr>
                </a:solidFill>
              </a:rPr>
              <a:t>main</a:t>
            </a:r>
            <a:r>
              <a:rPr lang="zh-CN" altLang="en-US" sz="1100" dirty="0">
                <a:solidFill>
                  <a:schemeClr val="bg1">
                    <a:lumMod val="50000"/>
                  </a:schemeClr>
                </a:solidFill>
              </a:rPr>
              <a:t> </a:t>
            </a:r>
            <a:r>
              <a:rPr lang="en-US" altLang="zh-CN" sz="1100" dirty="0">
                <a:solidFill>
                  <a:schemeClr val="bg1">
                    <a:lumMod val="50000"/>
                  </a:schemeClr>
                </a:solidFill>
              </a:rPr>
              <a:t>testing</a:t>
            </a:r>
            <a:r>
              <a:rPr lang="zh-CN" altLang="en-US" sz="1100" dirty="0">
                <a:solidFill>
                  <a:schemeClr val="bg1">
                    <a:lumMod val="50000"/>
                  </a:schemeClr>
                </a:solidFill>
              </a:rPr>
              <a:t> </a:t>
            </a:r>
            <a:r>
              <a:rPr lang="en-US" altLang="zh-CN" sz="1100" dirty="0">
                <a:solidFill>
                  <a:schemeClr val="bg1">
                    <a:lumMod val="50000"/>
                  </a:schemeClr>
                </a:solidFill>
              </a:rPr>
              <a:t>methods</a:t>
            </a:r>
            <a:endParaRPr lang="zh-CN" altLang="en-US" sz="1100" dirty="0">
              <a:solidFill>
                <a:schemeClr val="bg1">
                  <a:lumMod val="50000"/>
                </a:schemeClr>
              </a:solidFill>
            </a:endParaRPr>
          </a:p>
        </p:txBody>
      </p:sp>
    </p:spTree>
    <p:extLst>
      <p:ext uri="{BB962C8B-B14F-4D97-AF65-F5344CB8AC3E}">
        <p14:creationId xmlns:p14="http://schemas.microsoft.com/office/powerpoint/2010/main" val="1683438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61245" y="1423336"/>
            <a:ext cx="10210801" cy="466970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altLang="zh-CN" sz="1400" b="1" dirty="0"/>
          </a:p>
          <a:p>
            <a:pPr marL="285750" indent="-285750">
              <a:buFont typeface="Arial" panose="020B0604020202020204" pitchFamily="34" charset="0"/>
              <a:buChar char="•"/>
            </a:pPr>
            <a:endParaRPr lang="en-US" altLang="zh-CN" sz="1400" b="1" dirty="0"/>
          </a:p>
          <a:p>
            <a:pPr marL="285750" indent="-285750">
              <a:buFont typeface="Arial" panose="020B0604020202020204" pitchFamily="34" charset="0"/>
              <a:buChar char="•"/>
            </a:pPr>
            <a:endParaRPr lang="en-US" altLang="zh-CN" sz="1400" b="1" dirty="0"/>
          </a:p>
          <a:p>
            <a:pPr marL="285750" indent="-285750">
              <a:buFont typeface="Arial" panose="020B0604020202020204" pitchFamily="34" charset="0"/>
              <a:buChar char="•"/>
            </a:pPr>
            <a:endParaRPr lang="en-US" altLang="zh-CN" sz="1400" b="1" dirty="0"/>
          </a:p>
          <a:p>
            <a:pPr marL="285750" indent="-285750">
              <a:buFont typeface="Arial" panose="020B0604020202020204" pitchFamily="34" charset="0"/>
              <a:buChar char="•"/>
            </a:pPr>
            <a:endParaRPr lang="en-US" altLang="zh-CN" sz="1400" b="1" dirty="0"/>
          </a:p>
          <a:p>
            <a:pPr marL="285750" indent="-285750">
              <a:buFont typeface="Arial" panose="020B0604020202020204" pitchFamily="34" charset="0"/>
              <a:buChar char="•"/>
            </a:pPr>
            <a:endParaRPr lang="en-US" altLang="zh-CN" sz="1400" b="1" dirty="0"/>
          </a:p>
          <a:p>
            <a:endParaRPr lang="en-US" altLang="zh-CN" sz="1400" b="1" dirty="0"/>
          </a:p>
          <a:p>
            <a:pPr marL="285750" indent="-285750">
              <a:buFont typeface="Arial" panose="020B0604020202020204" pitchFamily="34" charset="0"/>
              <a:buChar char="•"/>
            </a:pPr>
            <a:r>
              <a:rPr lang="en-US" altLang="zh-CN" sz="1400" b="1" dirty="0"/>
              <a:t>Correctly differentiate New patient and Existing Patient</a:t>
            </a:r>
            <a:endParaRPr lang="zh-CN" altLang="zh-CN" sz="1400" b="1" dirty="0"/>
          </a:p>
          <a:p>
            <a:pPr marL="285750" indent="-285750">
              <a:buFont typeface="Arial" panose="020B0604020202020204" pitchFamily="34" charset="0"/>
              <a:buChar char="•"/>
            </a:pPr>
            <a:r>
              <a:rPr lang="en-US" altLang="zh-CN" sz="1400" b="1" dirty="0"/>
              <a:t>Correctly check if they are financially cleared and reject to admit patients if they are not financially cleared</a:t>
            </a:r>
            <a:endParaRPr lang="zh-CN" altLang="zh-CN" sz="1400" b="1" dirty="0"/>
          </a:p>
          <a:p>
            <a:pPr marL="285750" indent="-285750">
              <a:buFont typeface="Arial" panose="020B0604020202020204" pitchFamily="34" charset="0"/>
              <a:buChar char="•"/>
            </a:pPr>
            <a:r>
              <a:rPr lang="en-US" altLang="zh-CN" sz="1400" b="1" dirty="0"/>
              <a:t>After admitting, successfully create DI for New patient and update DI for Existing patient</a:t>
            </a:r>
            <a:endParaRPr lang="zh-CN" altLang="zh-CN" sz="1400" b="1" dirty="0"/>
          </a:p>
          <a:p>
            <a:pPr marL="285750" indent="-285750">
              <a:buFont typeface="Arial" panose="020B0604020202020204" pitchFamily="34" charset="0"/>
              <a:buChar char="•"/>
            </a:pPr>
            <a:r>
              <a:rPr lang="en-US" altLang="zh-CN" sz="1400" b="1" dirty="0"/>
              <a:t>Successfully transmit their information to Spectra Labs</a:t>
            </a:r>
            <a:endParaRPr lang="zh-CN" altLang="zh-CN" sz="1400" b="1" dirty="0"/>
          </a:p>
          <a:p>
            <a:pPr marL="285750" indent="-285750">
              <a:buFont typeface="Arial" panose="020B0604020202020204" pitchFamily="34" charset="0"/>
              <a:buChar char="•"/>
            </a:pPr>
            <a:r>
              <a:rPr lang="en-US" altLang="zh-CN" sz="1400" b="1" dirty="0"/>
              <a:t>Correctly check if they are clinically cleared and reject to</a:t>
            </a:r>
            <a:endParaRPr lang="zh-CN" altLang="zh-CN" sz="1400" b="1" dirty="0"/>
          </a:p>
          <a:p>
            <a:pPr marL="285750" indent="-285750">
              <a:buFont typeface="Arial" panose="020B0604020202020204" pitchFamily="34" charset="0"/>
              <a:buChar char="•"/>
            </a:pPr>
            <a:r>
              <a:rPr lang="en-US" altLang="zh-CN" sz="1400" b="1" dirty="0"/>
              <a:t>treat patients if they are not clinically cleared.</a:t>
            </a:r>
            <a:endParaRPr lang="zh-CN" altLang="zh-CN" sz="1400" b="1" dirty="0"/>
          </a:p>
          <a:p>
            <a:pPr marL="285750" indent="-285750">
              <a:buFont typeface="Arial" panose="020B0604020202020204" pitchFamily="34" charset="0"/>
              <a:buChar char="•"/>
            </a:pPr>
            <a:r>
              <a:rPr lang="en-US" altLang="zh-CN" sz="1400" b="1" dirty="0"/>
              <a:t>After patients get treated their Lab Orders are correctly sent to the Spectra labs and receive their lab results for both types of Insurances.</a:t>
            </a:r>
          </a:p>
          <a:p>
            <a:pPr marL="285750" lvl="0" indent="-285750">
              <a:buFont typeface="Arial" panose="020B0604020202020204" pitchFamily="34" charset="0"/>
              <a:buChar char="•"/>
            </a:pPr>
            <a:r>
              <a:rPr lang="en-US" altLang="zh-CN" sz="1400" b="1" dirty="0"/>
              <a:t>For all patients that get treated, Treatment and Lab Charges are successfully transmitted to the Financials System with correct amount.</a:t>
            </a:r>
            <a:endParaRPr lang="zh-CN" altLang="zh-CN" sz="1400" b="1" dirty="0"/>
          </a:p>
          <a:p>
            <a:pPr marL="285750" lvl="0" indent="-285750">
              <a:buFont typeface="Arial" panose="020B0604020202020204" pitchFamily="34" charset="0"/>
              <a:buChar char="•"/>
            </a:pPr>
            <a:r>
              <a:rPr lang="en-US" altLang="zh-CN" sz="1400" b="1" dirty="0"/>
              <a:t>For each Treatment and each Lab Order, the Financials system correctly opens Claims with Medicare/Medicaid or the Commercial Insurances and goes through the processing of getting paid for the services accordingly.</a:t>
            </a:r>
            <a:endParaRPr lang="zh-CN" altLang="zh-CN" sz="1400" b="1" dirty="0"/>
          </a:p>
          <a:p>
            <a:pPr marL="285750" lvl="0" indent="-285750">
              <a:buFont typeface="Arial" panose="020B0604020202020204" pitchFamily="34" charset="0"/>
              <a:buChar char="•"/>
            </a:pPr>
            <a:r>
              <a:rPr lang="en-US" altLang="zh-CN" sz="1400" b="1" dirty="0"/>
              <a:t>Correctly produces 2 Daily Reports: The Patients Report and the Treatments Report according to the information.</a:t>
            </a:r>
            <a:endParaRPr lang="zh-CN" altLang="zh-CN" sz="1400" b="1" dirty="0"/>
          </a:p>
          <a:p>
            <a:pPr algn="ctr"/>
            <a:endParaRPr lang="zh-CN" altLang="en-US" dirty="0"/>
          </a:p>
        </p:txBody>
      </p:sp>
      <p:sp>
        <p:nvSpPr>
          <p:cNvPr id="11" name="文本框 10"/>
          <p:cNvSpPr txBox="1"/>
          <p:nvPr/>
        </p:nvSpPr>
        <p:spPr>
          <a:xfrm>
            <a:off x="1344023" y="2075158"/>
            <a:ext cx="10028023" cy="646331"/>
          </a:xfrm>
          <a:prstGeom prst="rect">
            <a:avLst/>
          </a:prstGeom>
          <a:noFill/>
        </p:spPr>
        <p:txBody>
          <a:bodyPr wrap="square" rtlCol="0">
            <a:spAutoFit/>
          </a:bodyPr>
          <a:lstStyle/>
          <a:p>
            <a:r>
              <a:rPr lang="en-US" altLang="zh-CN" sz="1200" dirty="0">
                <a:solidFill>
                  <a:schemeClr val="bg1"/>
                </a:solidFill>
              </a:rPr>
              <a:t>The purpose of system testing is to find out where the software does not match or contradict the system definition by comparing it to the system's requirements definition.</a:t>
            </a:r>
            <a:r>
              <a:rPr lang="zh-CN" altLang="zh-CN" sz="1200" dirty="0">
                <a:solidFill>
                  <a:schemeClr val="bg1"/>
                </a:solidFill>
              </a:rPr>
              <a:t> </a:t>
            </a:r>
            <a:endParaRPr lang="en-US" altLang="zh-CN" sz="1200" dirty="0">
              <a:solidFill>
                <a:schemeClr val="bg1"/>
              </a:solidFill>
            </a:endParaRPr>
          </a:p>
          <a:p>
            <a:r>
              <a:rPr lang="en-US" altLang="zh-CN" sz="1200" dirty="0">
                <a:solidFill>
                  <a:schemeClr val="bg1"/>
                </a:solidFill>
              </a:rPr>
              <a:t>Integration</a:t>
            </a:r>
            <a:r>
              <a:rPr lang="zh-CN" altLang="en-US" sz="1200" dirty="0">
                <a:solidFill>
                  <a:schemeClr val="bg1"/>
                </a:solidFill>
              </a:rPr>
              <a:t> </a:t>
            </a:r>
            <a:r>
              <a:rPr lang="en-US" altLang="zh-CN" sz="1200" dirty="0">
                <a:solidFill>
                  <a:schemeClr val="bg1"/>
                </a:solidFill>
              </a:rPr>
              <a:t>testing</a:t>
            </a:r>
            <a:r>
              <a:rPr lang="zh-CN" altLang="en-US" sz="1200" dirty="0">
                <a:solidFill>
                  <a:schemeClr val="bg1"/>
                </a:solidFill>
              </a:rPr>
              <a:t> </a:t>
            </a:r>
            <a:r>
              <a:rPr lang="en-US" altLang="zh-CN" sz="1200" dirty="0">
                <a:solidFill>
                  <a:schemeClr val="bg1"/>
                </a:solidFill>
              </a:rPr>
              <a:t>is</a:t>
            </a:r>
            <a:r>
              <a:rPr lang="zh-CN" altLang="en-US" sz="1200" dirty="0">
                <a:solidFill>
                  <a:schemeClr val="bg1"/>
                </a:solidFill>
              </a:rPr>
              <a:t> </a:t>
            </a:r>
            <a:r>
              <a:rPr lang="en-US" altLang="zh-CN" sz="1200" dirty="0">
                <a:solidFill>
                  <a:schemeClr val="bg1"/>
                </a:solidFill>
              </a:rPr>
              <a:t>going</a:t>
            </a:r>
            <a:r>
              <a:rPr lang="zh-CN" altLang="en-US" sz="1200" dirty="0">
                <a:solidFill>
                  <a:schemeClr val="bg1"/>
                </a:solidFill>
              </a:rPr>
              <a:t> </a:t>
            </a:r>
            <a:r>
              <a:rPr lang="en-US" altLang="zh-CN" sz="1200" dirty="0">
                <a:solidFill>
                  <a:schemeClr val="bg1"/>
                </a:solidFill>
              </a:rPr>
              <a:t>to</a:t>
            </a:r>
            <a:r>
              <a:rPr lang="zh-CN" altLang="en-US" sz="1200" dirty="0">
                <a:solidFill>
                  <a:schemeClr val="bg1"/>
                </a:solidFill>
              </a:rPr>
              <a:t> </a:t>
            </a:r>
            <a:r>
              <a:rPr lang="en-US" altLang="zh-CN" sz="1200" dirty="0">
                <a:solidFill>
                  <a:schemeClr val="bg1"/>
                </a:solidFill>
              </a:rPr>
              <a:t>make</a:t>
            </a:r>
            <a:r>
              <a:rPr lang="zh-CN" altLang="en-US" sz="1200" dirty="0">
                <a:solidFill>
                  <a:schemeClr val="bg1"/>
                </a:solidFill>
              </a:rPr>
              <a:t> </a:t>
            </a:r>
            <a:r>
              <a:rPr lang="en-US" altLang="zh-CN" sz="1200" dirty="0">
                <a:solidFill>
                  <a:schemeClr val="bg1"/>
                </a:solidFill>
              </a:rPr>
              <a:t>sure</a:t>
            </a:r>
            <a:r>
              <a:rPr lang="zh-CN" altLang="en-US" sz="1200" dirty="0">
                <a:solidFill>
                  <a:schemeClr val="bg1"/>
                </a:solidFill>
              </a:rPr>
              <a:t> </a:t>
            </a:r>
            <a:r>
              <a:rPr lang="en-US" altLang="zh-CN" sz="1200" dirty="0">
                <a:solidFill>
                  <a:schemeClr val="bg1"/>
                </a:solidFill>
              </a:rPr>
              <a:t>all</a:t>
            </a:r>
            <a:r>
              <a:rPr lang="zh-CN" altLang="en-US" sz="1200" dirty="0">
                <a:solidFill>
                  <a:schemeClr val="bg1"/>
                </a:solidFill>
              </a:rPr>
              <a:t> </a:t>
            </a:r>
            <a:r>
              <a:rPr lang="en-US" altLang="zh-CN" sz="1200" dirty="0">
                <a:solidFill>
                  <a:schemeClr val="bg1"/>
                </a:solidFill>
              </a:rPr>
              <a:t>parts</a:t>
            </a:r>
            <a:r>
              <a:rPr lang="zh-CN" altLang="en-US" sz="1200" dirty="0">
                <a:solidFill>
                  <a:schemeClr val="bg1"/>
                </a:solidFill>
              </a:rPr>
              <a:t> </a:t>
            </a:r>
            <a:r>
              <a:rPr lang="en-US" altLang="zh-CN" sz="1200" dirty="0">
                <a:solidFill>
                  <a:schemeClr val="bg1"/>
                </a:solidFill>
              </a:rPr>
              <a:t>can work together at the same time.</a:t>
            </a:r>
            <a:r>
              <a:rPr lang="zh-CN" altLang="zh-CN" sz="1200" dirty="0">
                <a:solidFill>
                  <a:schemeClr val="bg1"/>
                </a:solidFill>
              </a:rPr>
              <a:t> </a:t>
            </a:r>
            <a:endParaRPr lang="zh-CN" altLang="en-US" sz="1200" dirty="0">
              <a:solidFill>
                <a:schemeClr val="bg1"/>
              </a:solidFill>
            </a:endParaRPr>
          </a:p>
        </p:txBody>
      </p:sp>
      <p:sp>
        <p:nvSpPr>
          <p:cNvPr id="12" name="矩形 11"/>
          <p:cNvSpPr/>
          <p:nvPr/>
        </p:nvSpPr>
        <p:spPr>
          <a:xfrm>
            <a:off x="1344023" y="1601449"/>
            <a:ext cx="3877985" cy="400110"/>
          </a:xfrm>
          <a:prstGeom prst="rect">
            <a:avLst/>
          </a:prstGeom>
        </p:spPr>
        <p:txBody>
          <a:bodyPr wrap="none">
            <a:spAutoFit/>
          </a:bodyPr>
          <a:lstStyle/>
          <a:p>
            <a:r>
              <a:rPr lang="en-US" altLang="zh-CN" sz="2000" b="1" dirty="0">
                <a:solidFill>
                  <a:schemeClr val="bg1"/>
                </a:solidFill>
              </a:rPr>
              <a:t>System</a:t>
            </a:r>
            <a:r>
              <a:rPr lang="zh-CN" altLang="en-US" sz="2000" b="1" dirty="0">
                <a:solidFill>
                  <a:schemeClr val="bg1"/>
                </a:solidFill>
              </a:rPr>
              <a:t> </a:t>
            </a:r>
            <a:r>
              <a:rPr lang="en-US" altLang="zh-CN" sz="2000" b="1" dirty="0">
                <a:solidFill>
                  <a:schemeClr val="bg1"/>
                </a:solidFill>
              </a:rPr>
              <a:t>and</a:t>
            </a:r>
            <a:r>
              <a:rPr lang="zh-CN" altLang="en-US" sz="2000" b="1" dirty="0">
                <a:solidFill>
                  <a:schemeClr val="bg1"/>
                </a:solidFill>
              </a:rPr>
              <a:t> </a:t>
            </a:r>
            <a:r>
              <a:rPr lang="en-US" altLang="zh-CN" sz="2000" b="1" dirty="0">
                <a:solidFill>
                  <a:schemeClr val="bg1"/>
                </a:solidFill>
              </a:rPr>
              <a:t>Integration</a:t>
            </a:r>
            <a:r>
              <a:rPr lang="zh-CN" altLang="en-US" sz="2000" b="1" dirty="0">
                <a:solidFill>
                  <a:schemeClr val="bg1"/>
                </a:solidFill>
              </a:rPr>
              <a:t> </a:t>
            </a:r>
            <a:r>
              <a:rPr lang="en-US" altLang="zh-CN" sz="2000" b="1" dirty="0">
                <a:solidFill>
                  <a:schemeClr val="bg1"/>
                </a:solidFill>
              </a:rPr>
              <a:t>Testing</a:t>
            </a:r>
            <a:endParaRPr lang="zh-CN" altLang="en-US" sz="2000" b="1" dirty="0">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081019" cy="400110"/>
          </a:xfrm>
          <a:prstGeom prst="rect">
            <a:avLst/>
          </a:prstGeom>
        </p:spPr>
        <p:txBody>
          <a:bodyPr wrap="none">
            <a:spAutoFit/>
          </a:bodyPr>
          <a:lstStyle/>
          <a:p>
            <a:r>
              <a:rPr lang="en-US" altLang="zh-CN" sz="2000" b="1" dirty="0">
                <a:solidFill>
                  <a:schemeClr val="tx1">
                    <a:lumMod val="75000"/>
                    <a:lumOff val="25000"/>
                  </a:schemeClr>
                </a:solidFill>
              </a:rPr>
              <a:t>Testing</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Strategy</a:t>
            </a:r>
            <a:endParaRPr lang="zh-CN" altLang="en-US" sz="2000" b="1" dirty="0">
              <a:solidFill>
                <a:schemeClr val="tx1">
                  <a:lumMod val="75000"/>
                  <a:lumOff val="25000"/>
                </a:schemeClr>
              </a:solidFill>
            </a:endParaRPr>
          </a:p>
        </p:txBody>
      </p:sp>
      <p:sp>
        <p:nvSpPr>
          <p:cNvPr id="21" name="矩形 20"/>
          <p:cNvSpPr/>
          <p:nvPr/>
        </p:nvSpPr>
        <p:spPr>
          <a:xfrm>
            <a:off x="1344023" y="764961"/>
            <a:ext cx="3336170" cy="261610"/>
          </a:xfrm>
          <a:prstGeom prst="rect">
            <a:avLst/>
          </a:prstGeom>
        </p:spPr>
        <p:txBody>
          <a:bodyPr wrap="none">
            <a:spAutoFit/>
          </a:bodyPr>
          <a:lstStyle/>
          <a:p>
            <a:r>
              <a:rPr lang="en-US" altLang="zh-CN" sz="1100" dirty="0">
                <a:solidFill>
                  <a:schemeClr val="bg1">
                    <a:lumMod val="50000"/>
                  </a:schemeClr>
                </a:solidFill>
              </a:rPr>
              <a:t>Testing</a:t>
            </a:r>
            <a:r>
              <a:rPr lang="zh-CN" altLang="en-US" sz="1100" dirty="0">
                <a:solidFill>
                  <a:schemeClr val="bg1">
                    <a:lumMod val="50000"/>
                  </a:schemeClr>
                </a:solidFill>
              </a:rPr>
              <a:t> </a:t>
            </a:r>
            <a:r>
              <a:rPr lang="en-US" altLang="zh-CN" sz="1100" dirty="0">
                <a:solidFill>
                  <a:schemeClr val="bg1">
                    <a:lumMod val="50000"/>
                  </a:schemeClr>
                </a:solidFill>
              </a:rPr>
              <a:t>environment</a:t>
            </a:r>
            <a:r>
              <a:rPr lang="zh-CN" altLang="en-US" sz="1100" dirty="0">
                <a:solidFill>
                  <a:schemeClr val="bg1">
                    <a:lumMod val="50000"/>
                  </a:schemeClr>
                </a:solidFill>
              </a:rPr>
              <a:t> </a:t>
            </a:r>
            <a:r>
              <a:rPr lang="en-US" altLang="zh-CN" sz="1100" dirty="0">
                <a:solidFill>
                  <a:schemeClr val="bg1">
                    <a:lumMod val="50000"/>
                  </a:schemeClr>
                </a:solidFill>
              </a:rPr>
              <a:t>and</a:t>
            </a:r>
            <a:r>
              <a:rPr lang="zh-CN" altLang="en-US" sz="1100" dirty="0">
                <a:solidFill>
                  <a:schemeClr val="bg1">
                    <a:lumMod val="50000"/>
                  </a:schemeClr>
                </a:solidFill>
              </a:rPr>
              <a:t> </a:t>
            </a:r>
            <a:r>
              <a:rPr lang="en-US" altLang="zh-CN" sz="1100" dirty="0">
                <a:solidFill>
                  <a:schemeClr val="bg1">
                    <a:lumMod val="50000"/>
                  </a:schemeClr>
                </a:solidFill>
              </a:rPr>
              <a:t>four</a:t>
            </a:r>
            <a:r>
              <a:rPr lang="zh-CN" altLang="en-US" sz="1100" dirty="0">
                <a:solidFill>
                  <a:schemeClr val="bg1">
                    <a:lumMod val="50000"/>
                  </a:schemeClr>
                </a:solidFill>
              </a:rPr>
              <a:t> </a:t>
            </a:r>
            <a:r>
              <a:rPr lang="en-US" altLang="zh-CN" sz="1100" dirty="0">
                <a:solidFill>
                  <a:schemeClr val="bg1">
                    <a:lumMod val="50000"/>
                  </a:schemeClr>
                </a:solidFill>
              </a:rPr>
              <a:t>main</a:t>
            </a:r>
            <a:r>
              <a:rPr lang="zh-CN" altLang="en-US" sz="1100" dirty="0">
                <a:solidFill>
                  <a:schemeClr val="bg1">
                    <a:lumMod val="50000"/>
                  </a:schemeClr>
                </a:solidFill>
              </a:rPr>
              <a:t> </a:t>
            </a:r>
            <a:r>
              <a:rPr lang="en-US" altLang="zh-CN" sz="1100" dirty="0">
                <a:solidFill>
                  <a:schemeClr val="bg1">
                    <a:lumMod val="50000"/>
                  </a:schemeClr>
                </a:solidFill>
              </a:rPr>
              <a:t>testing</a:t>
            </a:r>
            <a:r>
              <a:rPr lang="zh-CN" altLang="en-US" sz="1100" dirty="0">
                <a:solidFill>
                  <a:schemeClr val="bg1">
                    <a:lumMod val="50000"/>
                  </a:schemeClr>
                </a:solidFill>
              </a:rPr>
              <a:t> </a:t>
            </a:r>
            <a:r>
              <a:rPr lang="en-US" altLang="zh-CN" sz="1100" dirty="0">
                <a:solidFill>
                  <a:schemeClr val="bg1">
                    <a:lumMod val="50000"/>
                  </a:schemeClr>
                </a:solidFill>
              </a:rPr>
              <a:t>methods</a:t>
            </a:r>
            <a:endParaRPr lang="zh-CN" altLang="en-US" sz="1100" dirty="0">
              <a:solidFill>
                <a:schemeClr val="bg1">
                  <a:lumMod val="50000"/>
                </a:schemeClr>
              </a:solidFill>
            </a:endParaRPr>
          </a:p>
        </p:txBody>
      </p:sp>
    </p:spTree>
    <p:extLst>
      <p:ext uri="{BB962C8B-B14F-4D97-AF65-F5344CB8AC3E}">
        <p14:creationId xmlns:p14="http://schemas.microsoft.com/office/powerpoint/2010/main" val="229755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343184"/>
            <a:ext cx="10410095" cy="4749855"/>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864000" rtlCol="0" anchor="ctr" anchorCtr="1"/>
          <a:lstStyle/>
          <a:p>
            <a:pPr algn="ctr"/>
            <a:endParaRPr lang="en-US" sz="1400" dirty="0"/>
          </a:p>
        </p:txBody>
      </p:sp>
      <p:sp>
        <p:nvSpPr>
          <p:cNvPr id="10" name="矩形 9"/>
          <p:cNvSpPr/>
          <p:nvPr/>
        </p:nvSpPr>
        <p:spPr>
          <a:xfrm>
            <a:off x="1089069" y="1611886"/>
            <a:ext cx="3855543" cy="400110"/>
          </a:xfrm>
          <a:prstGeom prst="rect">
            <a:avLst/>
          </a:prstGeom>
        </p:spPr>
        <p:txBody>
          <a:bodyPr wrap="none">
            <a:spAutoFit/>
          </a:bodyPr>
          <a:lstStyle/>
          <a:p>
            <a:r>
              <a:rPr lang="en-US" altLang="zh-CN" sz="2000" b="1" dirty="0">
                <a:solidFill>
                  <a:schemeClr val="bg1"/>
                </a:solidFill>
              </a:rPr>
              <a:t>Performance</a:t>
            </a:r>
            <a:r>
              <a:rPr lang="zh-CN" altLang="en-US" sz="2000" b="1" dirty="0">
                <a:solidFill>
                  <a:schemeClr val="bg1"/>
                </a:solidFill>
              </a:rPr>
              <a:t> </a:t>
            </a:r>
            <a:r>
              <a:rPr lang="en-US" altLang="zh-CN" sz="2000" b="1" dirty="0">
                <a:solidFill>
                  <a:schemeClr val="bg1"/>
                </a:solidFill>
              </a:rPr>
              <a:t>and</a:t>
            </a:r>
            <a:r>
              <a:rPr lang="zh-CN" altLang="en-US" sz="2000" b="1" dirty="0">
                <a:solidFill>
                  <a:schemeClr val="bg1"/>
                </a:solidFill>
              </a:rPr>
              <a:t> </a:t>
            </a:r>
            <a:r>
              <a:rPr lang="en-US" altLang="zh-CN" sz="2000" b="1" dirty="0">
                <a:solidFill>
                  <a:schemeClr val="bg1"/>
                </a:solidFill>
              </a:rPr>
              <a:t>Stress</a:t>
            </a:r>
            <a:r>
              <a:rPr lang="zh-CN" altLang="en-US" sz="2000" b="1" dirty="0">
                <a:solidFill>
                  <a:schemeClr val="bg1"/>
                </a:solidFill>
              </a:rPr>
              <a:t> </a:t>
            </a:r>
            <a:r>
              <a:rPr lang="en-US" altLang="zh-CN" sz="2000" b="1" dirty="0">
                <a:solidFill>
                  <a:schemeClr val="bg1"/>
                </a:solidFill>
              </a:rPr>
              <a:t>Testing</a:t>
            </a:r>
            <a:endParaRPr lang="zh-CN" altLang="en-US" sz="2000" b="1" dirty="0">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081019" cy="400110"/>
          </a:xfrm>
          <a:prstGeom prst="rect">
            <a:avLst/>
          </a:prstGeom>
        </p:spPr>
        <p:txBody>
          <a:bodyPr wrap="none">
            <a:spAutoFit/>
          </a:bodyPr>
          <a:lstStyle/>
          <a:p>
            <a:r>
              <a:rPr lang="en-US" altLang="zh-CN" sz="2000" b="1" dirty="0">
                <a:solidFill>
                  <a:schemeClr val="tx1">
                    <a:lumMod val="75000"/>
                    <a:lumOff val="25000"/>
                  </a:schemeClr>
                </a:solidFill>
              </a:rPr>
              <a:t>Testing</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Strategy</a:t>
            </a:r>
            <a:endParaRPr lang="zh-CN" altLang="en-US" sz="2000" b="1" dirty="0">
              <a:solidFill>
                <a:schemeClr val="tx1">
                  <a:lumMod val="75000"/>
                  <a:lumOff val="25000"/>
                </a:schemeClr>
              </a:solidFill>
            </a:endParaRPr>
          </a:p>
        </p:txBody>
      </p:sp>
      <p:sp>
        <p:nvSpPr>
          <p:cNvPr id="21" name="矩形 20"/>
          <p:cNvSpPr/>
          <p:nvPr/>
        </p:nvSpPr>
        <p:spPr>
          <a:xfrm>
            <a:off x="1344023" y="764961"/>
            <a:ext cx="3336170" cy="261610"/>
          </a:xfrm>
          <a:prstGeom prst="rect">
            <a:avLst/>
          </a:prstGeom>
        </p:spPr>
        <p:txBody>
          <a:bodyPr wrap="none">
            <a:spAutoFit/>
          </a:bodyPr>
          <a:lstStyle/>
          <a:p>
            <a:r>
              <a:rPr lang="en-US" altLang="zh-CN" sz="1100" dirty="0">
                <a:solidFill>
                  <a:schemeClr val="bg1">
                    <a:lumMod val="50000"/>
                  </a:schemeClr>
                </a:solidFill>
              </a:rPr>
              <a:t>Testing</a:t>
            </a:r>
            <a:r>
              <a:rPr lang="zh-CN" altLang="en-US" sz="1100" dirty="0">
                <a:solidFill>
                  <a:schemeClr val="bg1">
                    <a:lumMod val="50000"/>
                  </a:schemeClr>
                </a:solidFill>
              </a:rPr>
              <a:t> </a:t>
            </a:r>
            <a:r>
              <a:rPr lang="en-US" altLang="zh-CN" sz="1100" dirty="0">
                <a:solidFill>
                  <a:schemeClr val="bg1">
                    <a:lumMod val="50000"/>
                  </a:schemeClr>
                </a:solidFill>
              </a:rPr>
              <a:t>environment</a:t>
            </a:r>
            <a:r>
              <a:rPr lang="zh-CN" altLang="en-US" sz="1100" dirty="0">
                <a:solidFill>
                  <a:schemeClr val="bg1">
                    <a:lumMod val="50000"/>
                  </a:schemeClr>
                </a:solidFill>
              </a:rPr>
              <a:t> </a:t>
            </a:r>
            <a:r>
              <a:rPr lang="en-US" altLang="zh-CN" sz="1100" dirty="0">
                <a:solidFill>
                  <a:schemeClr val="bg1">
                    <a:lumMod val="50000"/>
                  </a:schemeClr>
                </a:solidFill>
              </a:rPr>
              <a:t>and</a:t>
            </a:r>
            <a:r>
              <a:rPr lang="zh-CN" altLang="en-US" sz="1100" dirty="0">
                <a:solidFill>
                  <a:schemeClr val="bg1">
                    <a:lumMod val="50000"/>
                  </a:schemeClr>
                </a:solidFill>
              </a:rPr>
              <a:t> </a:t>
            </a:r>
            <a:r>
              <a:rPr lang="en-US" altLang="zh-CN" sz="1100" dirty="0">
                <a:solidFill>
                  <a:schemeClr val="bg1">
                    <a:lumMod val="50000"/>
                  </a:schemeClr>
                </a:solidFill>
              </a:rPr>
              <a:t>four</a:t>
            </a:r>
            <a:r>
              <a:rPr lang="zh-CN" altLang="en-US" sz="1100" dirty="0">
                <a:solidFill>
                  <a:schemeClr val="bg1">
                    <a:lumMod val="50000"/>
                  </a:schemeClr>
                </a:solidFill>
              </a:rPr>
              <a:t> </a:t>
            </a:r>
            <a:r>
              <a:rPr lang="en-US" altLang="zh-CN" sz="1100" dirty="0">
                <a:solidFill>
                  <a:schemeClr val="bg1">
                    <a:lumMod val="50000"/>
                  </a:schemeClr>
                </a:solidFill>
              </a:rPr>
              <a:t>main</a:t>
            </a:r>
            <a:r>
              <a:rPr lang="zh-CN" altLang="en-US" sz="1100" dirty="0">
                <a:solidFill>
                  <a:schemeClr val="bg1">
                    <a:lumMod val="50000"/>
                  </a:schemeClr>
                </a:solidFill>
              </a:rPr>
              <a:t> </a:t>
            </a:r>
            <a:r>
              <a:rPr lang="en-US" altLang="zh-CN" sz="1100" dirty="0">
                <a:solidFill>
                  <a:schemeClr val="bg1">
                    <a:lumMod val="50000"/>
                  </a:schemeClr>
                </a:solidFill>
              </a:rPr>
              <a:t>testing</a:t>
            </a:r>
            <a:r>
              <a:rPr lang="zh-CN" altLang="en-US" sz="1100" dirty="0">
                <a:solidFill>
                  <a:schemeClr val="bg1">
                    <a:lumMod val="50000"/>
                  </a:schemeClr>
                </a:solidFill>
              </a:rPr>
              <a:t> </a:t>
            </a:r>
            <a:r>
              <a:rPr lang="en-US" altLang="zh-CN" sz="1100" dirty="0">
                <a:solidFill>
                  <a:schemeClr val="bg1">
                    <a:lumMod val="50000"/>
                  </a:schemeClr>
                </a:solidFill>
              </a:rPr>
              <a:t>methods</a:t>
            </a:r>
            <a:endParaRPr lang="zh-CN" altLang="en-US" sz="1100" dirty="0">
              <a:solidFill>
                <a:schemeClr val="bg1">
                  <a:lumMod val="50000"/>
                </a:schemeClr>
              </a:solidFill>
            </a:endParaRPr>
          </a:p>
        </p:txBody>
      </p:sp>
      <p:sp>
        <p:nvSpPr>
          <p:cNvPr id="11" name="文本框 10">
            <a:extLst>
              <a:ext uri="{FF2B5EF4-FFF2-40B4-BE49-F238E27FC236}">
                <a16:creationId xmlns="" xmlns:a16="http://schemas.microsoft.com/office/drawing/2014/main" id="{92AF2FFA-66B6-5E4D-8385-3D9080CE6B66}"/>
              </a:ext>
            </a:extLst>
          </p:cNvPr>
          <p:cNvSpPr txBox="1"/>
          <p:nvPr/>
        </p:nvSpPr>
        <p:spPr>
          <a:xfrm>
            <a:off x="1089069" y="2143943"/>
            <a:ext cx="10028023" cy="369332"/>
          </a:xfrm>
          <a:prstGeom prst="rect">
            <a:avLst/>
          </a:prstGeom>
          <a:noFill/>
        </p:spPr>
        <p:txBody>
          <a:bodyPr wrap="square" rtlCol="0">
            <a:spAutoFit/>
          </a:bodyPr>
          <a:lstStyle>
            <a:defPPr>
              <a:defRPr lang="zh-CN"/>
            </a:defPPr>
          </a:lstStyle>
          <a:p>
            <a:r>
              <a:rPr lang="en-US" altLang="zh-CN" sz="1200" dirty="0">
                <a:solidFill>
                  <a:schemeClr val="bg1"/>
                </a:solidFill>
              </a:rPr>
              <a:t>Stress testing on E-care clinicals application is used to determine the stability of the system.</a:t>
            </a:r>
            <a:r>
              <a:rPr lang="en-US" altLang="zh-CN" dirty="0"/>
              <a:t> </a:t>
            </a:r>
            <a:endParaRPr lang="zh-CN" altLang="en-US" dirty="0"/>
          </a:p>
        </p:txBody>
      </p:sp>
      <p:sp>
        <p:nvSpPr>
          <p:cNvPr id="2" name="矩形 1">
            <a:extLst>
              <a:ext uri="{FF2B5EF4-FFF2-40B4-BE49-F238E27FC236}">
                <a16:creationId xmlns="" xmlns:a16="http://schemas.microsoft.com/office/drawing/2014/main" id="{F3E3E53D-2B29-E84B-9E75-8ABBBDD09EEB}"/>
              </a:ext>
            </a:extLst>
          </p:cNvPr>
          <p:cNvSpPr/>
          <p:nvPr/>
        </p:nvSpPr>
        <p:spPr>
          <a:xfrm>
            <a:off x="1089069" y="2847934"/>
            <a:ext cx="6096000" cy="2246769"/>
          </a:xfrm>
          <a:prstGeom prst="rect">
            <a:avLst/>
          </a:prstGeom>
        </p:spPr>
        <p:txBody>
          <a:bodyPr>
            <a:spAutoFit/>
          </a:bodyPr>
          <a:lstStyle/>
          <a:p>
            <a:pPr marL="285750" indent="-285750">
              <a:buFont typeface="Arial" panose="020B0604020202020204" pitchFamily="34" charset="0"/>
              <a:buChar char="•"/>
            </a:pPr>
            <a:r>
              <a:rPr lang="en-US" altLang="zh-CN" sz="1400" b="1" dirty="0">
                <a:solidFill>
                  <a:schemeClr val="lt1"/>
                </a:solidFill>
              </a:rPr>
              <a:t>Using Automated testing methodology to run the test.</a:t>
            </a:r>
            <a:r>
              <a:rPr lang="zh-CN" altLang="zh-CN" sz="1400" b="1" dirty="0">
                <a:solidFill>
                  <a:schemeClr val="lt1"/>
                </a:solidFill>
              </a:rPr>
              <a:t> </a:t>
            </a:r>
            <a:r>
              <a:rPr lang="zh-CN" altLang="en-US" sz="1400" b="1" dirty="0">
                <a:solidFill>
                  <a:schemeClr val="lt1"/>
                </a:solidFill>
              </a:rPr>
              <a:t>（</a:t>
            </a:r>
            <a:r>
              <a:rPr lang="en-US" altLang="zh-CN" sz="1400" b="1" dirty="0">
                <a:solidFill>
                  <a:schemeClr val="lt1"/>
                </a:solidFill>
              </a:rPr>
              <a:t>UFT</a:t>
            </a:r>
            <a:r>
              <a:rPr lang="zh-CN" altLang="en-US" sz="1400" b="1" dirty="0">
                <a:solidFill>
                  <a:schemeClr val="lt1"/>
                </a:solidFill>
              </a:rPr>
              <a:t>）</a:t>
            </a:r>
            <a:endParaRPr lang="zh-CN" altLang="zh-CN" sz="1400" b="1" dirty="0">
              <a:solidFill>
                <a:schemeClr val="lt1"/>
              </a:solidFill>
            </a:endParaRPr>
          </a:p>
          <a:p>
            <a:pPr marL="285750" indent="-285750">
              <a:buFont typeface="Arial" panose="020B0604020202020204" pitchFamily="34" charset="0"/>
              <a:buChar char="•"/>
            </a:pPr>
            <a:r>
              <a:rPr lang="en-US" altLang="zh-CN" sz="1400" b="1" dirty="0">
                <a:solidFill>
                  <a:schemeClr val="lt1"/>
                </a:solidFill>
              </a:rPr>
              <a:t>Assume the system will properly operate under 500 users. </a:t>
            </a:r>
          </a:p>
          <a:p>
            <a:pPr marL="285750" indent="-285750">
              <a:buFont typeface="Arial" panose="020B0604020202020204" pitchFamily="34" charset="0"/>
              <a:buChar char="•"/>
            </a:pPr>
            <a:r>
              <a:rPr lang="en-US" altLang="zh-CN" sz="1400" b="1" dirty="0">
                <a:solidFill>
                  <a:schemeClr val="lt1"/>
                </a:solidFill>
              </a:rPr>
              <a:t>Find the largest capacity of the entrance of this system, and also could help us identify whether the system could perform well under such capacity.</a:t>
            </a:r>
          </a:p>
          <a:p>
            <a:pPr marL="285750" indent="-285750">
              <a:buFont typeface="Arial" panose="020B0604020202020204" pitchFamily="34" charset="0"/>
              <a:buChar char="•"/>
            </a:pPr>
            <a:r>
              <a:rPr lang="en-US" altLang="zh-CN" sz="1400" b="1" dirty="0">
                <a:solidFill>
                  <a:schemeClr val="lt1"/>
                </a:solidFill>
              </a:rPr>
              <a:t>Test</a:t>
            </a:r>
            <a:r>
              <a:rPr lang="zh-CN" altLang="en-US" sz="1400" b="1" dirty="0">
                <a:solidFill>
                  <a:schemeClr val="lt1"/>
                </a:solidFill>
              </a:rPr>
              <a:t> </a:t>
            </a:r>
            <a:r>
              <a:rPr lang="en-US" altLang="zh-CN" sz="1400" b="1" dirty="0">
                <a:solidFill>
                  <a:schemeClr val="lt1"/>
                </a:solidFill>
              </a:rPr>
              <a:t>the</a:t>
            </a:r>
            <a:r>
              <a:rPr lang="zh-CN" altLang="en-US" sz="1400" b="1" dirty="0">
                <a:solidFill>
                  <a:schemeClr val="lt1"/>
                </a:solidFill>
              </a:rPr>
              <a:t> </a:t>
            </a:r>
            <a:r>
              <a:rPr lang="en-US" altLang="zh-CN" sz="1400" b="1" dirty="0">
                <a:solidFill>
                  <a:schemeClr val="lt1"/>
                </a:solidFill>
              </a:rPr>
              <a:t>e-care clinicals</a:t>
            </a:r>
            <a:r>
              <a:rPr lang="zh-CN" altLang="zh-CN" sz="1400" b="1" dirty="0">
                <a:solidFill>
                  <a:schemeClr val="lt1"/>
                </a:solidFill>
              </a:rPr>
              <a:t> </a:t>
            </a:r>
            <a:endParaRPr lang="en-US" altLang="zh-CN" sz="1400" b="1" dirty="0">
              <a:solidFill>
                <a:schemeClr val="lt1"/>
              </a:solidFill>
            </a:endParaRPr>
          </a:p>
          <a:p>
            <a:pPr marL="285750" indent="-285750">
              <a:buFont typeface="Arial" panose="020B0604020202020204" pitchFamily="34" charset="0"/>
              <a:buChar char="•"/>
            </a:pPr>
            <a:r>
              <a:rPr lang="en-US" altLang="zh-CN" sz="1400" b="1" dirty="0">
                <a:solidFill>
                  <a:schemeClr val="lt1"/>
                </a:solidFill>
              </a:rPr>
              <a:t>Test the capacity of e-Care clinicals to Financials System</a:t>
            </a:r>
            <a:r>
              <a:rPr lang="zh-CN" altLang="zh-CN" sz="1400" b="1" dirty="0">
                <a:solidFill>
                  <a:schemeClr val="lt1"/>
                </a:solidFill>
              </a:rPr>
              <a:t> </a:t>
            </a:r>
            <a:endParaRPr lang="en-US" altLang="zh-CN" sz="1400" b="1" dirty="0">
              <a:solidFill>
                <a:schemeClr val="lt1"/>
              </a:solidFill>
            </a:endParaRPr>
          </a:p>
          <a:p>
            <a:pPr marL="285750" indent="-285750">
              <a:buFont typeface="Arial" panose="020B0604020202020204" pitchFamily="34" charset="0"/>
              <a:buChar char="•"/>
            </a:pPr>
            <a:r>
              <a:rPr lang="en-US" altLang="zh-CN" sz="1400" b="1" dirty="0">
                <a:solidFill>
                  <a:schemeClr val="lt1"/>
                </a:solidFill>
              </a:rPr>
              <a:t>we will test when the Financial system send those patients’ claims simultaneous to the Insurance system, whether the Insurance system could return the payments back to the Financial system properly.</a:t>
            </a:r>
            <a:r>
              <a:rPr lang="zh-CN" altLang="zh-CN" sz="1400" b="1" dirty="0">
                <a:solidFill>
                  <a:schemeClr val="lt1"/>
                </a:solidFill>
              </a:rPr>
              <a:t> </a:t>
            </a:r>
            <a:endParaRPr lang="en-US" altLang="zh-CN" sz="1400" b="1" dirty="0">
              <a:solidFill>
                <a:schemeClr val="lt1"/>
              </a:solidFill>
            </a:endParaRPr>
          </a:p>
        </p:txBody>
      </p:sp>
    </p:spTree>
    <p:extLst>
      <p:ext uri="{BB962C8B-B14F-4D97-AF65-F5344CB8AC3E}">
        <p14:creationId xmlns:p14="http://schemas.microsoft.com/office/powerpoint/2010/main" val="105653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61245" y="1165071"/>
            <a:ext cx="10210801" cy="5066395"/>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28000" tIns="1260000" rtlCol="0" anchor="ctr"/>
          <a:lstStyle/>
          <a:p>
            <a:r>
              <a:rPr lang="en-US" dirty="0"/>
              <a:t>Since this is a multiple agency project, each client may provide different goals and objectives for acceptance testing requirements</a:t>
            </a:r>
            <a:r>
              <a:rPr lang="en-US" altLang="zh-CN" dirty="0"/>
              <a:t>.</a:t>
            </a:r>
          </a:p>
          <a:p>
            <a:endParaRPr lang="en-US" dirty="0"/>
          </a:p>
          <a:p>
            <a:r>
              <a:rPr lang="en-US" sz="1400" dirty="0"/>
              <a:t>Before the UAT, the test team has to make sure that the software has already meet the below entry criteria.</a:t>
            </a:r>
          </a:p>
          <a:p>
            <a:pPr marL="285750" lvl="0" indent="-285750">
              <a:buFont typeface="Arial" panose="020B0604020202020204" pitchFamily="34" charset="0"/>
              <a:buChar char="•"/>
            </a:pPr>
            <a:r>
              <a:rPr lang="en-US" sz="1400" dirty="0"/>
              <a:t>Business requirements are all realized by system features.</a:t>
            </a:r>
          </a:p>
          <a:p>
            <a:pPr marL="285750" lvl="0" indent="-285750">
              <a:buFont typeface="Arial" panose="020B0604020202020204" pitchFamily="34" charset="0"/>
              <a:buChar char="•"/>
            </a:pPr>
            <a:r>
              <a:rPr lang="en-US" sz="1400" dirty="0"/>
              <a:t>Unit, Integration and Performance tests are already been executed.</a:t>
            </a:r>
          </a:p>
          <a:p>
            <a:pPr marL="285750" lvl="0" indent="-285750">
              <a:buFont typeface="Arial" panose="020B0604020202020204" pitchFamily="34" charset="0"/>
              <a:buChar char="•"/>
            </a:pPr>
            <a:r>
              <a:rPr lang="en-US" sz="1400" dirty="0"/>
              <a:t>All previous defects are already been marked and fixed by developers. </a:t>
            </a:r>
          </a:p>
          <a:p>
            <a:pPr marL="285750" lvl="0" indent="-285750">
              <a:buFont typeface="Arial" panose="020B0604020202020204" pitchFamily="34" charset="0"/>
              <a:buChar char="•"/>
            </a:pPr>
            <a:r>
              <a:rPr lang="en-US" sz="1400" dirty="0"/>
              <a:t>Traceability matrix is correct and available for system process. </a:t>
            </a:r>
          </a:p>
          <a:p>
            <a:pPr marL="285750" lvl="0" indent="-285750">
              <a:buFont typeface="Arial" panose="020B0604020202020204" pitchFamily="34" charset="0"/>
              <a:buChar char="•"/>
            </a:pPr>
            <a:endParaRPr lang="en-US" sz="1400" dirty="0"/>
          </a:p>
          <a:p>
            <a:r>
              <a:rPr lang="en-US" sz="1400" dirty="0"/>
              <a:t>Basic types of User Acceptance Testing</a:t>
            </a:r>
            <a:r>
              <a:rPr lang="en-US" altLang="zh-CN" sz="1400" dirty="0"/>
              <a:t>:</a:t>
            </a:r>
            <a:endParaRPr lang="en-US" sz="1400" dirty="0"/>
          </a:p>
          <a:p>
            <a:pPr marL="285750" lvl="0" indent="-285750">
              <a:buFont typeface="Arial" panose="020B0604020202020204" pitchFamily="34" charset="0"/>
              <a:buChar char="•"/>
            </a:pPr>
            <a:r>
              <a:rPr lang="en-US" sz="1400" dirty="0"/>
              <a:t>Alpha &amp; Beta Testing </a:t>
            </a:r>
          </a:p>
          <a:p>
            <a:pPr marL="285750" lvl="0" indent="-285750">
              <a:buFont typeface="Arial" panose="020B0604020202020204" pitchFamily="34" charset="0"/>
              <a:buChar char="•"/>
            </a:pPr>
            <a:r>
              <a:rPr lang="en-US" sz="1400" dirty="0"/>
              <a:t>Contract Acceptance Testing</a:t>
            </a:r>
          </a:p>
          <a:p>
            <a:pPr marL="285750" lvl="0" indent="-285750">
              <a:buFont typeface="Arial" panose="020B0604020202020204" pitchFamily="34" charset="0"/>
              <a:buChar char="•"/>
            </a:pPr>
            <a:r>
              <a:rPr lang="en-US" sz="1400" dirty="0"/>
              <a:t>Regulation Acceptance Testing</a:t>
            </a:r>
          </a:p>
          <a:p>
            <a:pPr marL="285750" lvl="0" indent="-285750">
              <a:buFont typeface="Arial" panose="020B0604020202020204" pitchFamily="34" charset="0"/>
              <a:buChar char="•"/>
            </a:pPr>
            <a:r>
              <a:rPr lang="en-US" sz="1400" dirty="0"/>
              <a:t>Operational Acceptance Testing </a:t>
            </a:r>
          </a:p>
          <a:p>
            <a:pPr marL="285750" lvl="0" indent="-285750">
              <a:buFont typeface="Arial" panose="020B0604020202020204" pitchFamily="34" charset="0"/>
              <a:buChar char="•"/>
            </a:pPr>
            <a:r>
              <a:rPr lang="en-US" sz="1400" dirty="0"/>
              <a:t>Black Box Testing </a:t>
            </a:r>
          </a:p>
          <a:p>
            <a:pPr algn="ctr"/>
            <a:endParaRPr lang="zh-CN" altLang="en-US" dirty="0"/>
          </a:p>
        </p:txBody>
      </p:sp>
      <p:sp>
        <p:nvSpPr>
          <p:cNvPr id="11" name="文本框 10"/>
          <p:cNvSpPr txBox="1"/>
          <p:nvPr/>
        </p:nvSpPr>
        <p:spPr>
          <a:xfrm>
            <a:off x="1344023" y="1790602"/>
            <a:ext cx="8849844" cy="461665"/>
          </a:xfrm>
          <a:prstGeom prst="rect">
            <a:avLst/>
          </a:prstGeom>
          <a:noFill/>
        </p:spPr>
        <p:txBody>
          <a:bodyPr wrap="square" rtlCol="0">
            <a:spAutoFit/>
          </a:bodyPr>
          <a:lstStyle/>
          <a:p>
            <a:r>
              <a:rPr lang="en-US" altLang="zh-CN" sz="1200" dirty="0">
                <a:solidFill>
                  <a:schemeClr val="bg1"/>
                </a:solidFill>
              </a:rPr>
              <a:t>UAT is a critical testing phase which has to be carried out before the software is made available in the market</a:t>
            </a:r>
          </a:p>
          <a:p>
            <a:r>
              <a:rPr lang="en-US" altLang="zh-CN" sz="1200" dirty="0">
                <a:solidFill>
                  <a:schemeClr val="bg1"/>
                </a:solidFill>
              </a:rPr>
              <a:t>---</a:t>
            </a:r>
            <a:r>
              <a:rPr lang="zh-CN" altLang="en-US" sz="1200" dirty="0">
                <a:solidFill>
                  <a:schemeClr val="bg1"/>
                </a:solidFill>
              </a:rPr>
              <a:t> </a:t>
            </a:r>
            <a:r>
              <a:rPr lang="en-US" altLang="zh-CN" sz="1200" dirty="0">
                <a:solidFill>
                  <a:schemeClr val="bg1"/>
                </a:solidFill>
              </a:rPr>
              <a:t>Product</a:t>
            </a:r>
            <a:r>
              <a:rPr lang="zh-CN" altLang="en-US" sz="1200" dirty="0">
                <a:solidFill>
                  <a:schemeClr val="bg1"/>
                </a:solidFill>
              </a:rPr>
              <a:t> </a:t>
            </a:r>
            <a:r>
              <a:rPr lang="en-US" altLang="zh-CN" sz="1200" dirty="0">
                <a:solidFill>
                  <a:schemeClr val="bg1"/>
                </a:solidFill>
              </a:rPr>
              <a:t>management</a:t>
            </a:r>
            <a:r>
              <a:rPr lang="zh-CN" altLang="en-US" sz="1200" dirty="0">
                <a:solidFill>
                  <a:schemeClr val="bg1"/>
                </a:solidFill>
              </a:rPr>
              <a:t> </a:t>
            </a:r>
            <a:r>
              <a:rPr lang="en-US" altLang="zh-CN" sz="1200" dirty="0">
                <a:solidFill>
                  <a:schemeClr val="bg1"/>
                </a:solidFill>
              </a:rPr>
              <a:t>and</a:t>
            </a:r>
            <a:r>
              <a:rPr lang="zh-CN" altLang="en-US" sz="1200" dirty="0">
                <a:solidFill>
                  <a:schemeClr val="bg1"/>
                </a:solidFill>
              </a:rPr>
              <a:t> </a:t>
            </a:r>
            <a:r>
              <a:rPr lang="en-US" altLang="zh-CN" sz="1200" dirty="0">
                <a:solidFill>
                  <a:schemeClr val="bg1"/>
                </a:solidFill>
              </a:rPr>
              <a:t>customer</a:t>
            </a:r>
            <a:r>
              <a:rPr lang="zh-CN" altLang="en-US" sz="1200" dirty="0">
                <a:solidFill>
                  <a:schemeClr val="bg1"/>
                </a:solidFill>
              </a:rPr>
              <a:t> </a:t>
            </a:r>
            <a:r>
              <a:rPr lang="en-US" altLang="zh-CN" sz="1200" dirty="0">
                <a:solidFill>
                  <a:schemeClr val="bg1"/>
                </a:solidFill>
              </a:rPr>
              <a:t>services</a:t>
            </a:r>
            <a:r>
              <a:rPr lang="zh-CN" altLang="en-US" sz="1200" dirty="0">
                <a:solidFill>
                  <a:schemeClr val="bg1"/>
                </a:solidFill>
              </a:rPr>
              <a:t> </a:t>
            </a:r>
            <a:r>
              <a:rPr lang="en-US" altLang="zh-CN" sz="1200" dirty="0">
                <a:solidFill>
                  <a:schemeClr val="bg1"/>
                </a:solidFill>
              </a:rPr>
              <a:t>department</a:t>
            </a:r>
            <a:endParaRPr lang="zh-CN" altLang="en-US" sz="1200" dirty="0">
              <a:solidFill>
                <a:schemeClr val="bg1"/>
              </a:solidFill>
            </a:endParaRPr>
          </a:p>
        </p:txBody>
      </p:sp>
      <p:sp>
        <p:nvSpPr>
          <p:cNvPr id="12" name="矩形 11"/>
          <p:cNvSpPr/>
          <p:nvPr/>
        </p:nvSpPr>
        <p:spPr>
          <a:xfrm>
            <a:off x="1344023" y="1343184"/>
            <a:ext cx="3034805" cy="400110"/>
          </a:xfrm>
          <a:prstGeom prst="rect">
            <a:avLst/>
          </a:prstGeom>
        </p:spPr>
        <p:txBody>
          <a:bodyPr wrap="none">
            <a:spAutoFit/>
          </a:bodyPr>
          <a:lstStyle/>
          <a:p>
            <a:r>
              <a:rPr lang="en-US" altLang="zh-CN" sz="2000" b="1" dirty="0">
                <a:solidFill>
                  <a:schemeClr val="bg1"/>
                </a:solidFill>
              </a:rPr>
              <a:t>User</a:t>
            </a:r>
            <a:r>
              <a:rPr lang="zh-CN" altLang="en-US" sz="2000" b="1" dirty="0">
                <a:solidFill>
                  <a:schemeClr val="bg1"/>
                </a:solidFill>
              </a:rPr>
              <a:t> </a:t>
            </a:r>
            <a:r>
              <a:rPr lang="en-US" altLang="zh-CN" sz="2000" b="1" dirty="0">
                <a:solidFill>
                  <a:schemeClr val="bg1"/>
                </a:solidFill>
              </a:rPr>
              <a:t>Acceptance</a:t>
            </a:r>
            <a:r>
              <a:rPr lang="zh-CN" altLang="en-US" sz="2000" b="1" dirty="0">
                <a:solidFill>
                  <a:schemeClr val="bg1"/>
                </a:solidFill>
              </a:rPr>
              <a:t> </a:t>
            </a:r>
            <a:r>
              <a:rPr lang="en-US" altLang="zh-CN" sz="2000" b="1" dirty="0">
                <a:solidFill>
                  <a:schemeClr val="bg1"/>
                </a:solidFill>
              </a:rPr>
              <a:t>Testing</a:t>
            </a:r>
            <a:endParaRPr lang="zh-CN" altLang="en-US" sz="2000" b="1" dirty="0">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081019" cy="400110"/>
          </a:xfrm>
          <a:prstGeom prst="rect">
            <a:avLst/>
          </a:prstGeom>
        </p:spPr>
        <p:txBody>
          <a:bodyPr wrap="none">
            <a:spAutoFit/>
          </a:bodyPr>
          <a:lstStyle/>
          <a:p>
            <a:r>
              <a:rPr lang="en-US" altLang="zh-CN" sz="2000" b="1" dirty="0">
                <a:solidFill>
                  <a:schemeClr val="tx1">
                    <a:lumMod val="75000"/>
                    <a:lumOff val="25000"/>
                  </a:schemeClr>
                </a:solidFill>
              </a:rPr>
              <a:t>Testing</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Strategy</a:t>
            </a:r>
            <a:endParaRPr lang="zh-CN" altLang="en-US" sz="2000" b="1" dirty="0">
              <a:solidFill>
                <a:schemeClr val="tx1">
                  <a:lumMod val="75000"/>
                  <a:lumOff val="25000"/>
                </a:schemeClr>
              </a:solidFill>
            </a:endParaRPr>
          </a:p>
        </p:txBody>
      </p:sp>
      <p:sp>
        <p:nvSpPr>
          <p:cNvPr id="21" name="矩形 20"/>
          <p:cNvSpPr/>
          <p:nvPr/>
        </p:nvSpPr>
        <p:spPr>
          <a:xfrm>
            <a:off x="1344023" y="764961"/>
            <a:ext cx="3336170" cy="261610"/>
          </a:xfrm>
          <a:prstGeom prst="rect">
            <a:avLst/>
          </a:prstGeom>
        </p:spPr>
        <p:txBody>
          <a:bodyPr wrap="none">
            <a:spAutoFit/>
          </a:bodyPr>
          <a:lstStyle/>
          <a:p>
            <a:r>
              <a:rPr lang="en-US" altLang="zh-CN" sz="1100" dirty="0">
                <a:solidFill>
                  <a:schemeClr val="bg1">
                    <a:lumMod val="50000"/>
                  </a:schemeClr>
                </a:solidFill>
              </a:rPr>
              <a:t>Testing</a:t>
            </a:r>
            <a:r>
              <a:rPr lang="zh-CN" altLang="en-US" sz="1100" dirty="0">
                <a:solidFill>
                  <a:schemeClr val="bg1">
                    <a:lumMod val="50000"/>
                  </a:schemeClr>
                </a:solidFill>
              </a:rPr>
              <a:t> </a:t>
            </a:r>
            <a:r>
              <a:rPr lang="en-US" altLang="zh-CN" sz="1100" dirty="0">
                <a:solidFill>
                  <a:schemeClr val="bg1">
                    <a:lumMod val="50000"/>
                  </a:schemeClr>
                </a:solidFill>
              </a:rPr>
              <a:t>environment</a:t>
            </a:r>
            <a:r>
              <a:rPr lang="zh-CN" altLang="en-US" sz="1100" dirty="0">
                <a:solidFill>
                  <a:schemeClr val="bg1">
                    <a:lumMod val="50000"/>
                  </a:schemeClr>
                </a:solidFill>
              </a:rPr>
              <a:t> </a:t>
            </a:r>
            <a:r>
              <a:rPr lang="en-US" altLang="zh-CN" sz="1100" dirty="0">
                <a:solidFill>
                  <a:schemeClr val="bg1">
                    <a:lumMod val="50000"/>
                  </a:schemeClr>
                </a:solidFill>
              </a:rPr>
              <a:t>and</a:t>
            </a:r>
            <a:r>
              <a:rPr lang="zh-CN" altLang="en-US" sz="1100" dirty="0">
                <a:solidFill>
                  <a:schemeClr val="bg1">
                    <a:lumMod val="50000"/>
                  </a:schemeClr>
                </a:solidFill>
              </a:rPr>
              <a:t> </a:t>
            </a:r>
            <a:r>
              <a:rPr lang="en-US" altLang="zh-CN" sz="1100" dirty="0">
                <a:solidFill>
                  <a:schemeClr val="bg1">
                    <a:lumMod val="50000"/>
                  </a:schemeClr>
                </a:solidFill>
              </a:rPr>
              <a:t>four</a:t>
            </a:r>
            <a:r>
              <a:rPr lang="zh-CN" altLang="en-US" sz="1100" dirty="0">
                <a:solidFill>
                  <a:schemeClr val="bg1">
                    <a:lumMod val="50000"/>
                  </a:schemeClr>
                </a:solidFill>
              </a:rPr>
              <a:t> </a:t>
            </a:r>
            <a:r>
              <a:rPr lang="en-US" altLang="zh-CN" sz="1100" dirty="0">
                <a:solidFill>
                  <a:schemeClr val="bg1">
                    <a:lumMod val="50000"/>
                  </a:schemeClr>
                </a:solidFill>
              </a:rPr>
              <a:t>main</a:t>
            </a:r>
            <a:r>
              <a:rPr lang="zh-CN" altLang="en-US" sz="1100" dirty="0">
                <a:solidFill>
                  <a:schemeClr val="bg1">
                    <a:lumMod val="50000"/>
                  </a:schemeClr>
                </a:solidFill>
              </a:rPr>
              <a:t> </a:t>
            </a:r>
            <a:r>
              <a:rPr lang="en-US" altLang="zh-CN" sz="1100" dirty="0">
                <a:solidFill>
                  <a:schemeClr val="bg1">
                    <a:lumMod val="50000"/>
                  </a:schemeClr>
                </a:solidFill>
              </a:rPr>
              <a:t>testing</a:t>
            </a:r>
            <a:r>
              <a:rPr lang="zh-CN" altLang="en-US" sz="1100" dirty="0">
                <a:solidFill>
                  <a:schemeClr val="bg1">
                    <a:lumMod val="50000"/>
                  </a:schemeClr>
                </a:solidFill>
              </a:rPr>
              <a:t> </a:t>
            </a:r>
            <a:r>
              <a:rPr lang="en-US" altLang="zh-CN" sz="1100" dirty="0">
                <a:solidFill>
                  <a:schemeClr val="bg1">
                    <a:lumMod val="50000"/>
                  </a:schemeClr>
                </a:solidFill>
              </a:rPr>
              <a:t>methods</a:t>
            </a:r>
            <a:endParaRPr lang="zh-CN" altLang="en-US" sz="1100" dirty="0">
              <a:solidFill>
                <a:schemeClr val="bg1">
                  <a:lumMod val="50000"/>
                </a:schemeClr>
              </a:solidFill>
            </a:endParaRPr>
          </a:p>
        </p:txBody>
      </p:sp>
    </p:spTree>
    <p:extLst>
      <p:ext uri="{BB962C8B-B14F-4D97-AF65-F5344CB8AC3E}">
        <p14:creationId xmlns:p14="http://schemas.microsoft.com/office/powerpoint/2010/main" val="1153229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a:stCxn id="3" idx="5"/>
            <a:endCxn id="8" idx="6"/>
          </p:cNvCxnSpPr>
          <p:nvPr/>
        </p:nvCxnSpPr>
        <p:spPr>
          <a:xfrm flipV="1">
            <a:off x="1365270" y="3903175"/>
            <a:ext cx="9892634" cy="32368"/>
          </a:xfrm>
          <a:prstGeom prst="line">
            <a:avLst/>
          </a:prstGeom>
          <a:noFill/>
          <a:ln w="12700">
            <a:solidFill>
              <a:srgbClr val="48A2A0"/>
            </a:solidFill>
          </a:ln>
        </p:spPr>
        <p:style>
          <a:lnRef idx="2">
            <a:schemeClr val="accent1">
              <a:shade val="50000"/>
            </a:schemeClr>
          </a:lnRef>
          <a:fillRef idx="1">
            <a:schemeClr val="accent1"/>
          </a:fillRef>
          <a:effectRef idx="0">
            <a:schemeClr val="accent1"/>
          </a:effectRef>
          <a:fontRef idx="minor">
            <a:schemeClr val="lt1"/>
          </a:fontRef>
        </p:style>
      </p:cxnSp>
      <p:sp>
        <p:nvSpPr>
          <p:cNvPr id="3" name="椭圆 2"/>
          <p:cNvSpPr/>
          <p:nvPr/>
        </p:nvSpPr>
        <p:spPr>
          <a:xfrm>
            <a:off x="1204344" y="3774617"/>
            <a:ext cx="188536" cy="188536"/>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flipV="1">
            <a:off x="3788869" y="3866309"/>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flipV="1">
            <a:off x="5864914" y="3867257"/>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7053634" y="3867257"/>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flipV="1">
            <a:off x="8192878" y="3849572"/>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69368" y="3808907"/>
            <a:ext cx="188536" cy="188536"/>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3" idx="0"/>
          </p:cNvCxnSpPr>
          <p:nvPr/>
        </p:nvCxnSpPr>
        <p:spPr>
          <a:xfrm flipV="1">
            <a:off x="1298612" y="2311777"/>
            <a:ext cx="0" cy="1462840"/>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a:cxnSpLocks/>
          </p:cNvCxnSpPr>
          <p:nvPr/>
        </p:nvCxnSpPr>
        <p:spPr>
          <a:xfrm flipV="1">
            <a:off x="5906080" y="3213328"/>
            <a:ext cx="0" cy="653929"/>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直接连接符 10"/>
          <p:cNvCxnSpPr>
            <a:cxnSpLocks/>
          </p:cNvCxnSpPr>
          <p:nvPr/>
        </p:nvCxnSpPr>
        <p:spPr>
          <a:xfrm flipV="1">
            <a:off x="8240688" y="3213328"/>
            <a:ext cx="1666" cy="636245"/>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a:cxnSpLocks/>
          </p:cNvCxnSpPr>
          <p:nvPr/>
        </p:nvCxnSpPr>
        <p:spPr>
          <a:xfrm flipV="1">
            <a:off x="3826319" y="3974311"/>
            <a:ext cx="9172" cy="1163981"/>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H="1" flipV="1">
            <a:off x="7091111" y="2526421"/>
            <a:ext cx="6191" cy="1345362"/>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sp>
        <p:nvSpPr>
          <p:cNvPr id="15" name="矩形 14"/>
          <p:cNvSpPr/>
          <p:nvPr/>
        </p:nvSpPr>
        <p:spPr>
          <a:xfrm>
            <a:off x="1482872" y="1872056"/>
            <a:ext cx="2192845"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Start</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Test</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Planning</a:t>
            </a:r>
            <a:endParaRPr lang="en-US" altLang="zh-CN" sz="1400" dirty="0">
              <a:solidFill>
                <a:srgbClr val="48A2A0"/>
              </a:solidFill>
              <a:effectLst/>
              <a:ea typeface="Calibri" panose="020F0502020204030204" pitchFamily="34" charset="0"/>
            </a:endParaRPr>
          </a:p>
        </p:txBody>
      </p:sp>
      <p:sp>
        <p:nvSpPr>
          <p:cNvPr id="17" name="矩形 16"/>
          <p:cNvSpPr/>
          <p:nvPr/>
        </p:nvSpPr>
        <p:spPr>
          <a:xfrm>
            <a:off x="5277428" y="2119841"/>
            <a:ext cx="1207387" cy="646331"/>
          </a:xfrm>
          <a:prstGeom prst="rect">
            <a:avLst/>
          </a:prstGeom>
        </p:spPr>
        <p:txBody>
          <a:bodyPr wrap="square">
            <a:spAutoFit/>
          </a:bodyPr>
          <a:lstStyle/>
          <a:p>
            <a:r>
              <a:rPr lang="en-US" altLang="zh-CN" dirty="0">
                <a:solidFill>
                  <a:srgbClr val="48A2A0"/>
                </a:solidFill>
                <a:effectLst/>
                <a:ea typeface="Calibri" panose="020F0502020204030204" pitchFamily="34" charset="0"/>
              </a:rPr>
              <a:t>System</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Testing</a:t>
            </a:r>
            <a:endParaRPr lang="en-US" altLang="zh-CN" sz="1400" dirty="0">
              <a:solidFill>
                <a:srgbClr val="48A2A0"/>
              </a:solidFill>
              <a:effectLst/>
              <a:ea typeface="Calibri" panose="020F0502020204030204" pitchFamily="34" charset="0"/>
            </a:endParaRPr>
          </a:p>
        </p:txBody>
      </p:sp>
      <p:sp>
        <p:nvSpPr>
          <p:cNvPr id="21" name="矩形 20"/>
          <p:cNvSpPr/>
          <p:nvPr/>
        </p:nvSpPr>
        <p:spPr>
          <a:xfrm>
            <a:off x="3462493" y="5659297"/>
            <a:ext cx="1980765" cy="646331"/>
          </a:xfrm>
          <a:prstGeom prst="rect">
            <a:avLst/>
          </a:prstGeom>
        </p:spPr>
        <p:txBody>
          <a:bodyPr wrap="square">
            <a:spAutoFit/>
          </a:bodyPr>
          <a:lstStyle/>
          <a:p>
            <a:r>
              <a:rPr lang="en-US" altLang="zh-CN" dirty="0">
                <a:solidFill>
                  <a:srgbClr val="48A2A0"/>
                </a:solidFill>
                <a:effectLst/>
                <a:ea typeface="Calibri" panose="020F0502020204030204" pitchFamily="34" charset="0"/>
              </a:rPr>
              <a:t>Functional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Testing-Iteration</a:t>
            </a:r>
            <a:endParaRPr lang="en-US" altLang="zh-CN" sz="1400" dirty="0">
              <a:solidFill>
                <a:srgbClr val="48A2A0"/>
              </a:solidFill>
              <a:effectLst/>
              <a:ea typeface="Calibri" panose="020F0502020204030204" pitchFamily="34" charset="0"/>
            </a:endParaRPr>
          </a:p>
        </p:txBody>
      </p:sp>
      <p:sp>
        <p:nvSpPr>
          <p:cNvPr id="27" name="文本框 26"/>
          <p:cNvSpPr txBox="1"/>
          <p:nvPr/>
        </p:nvSpPr>
        <p:spPr>
          <a:xfrm>
            <a:off x="740333" y="1876504"/>
            <a:ext cx="851515" cy="369332"/>
          </a:xfrm>
          <a:prstGeom prst="rect">
            <a:avLst/>
          </a:prstGeom>
          <a:noFill/>
        </p:spPr>
        <p:txBody>
          <a:bodyPr wrap="none" rtlCol="0">
            <a:spAutoFit/>
          </a:bodyPr>
          <a:lstStyle/>
          <a:p>
            <a:r>
              <a:rPr lang="en-US" altLang="zh-CN" dirty="0">
                <a:solidFill>
                  <a:srgbClr val="6C92C0"/>
                </a:solidFill>
              </a:rPr>
              <a:t>Sep</a:t>
            </a:r>
            <a:r>
              <a:rPr lang="zh-CN" altLang="en-US" dirty="0">
                <a:solidFill>
                  <a:srgbClr val="6C92C0"/>
                </a:solidFill>
              </a:rPr>
              <a:t> </a:t>
            </a:r>
            <a:r>
              <a:rPr lang="en-US" altLang="zh-CN" dirty="0">
                <a:solidFill>
                  <a:srgbClr val="6C92C0"/>
                </a:solidFill>
              </a:rPr>
              <a:t>1</a:t>
            </a:r>
            <a:r>
              <a:rPr lang="en-US" altLang="zh-CN" baseline="30000" dirty="0">
                <a:solidFill>
                  <a:srgbClr val="6C92C0"/>
                </a:solidFill>
              </a:rPr>
              <a:t>st</a:t>
            </a:r>
            <a:endParaRPr lang="en-US" altLang="zh-CN" dirty="0">
              <a:solidFill>
                <a:srgbClr val="6C92C0"/>
              </a:solidFill>
            </a:endParaRPr>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87669" cy="400110"/>
          </a:xfrm>
          <a:prstGeom prst="rect">
            <a:avLst/>
          </a:prstGeom>
        </p:spPr>
        <p:txBody>
          <a:bodyPr wrap="none">
            <a:spAutoFit/>
          </a:bodyPr>
          <a:lstStyle/>
          <a:p>
            <a:r>
              <a:rPr lang="en-US" altLang="zh-CN" sz="2000" b="1" dirty="0">
                <a:solidFill>
                  <a:schemeClr val="tx1">
                    <a:lumMod val="75000"/>
                    <a:lumOff val="25000"/>
                  </a:schemeClr>
                </a:solidFill>
              </a:rPr>
              <a:t>Test</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Schedule</a:t>
            </a:r>
            <a:endParaRPr lang="zh-CN" altLang="en-US" sz="2000" b="1" dirty="0">
              <a:solidFill>
                <a:schemeClr val="tx1">
                  <a:lumMod val="75000"/>
                  <a:lumOff val="25000"/>
                </a:schemeClr>
              </a:solidFill>
            </a:endParaRPr>
          </a:p>
        </p:txBody>
      </p:sp>
      <p:sp>
        <p:nvSpPr>
          <p:cNvPr id="36" name="矩形 35"/>
          <p:cNvSpPr/>
          <p:nvPr/>
        </p:nvSpPr>
        <p:spPr>
          <a:xfrm>
            <a:off x="1344023" y="764961"/>
            <a:ext cx="2145139" cy="938719"/>
          </a:xfrm>
          <a:prstGeom prst="rect">
            <a:avLst/>
          </a:prstGeom>
        </p:spPr>
        <p:txBody>
          <a:bodyPr wrap="none">
            <a:spAutoFit/>
          </a:bodyPr>
          <a:lstStyle/>
          <a:p>
            <a:r>
              <a:rPr lang="en-US" altLang="zh-CN" sz="1100" dirty="0">
                <a:solidFill>
                  <a:schemeClr val="bg1">
                    <a:lumMod val="50000"/>
                  </a:schemeClr>
                </a:solidFill>
              </a:rPr>
              <a:t>Product</a:t>
            </a:r>
            <a:r>
              <a:rPr lang="zh-CN" altLang="en-US" sz="1100" dirty="0">
                <a:solidFill>
                  <a:schemeClr val="bg1">
                    <a:lumMod val="50000"/>
                  </a:schemeClr>
                </a:solidFill>
              </a:rPr>
              <a:t> </a:t>
            </a:r>
            <a:r>
              <a:rPr lang="en-US" altLang="zh-CN" sz="1100" dirty="0">
                <a:solidFill>
                  <a:schemeClr val="bg1">
                    <a:lumMod val="50000"/>
                  </a:schemeClr>
                </a:solidFill>
              </a:rPr>
              <a:t>Name:</a:t>
            </a:r>
            <a:r>
              <a:rPr lang="zh-CN" altLang="en-US" sz="1100" dirty="0">
                <a:solidFill>
                  <a:schemeClr val="bg1">
                    <a:lumMod val="50000"/>
                  </a:schemeClr>
                </a:solidFill>
              </a:rPr>
              <a:t> </a:t>
            </a:r>
            <a:r>
              <a:rPr lang="en-US" altLang="zh-CN" sz="1100" dirty="0">
                <a:solidFill>
                  <a:schemeClr val="bg1">
                    <a:lumMod val="50000"/>
                  </a:schemeClr>
                </a:solidFill>
              </a:rPr>
              <a:t>E-clinical</a:t>
            </a:r>
            <a:r>
              <a:rPr lang="zh-CN" altLang="en-US" sz="1100" dirty="0">
                <a:solidFill>
                  <a:schemeClr val="bg1">
                    <a:lumMod val="50000"/>
                  </a:schemeClr>
                </a:solidFill>
              </a:rPr>
              <a:t> </a:t>
            </a:r>
            <a:r>
              <a:rPr lang="en-US" altLang="zh-CN" sz="1100" dirty="0">
                <a:solidFill>
                  <a:schemeClr val="bg1">
                    <a:lumMod val="50000"/>
                  </a:schemeClr>
                </a:solidFill>
              </a:rPr>
              <a:t>System</a:t>
            </a:r>
          </a:p>
          <a:p>
            <a:r>
              <a:rPr lang="en-US" altLang="zh-CN" sz="1100" dirty="0">
                <a:solidFill>
                  <a:schemeClr val="bg1">
                    <a:lumMod val="50000"/>
                  </a:schemeClr>
                </a:solidFill>
              </a:rPr>
              <a:t>Product</a:t>
            </a:r>
            <a:r>
              <a:rPr lang="zh-CN" altLang="en-US" sz="1100" dirty="0">
                <a:solidFill>
                  <a:schemeClr val="bg1">
                    <a:lumMod val="50000"/>
                  </a:schemeClr>
                </a:solidFill>
              </a:rPr>
              <a:t> </a:t>
            </a:r>
            <a:r>
              <a:rPr lang="en-US" altLang="zh-CN" sz="1100" dirty="0">
                <a:solidFill>
                  <a:schemeClr val="bg1">
                    <a:lumMod val="50000"/>
                  </a:schemeClr>
                </a:solidFill>
              </a:rPr>
              <a:t>Version:</a:t>
            </a:r>
            <a:r>
              <a:rPr lang="zh-CN" altLang="en-US" sz="1100" dirty="0">
                <a:solidFill>
                  <a:schemeClr val="bg1">
                    <a:lumMod val="50000"/>
                  </a:schemeClr>
                </a:solidFill>
              </a:rPr>
              <a:t> </a:t>
            </a:r>
            <a:r>
              <a:rPr lang="en-US" altLang="zh-CN" sz="1100" dirty="0">
                <a:solidFill>
                  <a:schemeClr val="bg1">
                    <a:lumMod val="50000"/>
                  </a:schemeClr>
                </a:solidFill>
              </a:rPr>
              <a:t>Version</a:t>
            </a:r>
            <a:r>
              <a:rPr lang="zh-CN" altLang="en-US" sz="1100" dirty="0">
                <a:solidFill>
                  <a:schemeClr val="bg1">
                    <a:lumMod val="50000"/>
                  </a:schemeClr>
                </a:solidFill>
              </a:rPr>
              <a:t> </a:t>
            </a:r>
            <a:r>
              <a:rPr lang="en-US" altLang="zh-CN" sz="1100" dirty="0">
                <a:solidFill>
                  <a:schemeClr val="bg1">
                    <a:lumMod val="50000"/>
                  </a:schemeClr>
                </a:solidFill>
              </a:rPr>
              <a:t>1.1</a:t>
            </a:r>
          </a:p>
          <a:p>
            <a:r>
              <a:rPr lang="en-US" altLang="zh-CN" sz="1100" dirty="0">
                <a:solidFill>
                  <a:schemeClr val="bg1">
                    <a:lumMod val="50000"/>
                  </a:schemeClr>
                </a:solidFill>
              </a:rPr>
              <a:t>Created</a:t>
            </a:r>
            <a:r>
              <a:rPr lang="zh-CN" altLang="en-US" sz="1100" dirty="0">
                <a:solidFill>
                  <a:schemeClr val="bg1">
                    <a:lumMod val="50000"/>
                  </a:schemeClr>
                </a:solidFill>
              </a:rPr>
              <a:t> </a:t>
            </a:r>
            <a:r>
              <a:rPr lang="en-US" altLang="zh-CN" sz="1100" dirty="0">
                <a:solidFill>
                  <a:schemeClr val="bg1">
                    <a:lumMod val="50000"/>
                  </a:schemeClr>
                </a:solidFill>
              </a:rPr>
              <a:t>On:</a:t>
            </a:r>
            <a:r>
              <a:rPr lang="zh-CN" altLang="en-US" sz="1100" dirty="0">
                <a:solidFill>
                  <a:schemeClr val="bg1">
                    <a:lumMod val="50000"/>
                  </a:schemeClr>
                </a:solidFill>
              </a:rPr>
              <a:t> </a:t>
            </a:r>
            <a:r>
              <a:rPr lang="en-US" altLang="zh-CN" sz="1100" dirty="0">
                <a:solidFill>
                  <a:schemeClr val="bg1">
                    <a:lumMod val="50000"/>
                  </a:schemeClr>
                </a:solidFill>
              </a:rPr>
              <a:t>April</a:t>
            </a:r>
            <a:r>
              <a:rPr lang="zh-CN" altLang="en-US" sz="1100" dirty="0">
                <a:solidFill>
                  <a:schemeClr val="bg1">
                    <a:lumMod val="50000"/>
                  </a:schemeClr>
                </a:solidFill>
              </a:rPr>
              <a:t> </a:t>
            </a:r>
            <a:r>
              <a:rPr lang="en-US" altLang="zh-CN" sz="1100" dirty="0">
                <a:solidFill>
                  <a:schemeClr val="bg1">
                    <a:lumMod val="50000"/>
                  </a:schemeClr>
                </a:solidFill>
              </a:rPr>
              <a:t>12</a:t>
            </a:r>
            <a:r>
              <a:rPr lang="en-US" altLang="zh-CN" sz="1100" baseline="30000" dirty="0">
                <a:solidFill>
                  <a:schemeClr val="bg1">
                    <a:lumMod val="50000"/>
                  </a:schemeClr>
                </a:solidFill>
              </a:rPr>
              <a:t>th</a:t>
            </a:r>
            <a:r>
              <a:rPr lang="en-US" altLang="zh-CN" sz="1100" dirty="0">
                <a:solidFill>
                  <a:schemeClr val="bg1">
                    <a:lumMod val="50000"/>
                  </a:schemeClr>
                </a:solidFill>
              </a:rPr>
              <a:t>,</a:t>
            </a:r>
            <a:r>
              <a:rPr lang="zh-CN" altLang="en-US" sz="1100" dirty="0">
                <a:solidFill>
                  <a:schemeClr val="bg1">
                    <a:lumMod val="50000"/>
                  </a:schemeClr>
                </a:solidFill>
              </a:rPr>
              <a:t> </a:t>
            </a:r>
            <a:r>
              <a:rPr lang="en-US" altLang="zh-CN" sz="1100" dirty="0">
                <a:solidFill>
                  <a:schemeClr val="bg1">
                    <a:lumMod val="50000"/>
                  </a:schemeClr>
                </a:solidFill>
              </a:rPr>
              <a:t>2019</a:t>
            </a:r>
          </a:p>
          <a:p>
            <a:r>
              <a:rPr lang="en-US" altLang="zh-CN" sz="1100" dirty="0">
                <a:solidFill>
                  <a:schemeClr val="bg1">
                    <a:lumMod val="50000"/>
                  </a:schemeClr>
                </a:solidFill>
              </a:rPr>
              <a:t>Review</a:t>
            </a:r>
            <a:r>
              <a:rPr lang="zh-CN" altLang="en-US" sz="1100" dirty="0">
                <a:solidFill>
                  <a:schemeClr val="bg1">
                    <a:lumMod val="50000"/>
                  </a:schemeClr>
                </a:solidFill>
              </a:rPr>
              <a:t> </a:t>
            </a:r>
            <a:r>
              <a:rPr lang="en-US" altLang="zh-CN" sz="1100" dirty="0">
                <a:solidFill>
                  <a:schemeClr val="bg1">
                    <a:lumMod val="50000"/>
                  </a:schemeClr>
                </a:solidFill>
              </a:rPr>
              <a:t>On:</a:t>
            </a:r>
            <a:r>
              <a:rPr lang="zh-CN" altLang="en-US" sz="1100" dirty="0">
                <a:solidFill>
                  <a:schemeClr val="bg1">
                    <a:lumMod val="50000"/>
                  </a:schemeClr>
                </a:solidFill>
              </a:rPr>
              <a:t>  </a:t>
            </a:r>
            <a:r>
              <a:rPr lang="en-US" altLang="zh-CN" sz="1100" dirty="0">
                <a:solidFill>
                  <a:schemeClr val="bg1">
                    <a:lumMod val="50000"/>
                  </a:schemeClr>
                </a:solidFill>
              </a:rPr>
              <a:t>April</a:t>
            </a:r>
            <a:r>
              <a:rPr lang="zh-CN" altLang="en-US" sz="1100" dirty="0">
                <a:solidFill>
                  <a:schemeClr val="bg1">
                    <a:lumMod val="50000"/>
                  </a:schemeClr>
                </a:solidFill>
              </a:rPr>
              <a:t> </a:t>
            </a:r>
            <a:r>
              <a:rPr lang="en-US" altLang="zh-CN" sz="1100" dirty="0">
                <a:solidFill>
                  <a:schemeClr val="bg1">
                    <a:lumMod val="50000"/>
                  </a:schemeClr>
                </a:solidFill>
              </a:rPr>
              <a:t>23</a:t>
            </a:r>
            <a:r>
              <a:rPr lang="en-US" altLang="zh-CN" sz="1100" baseline="30000" dirty="0">
                <a:solidFill>
                  <a:schemeClr val="bg1">
                    <a:lumMod val="50000"/>
                  </a:schemeClr>
                </a:solidFill>
              </a:rPr>
              <a:t>rd</a:t>
            </a:r>
            <a:r>
              <a:rPr lang="en-US" altLang="zh-CN" sz="1100" dirty="0">
                <a:solidFill>
                  <a:schemeClr val="bg1">
                    <a:lumMod val="50000"/>
                  </a:schemeClr>
                </a:solidFill>
              </a:rPr>
              <a:t>,</a:t>
            </a:r>
            <a:r>
              <a:rPr lang="zh-CN" altLang="en-US" sz="1100" dirty="0">
                <a:solidFill>
                  <a:schemeClr val="bg1">
                    <a:lumMod val="50000"/>
                  </a:schemeClr>
                </a:solidFill>
              </a:rPr>
              <a:t> </a:t>
            </a:r>
            <a:r>
              <a:rPr lang="en-US" altLang="zh-CN" sz="1100" dirty="0">
                <a:solidFill>
                  <a:schemeClr val="bg1">
                    <a:lumMod val="50000"/>
                  </a:schemeClr>
                </a:solidFill>
              </a:rPr>
              <a:t>2019</a:t>
            </a:r>
          </a:p>
          <a:p>
            <a:r>
              <a:rPr lang="en-US" altLang="zh-CN" sz="1100" dirty="0">
                <a:solidFill>
                  <a:schemeClr val="bg1">
                    <a:lumMod val="50000"/>
                  </a:schemeClr>
                </a:solidFill>
              </a:rPr>
              <a:t>Current</a:t>
            </a:r>
            <a:r>
              <a:rPr lang="zh-CN" altLang="en-US" sz="1100" dirty="0">
                <a:solidFill>
                  <a:schemeClr val="bg1">
                    <a:lumMod val="50000"/>
                  </a:schemeClr>
                </a:solidFill>
              </a:rPr>
              <a:t> </a:t>
            </a:r>
            <a:r>
              <a:rPr lang="en-US" altLang="zh-CN" sz="1100" dirty="0">
                <a:solidFill>
                  <a:schemeClr val="bg1">
                    <a:lumMod val="50000"/>
                  </a:schemeClr>
                </a:solidFill>
              </a:rPr>
              <a:t>Status:</a:t>
            </a:r>
            <a:r>
              <a:rPr lang="zh-CN" altLang="en-US" sz="1100" dirty="0">
                <a:solidFill>
                  <a:schemeClr val="bg1">
                    <a:lumMod val="50000"/>
                  </a:schemeClr>
                </a:solidFill>
              </a:rPr>
              <a:t> </a:t>
            </a:r>
            <a:r>
              <a:rPr lang="en-US" altLang="zh-CN" sz="1100" dirty="0">
                <a:solidFill>
                  <a:schemeClr val="bg1">
                    <a:lumMod val="50000"/>
                  </a:schemeClr>
                </a:solidFill>
              </a:rPr>
              <a:t>In</a:t>
            </a:r>
            <a:r>
              <a:rPr lang="zh-CN" altLang="en-US" sz="1100" dirty="0">
                <a:solidFill>
                  <a:schemeClr val="bg1">
                    <a:lumMod val="50000"/>
                  </a:schemeClr>
                </a:solidFill>
              </a:rPr>
              <a:t> </a:t>
            </a:r>
            <a:r>
              <a:rPr lang="en-US" altLang="zh-CN" sz="1100" dirty="0">
                <a:solidFill>
                  <a:schemeClr val="bg1">
                    <a:lumMod val="50000"/>
                  </a:schemeClr>
                </a:solidFill>
              </a:rPr>
              <a:t>Process</a:t>
            </a:r>
            <a:endParaRPr lang="zh-CN" altLang="en-US" sz="1100" dirty="0">
              <a:solidFill>
                <a:schemeClr val="bg1">
                  <a:lumMod val="50000"/>
                </a:schemeClr>
              </a:solidFill>
            </a:endParaRPr>
          </a:p>
        </p:txBody>
      </p:sp>
      <p:sp>
        <p:nvSpPr>
          <p:cNvPr id="38" name="矩形 14">
            <a:extLst>
              <a:ext uri="{FF2B5EF4-FFF2-40B4-BE49-F238E27FC236}">
                <a16:creationId xmlns="" xmlns:a16="http://schemas.microsoft.com/office/drawing/2014/main" id="{61623ACC-8A18-EE4E-BCF8-21A25D280BC8}"/>
              </a:ext>
            </a:extLst>
          </p:cNvPr>
          <p:cNvSpPr/>
          <p:nvPr/>
        </p:nvSpPr>
        <p:spPr>
          <a:xfrm>
            <a:off x="2492264" y="2578563"/>
            <a:ext cx="2192845" cy="923330"/>
          </a:xfrm>
          <a:prstGeom prst="rect">
            <a:avLst/>
          </a:prstGeom>
        </p:spPr>
        <p:txBody>
          <a:bodyPr wrap="square">
            <a:spAutoFit/>
          </a:bodyPr>
          <a:lstStyle/>
          <a:p>
            <a:r>
              <a:rPr lang="en-US" altLang="zh-CN" dirty="0">
                <a:solidFill>
                  <a:srgbClr val="48A2A0"/>
                </a:solidFill>
                <a:effectLst/>
                <a:ea typeface="Calibri" panose="020F0502020204030204" pitchFamily="34" charset="0"/>
              </a:rPr>
              <a:t>Review</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Requirements</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Documents</a:t>
            </a:r>
            <a:endParaRPr lang="en-US" altLang="zh-CN" sz="1400" dirty="0">
              <a:solidFill>
                <a:srgbClr val="48A2A0"/>
              </a:solidFill>
              <a:effectLst/>
              <a:ea typeface="Calibri" panose="020F0502020204030204" pitchFamily="34" charset="0"/>
            </a:endParaRPr>
          </a:p>
        </p:txBody>
      </p:sp>
      <p:sp>
        <p:nvSpPr>
          <p:cNvPr id="39" name="文本框 26">
            <a:extLst>
              <a:ext uri="{FF2B5EF4-FFF2-40B4-BE49-F238E27FC236}">
                <a16:creationId xmlns="" xmlns:a16="http://schemas.microsoft.com/office/drawing/2014/main" id="{07C071B0-3DA5-2D4A-8509-508EFF3DDDC8}"/>
              </a:ext>
            </a:extLst>
          </p:cNvPr>
          <p:cNvSpPr txBox="1"/>
          <p:nvPr/>
        </p:nvSpPr>
        <p:spPr>
          <a:xfrm>
            <a:off x="1687080" y="2614836"/>
            <a:ext cx="912429" cy="369332"/>
          </a:xfrm>
          <a:prstGeom prst="rect">
            <a:avLst/>
          </a:prstGeom>
          <a:noFill/>
        </p:spPr>
        <p:txBody>
          <a:bodyPr wrap="none" rtlCol="0">
            <a:spAutoFit/>
          </a:bodyPr>
          <a:lstStyle/>
          <a:p>
            <a:r>
              <a:rPr lang="en-US" altLang="zh-CN" dirty="0">
                <a:solidFill>
                  <a:srgbClr val="6C92C0"/>
                </a:solidFill>
              </a:rPr>
              <a:t>Sep</a:t>
            </a:r>
            <a:r>
              <a:rPr lang="zh-CN" altLang="en-US" dirty="0">
                <a:solidFill>
                  <a:srgbClr val="6C92C0"/>
                </a:solidFill>
              </a:rPr>
              <a:t> </a:t>
            </a:r>
            <a:r>
              <a:rPr lang="en-US" altLang="zh-CN" dirty="0">
                <a:solidFill>
                  <a:srgbClr val="6C92C0"/>
                </a:solidFill>
              </a:rPr>
              <a:t>2</a:t>
            </a:r>
            <a:r>
              <a:rPr lang="en-US" altLang="zh-CN" baseline="30000" dirty="0">
                <a:solidFill>
                  <a:srgbClr val="6C92C0"/>
                </a:solidFill>
              </a:rPr>
              <a:t>nd</a:t>
            </a:r>
            <a:endParaRPr lang="en-US" altLang="zh-CN" dirty="0">
              <a:solidFill>
                <a:srgbClr val="6C92C0"/>
              </a:solidFill>
            </a:endParaRPr>
          </a:p>
        </p:txBody>
      </p:sp>
      <p:cxnSp>
        <p:nvCxnSpPr>
          <p:cNvPr id="40" name="直接连接符 8">
            <a:extLst>
              <a:ext uri="{FF2B5EF4-FFF2-40B4-BE49-F238E27FC236}">
                <a16:creationId xmlns="" xmlns:a16="http://schemas.microsoft.com/office/drawing/2014/main" id="{10E53ADF-DD0F-BD45-8A7C-D026C42B68BF}"/>
              </a:ext>
            </a:extLst>
          </p:cNvPr>
          <p:cNvCxnSpPr>
            <a:cxnSpLocks/>
          </p:cNvCxnSpPr>
          <p:nvPr/>
        </p:nvCxnSpPr>
        <p:spPr>
          <a:xfrm flipV="1">
            <a:off x="2001734" y="3020441"/>
            <a:ext cx="0" cy="914321"/>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直接连接符 8">
            <a:extLst>
              <a:ext uri="{FF2B5EF4-FFF2-40B4-BE49-F238E27FC236}">
                <a16:creationId xmlns="" xmlns:a16="http://schemas.microsoft.com/office/drawing/2014/main" id="{8546A899-E51B-F64F-A21E-DD161274BACB}"/>
              </a:ext>
            </a:extLst>
          </p:cNvPr>
          <p:cNvCxnSpPr>
            <a:cxnSpLocks/>
          </p:cNvCxnSpPr>
          <p:nvPr/>
        </p:nvCxnSpPr>
        <p:spPr>
          <a:xfrm flipV="1">
            <a:off x="2766560" y="3906482"/>
            <a:ext cx="8363" cy="612280"/>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sp>
        <p:nvSpPr>
          <p:cNvPr id="42" name="椭圆 3">
            <a:extLst>
              <a:ext uri="{FF2B5EF4-FFF2-40B4-BE49-F238E27FC236}">
                <a16:creationId xmlns="" xmlns:a16="http://schemas.microsoft.com/office/drawing/2014/main" id="{80DD74F8-FA79-A242-8D47-C76A6D38DA95}"/>
              </a:ext>
            </a:extLst>
          </p:cNvPr>
          <p:cNvSpPr/>
          <p:nvPr/>
        </p:nvSpPr>
        <p:spPr>
          <a:xfrm flipV="1">
            <a:off x="2731777" y="3849175"/>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3">
            <a:extLst>
              <a:ext uri="{FF2B5EF4-FFF2-40B4-BE49-F238E27FC236}">
                <a16:creationId xmlns="" xmlns:a16="http://schemas.microsoft.com/office/drawing/2014/main" id="{CABCB585-879F-8B4E-BB50-14E49683488E}"/>
              </a:ext>
            </a:extLst>
          </p:cNvPr>
          <p:cNvSpPr/>
          <p:nvPr/>
        </p:nvSpPr>
        <p:spPr>
          <a:xfrm flipV="1">
            <a:off x="1953676" y="3877937"/>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26">
            <a:extLst>
              <a:ext uri="{FF2B5EF4-FFF2-40B4-BE49-F238E27FC236}">
                <a16:creationId xmlns="" xmlns:a16="http://schemas.microsoft.com/office/drawing/2014/main" id="{26714F54-6C08-9347-BC47-D7D09997373B}"/>
              </a:ext>
            </a:extLst>
          </p:cNvPr>
          <p:cNvSpPr txBox="1"/>
          <p:nvPr/>
        </p:nvSpPr>
        <p:spPr>
          <a:xfrm>
            <a:off x="1827813" y="4278606"/>
            <a:ext cx="880369" cy="369332"/>
          </a:xfrm>
          <a:prstGeom prst="rect">
            <a:avLst/>
          </a:prstGeom>
          <a:noFill/>
        </p:spPr>
        <p:txBody>
          <a:bodyPr wrap="none" rtlCol="0">
            <a:spAutoFit/>
          </a:bodyPr>
          <a:lstStyle/>
          <a:p>
            <a:r>
              <a:rPr lang="en-US" altLang="zh-CN" dirty="0">
                <a:solidFill>
                  <a:srgbClr val="6C92C0"/>
                </a:solidFill>
              </a:rPr>
              <a:t>Sep</a:t>
            </a:r>
            <a:r>
              <a:rPr lang="zh-CN" altLang="en-US" dirty="0">
                <a:solidFill>
                  <a:srgbClr val="6C92C0"/>
                </a:solidFill>
              </a:rPr>
              <a:t> </a:t>
            </a:r>
            <a:r>
              <a:rPr lang="en-US" altLang="zh-CN" dirty="0">
                <a:solidFill>
                  <a:srgbClr val="6C92C0"/>
                </a:solidFill>
              </a:rPr>
              <a:t>3</a:t>
            </a:r>
            <a:r>
              <a:rPr lang="en-US" altLang="zh-CN" baseline="30000" dirty="0">
                <a:solidFill>
                  <a:srgbClr val="6C92C0"/>
                </a:solidFill>
              </a:rPr>
              <a:t>rd</a:t>
            </a:r>
            <a:endParaRPr lang="en-US" altLang="zh-CN" dirty="0">
              <a:solidFill>
                <a:srgbClr val="6C92C0"/>
              </a:solidFill>
            </a:endParaRPr>
          </a:p>
        </p:txBody>
      </p:sp>
      <p:sp>
        <p:nvSpPr>
          <p:cNvPr id="47" name="矩形 14">
            <a:extLst>
              <a:ext uri="{FF2B5EF4-FFF2-40B4-BE49-F238E27FC236}">
                <a16:creationId xmlns="" xmlns:a16="http://schemas.microsoft.com/office/drawing/2014/main" id="{EA785DD7-81D1-F042-95A3-8490A27CBE47}"/>
              </a:ext>
            </a:extLst>
          </p:cNvPr>
          <p:cNvSpPr/>
          <p:nvPr/>
        </p:nvSpPr>
        <p:spPr>
          <a:xfrm>
            <a:off x="938949" y="4596700"/>
            <a:ext cx="1863522" cy="646331"/>
          </a:xfrm>
          <a:prstGeom prst="rect">
            <a:avLst/>
          </a:prstGeom>
        </p:spPr>
        <p:txBody>
          <a:bodyPr wrap="square">
            <a:spAutoFit/>
          </a:bodyPr>
          <a:lstStyle/>
          <a:p>
            <a:pPr algn="r"/>
            <a:r>
              <a:rPr lang="en-US" altLang="zh-CN" dirty="0">
                <a:solidFill>
                  <a:srgbClr val="48A2A0"/>
                </a:solidFill>
                <a:effectLst/>
                <a:ea typeface="Calibri" panose="020F0502020204030204" pitchFamily="34" charset="0"/>
              </a:rPr>
              <a:t>Create</a:t>
            </a:r>
            <a:r>
              <a:rPr lang="zh-CN" altLang="en-US" dirty="0">
                <a:solidFill>
                  <a:srgbClr val="48A2A0"/>
                </a:solidFill>
                <a:effectLst/>
                <a:ea typeface="Calibri" panose="020F0502020204030204" pitchFamily="34" charset="0"/>
              </a:rPr>
              <a:t> </a:t>
            </a:r>
            <a:r>
              <a:rPr lang="en-US" altLang="zh-CN" dirty="0">
                <a:solidFill>
                  <a:srgbClr val="48A2A0"/>
                </a:solidFill>
                <a:ea typeface="Calibri" panose="020F0502020204030204" pitchFamily="34" charset="0"/>
              </a:rPr>
              <a:t>Initial</a:t>
            </a:r>
            <a:r>
              <a:rPr lang="zh-CN" altLang="en-US" dirty="0">
                <a:solidFill>
                  <a:srgbClr val="48A2A0"/>
                </a:solidFill>
                <a:ea typeface="Calibri" panose="020F0502020204030204" pitchFamily="34" charset="0"/>
              </a:rPr>
              <a:t> </a:t>
            </a:r>
            <a:r>
              <a:rPr lang="en-US" altLang="zh-CN" dirty="0">
                <a:solidFill>
                  <a:srgbClr val="48A2A0"/>
                </a:solidFill>
                <a:ea typeface="Calibri" panose="020F0502020204030204" pitchFamily="34" charset="0"/>
              </a:rPr>
              <a:t>Test</a:t>
            </a:r>
            <a:r>
              <a:rPr lang="zh-CN" altLang="en-US" dirty="0">
                <a:solidFill>
                  <a:srgbClr val="48A2A0"/>
                </a:solidFill>
                <a:ea typeface="Calibri" panose="020F0502020204030204" pitchFamily="34" charset="0"/>
              </a:rPr>
              <a:t> </a:t>
            </a:r>
            <a:r>
              <a:rPr lang="en-US" altLang="zh-CN" dirty="0">
                <a:solidFill>
                  <a:srgbClr val="48A2A0"/>
                </a:solidFill>
                <a:ea typeface="Calibri" panose="020F0502020204030204" pitchFamily="34" charset="0"/>
              </a:rPr>
              <a:t>Estimate</a:t>
            </a:r>
            <a:endParaRPr lang="en-US" altLang="zh-CN" sz="1400" dirty="0">
              <a:solidFill>
                <a:srgbClr val="48A2A0"/>
              </a:solidFill>
              <a:effectLst/>
              <a:ea typeface="Calibri" panose="020F0502020204030204" pitchFamily="34" charset="0"/>
            </a:endParaRPr>
          </a:p>
        </p:txBody>
      </p:sp>
      <p:sp>
        <p:nvSpPr>
          <p:cNvPr id="48" name="椭圆 3">
            <a:extLst>
              <a:ext uri="{FF2B5EF4-FFF2-40B4-BE49-F238E27FC236}">
                <a16:creationId xmlns="" xmlns:a16="http://schemas.microsoft.com/office/drawing/2014/main" id="{632C0185-AE6F-F14D-8C25-958535566AA9}"/>
              </a:ext>
            </a:extLst>
          </p:cNvPr>
          <p:cNvSpPr/>
          <p:nvPr/>
        </p:nvSpPr>
        <p:spPr>
          <a:xfrm flipV="1">
            <a:off x="3124141" y="3864677"/>
            <a:ext cx="98182"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12">
            <a:extLst>
              <a:ext uri="{FF2B5EF4-FFF2-40B4-BE49-F238E27FC236}">
                <a16:creationId xmlns="" xmlns:a16="http://schemas.microsoft.com/office/drawing/2014/main" id="{508076B8-864A-494B-9254-BAF7C1DD3A68}"/>
              </a:ext>
            </a:extLst>
          </p:cNvPr>
          <p:cNvCxnSpPr>
            <a:cxnSpLocks/>
          </p:cNvCxnSpPr>
          <p:nvPr/>
        </p:nvCxnSpPr>
        <p:spPr>
          <a:xfrm flipV="1">
            <a:off x="3165402" y="3972677"/>
            <a:ext cx="731" cy="1802841"/>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sp>
        <p:nvSpPr>
          <p:cNvPr id="51" name="文本框 26">
            <a:extLst>
              <a:ext uri="{FF2B5EF4-FFF2-40B4-BE49-F238E27FC236}">
                <a16:creationId xmlns="" xmlns:a16="http://schemas.microsoft.com/office/drawing/2014/main" id="{E91707A3-7C1F-0742-B65E-8EC9D6C941A8}"/>
              </a:ext>
            </a:extLst>
          </p:cNvPr>
          <p:cNvSpPr txBox="1"/>
          <p:nvPr/>
        </p:nvSpPr>
        <p:spPr>
          <a:xfrm>
            <a:off x="2212281" y="5485873"/>
            <a:ext cx="873957" cy="369332"/>
          </a:xfrm>
          <a:prstGeom prst="rect">
            <a:avLst/>
          </a:prstGeom>
          <a:noFill/>
        </p:spPr>
        <p:txBody>
          <a:bodyPr wrap="none" rtlCol="0">
            <a:spAutoFit/>
          </a:bodyPr>
          <a:lstStyle/>
          <a:p>
            <a:r>
              <a:rPr lang="en-US" altLang="zh-CN" dirty="0">
                <a:solidFill>
                  <a:srgbClr val="6C92C0"/>
                </a:solidFill>
              </a:rPr>
              <a:t>Sep</a:t>
            </a:r>
            <a:r>
              <a:rPr lang="zh-CN" altLang="en-US" dirty="0">
                <a:solidFill>
                  <a:srgbClr val="6C92C0"/>
                </a:solidFill>
              </a:rPr>
              <a:t> </a:t>
            </a:r>
            <a:r>
              <a:rPr lang="en-US" altLang="zh-CN" dirty="0">
                <a:solidFill>
                  <a:srgbClr val="6C92C0"/>
                </a:solidFill>
              </a:rPr>
              <a:t>5</a:t>
            </a:r>
            <a:r>
              <a:rPr lang="en-US" altLang="zh-CN" baseline="30000" dirty="0">
                <a:solidFill>
                  <a:srgbClr val="6C92C0"/>
                </a:solidFill>
              </a:rPr>
              <a:t>th</a:t>
            </a:r>
            <a:endParaRPr lang="en-US" altLang="zh-CN" dirty="0">
              <a:solidFill>
                <a:srgbClr val="6C92C0"/>
              </a:solidFill>
            </a:endParaRPr>
          </a:p>
        </p:txBody>
      </p:sp>
      <p:sp>
        <p:nvSpPr>
          <p:cNvPr id="52" name="矩形 14">
            <a:extLst>
              <a:ext uri="{FF2B5EF4-FFF2-40B4-BE49-F238E27FC236}">
                <a16:creationId xmlns="" xmlns:a16="http://schemas.microsoft.com/office/drawing/2014/main" id="{B022FC8C-0199-4244-A3BE-B21ADD0BACFD}"/>
              </a:ext>
            </a:extLst>
          </p:cNvPr>
          <p:cNvSpPr/>
          <p:nvPr/>
        </p:nvSpPr>
        <p:spPr>
          <a:xfrm>
            <a:off x="1344023" y="5835489"/>
            <a:ext cx="1800137" cy="923330"/>
          </a:xfrm>
          <a:prstGeom prst="rect">
            <a:avLst/>
          </a:prstGeom>
        </p:spPr>
        <p:txBody>
          <a:bodyPr wrap="square">
            <a:spAutoFit/>
          </a:bodyPr>
          <a:lstStyle/>
          <a:p>
            <a:pPr algn="r"/>
            <a:r>
              <a:rPr lang="en-US" altLang="zh-CN" dirty="0">
                <a:solidFill>
                  <a:srgbClr val="48A2A0"/>
                </a:solidFill>
                <a:effectLst/>
                <a:ea typeface="Calibri" panose="020F0502020204030204" pitchFamily="34" charset="0"/>
              </a:rPr>
              <a:t>First</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Deploy</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to</a:t>
            </a:r>
            <a:r>
              <a:rPr lang="zh-CN" altLang="en-US" dirty="0">
                <a:solidFill>
                  <a:srgbClr val="48A2A0"/>
                </a:solidFill>
                <a:effectLst/>
                <a:ea typeface="Calibri" panose="020F0502020204030204" pitchFamily="34" charset="0"/>
              </a:rPr>
              <a:t> </a:t>
            </a:r>
            <a:r>
              <a:rPr lang="en-US" altLang="zh-CN" dirty="0">
                <a:solidFill>
                  <a:srgbClr val="48A2A0"/>
                </a:solidFill>
                <a:ea typeface="Calibri" panose="020F0502020204030204" pitchFamily="34" charset="0"/>
              </a:rPr>
              <a:t>QA</a:t>
            </a:r>
            <a:r>
              <a:rPr lang="zh-CN" altLang="en-US" dirty="0">
                <a:solidFill>
                  <a:srgbClr val="48A2A0"/>
                </a:solidFill>
                <a:ea typeface="Calibri" panose="020F0502020204030204" pitchFamily="34" charset="0"/>
              </a:rPr>
              <a:t> </a:t>
            </a:r>
            <a:r>
              <a:rPr lang="en-US" altLang="zh-CN" dirty="0">
                <a:solidFill>
                  <a:srgbClr val="48A2A0"/>
                </a:solidFill>
                <a:ea typeface="Calibri" panose="020F0502020204030204" pitchFamily="34" charset="0"/>
              </a:rPr>
              <a:t>Test</a:t>
            </a:r>
            <a:r>
              <a:rPr lang="zh-CN" altLang="en-US" dirty="0">
                <a:solidFill>
                  <a:srgbClr val="48A2A0"/>
                </a:solidFill>
                <a:ea typeface="Calibri" panose="020F0502020204030204" pitchFamily="34" charset="0"/>
              </a:rPr>
              <a:t> </a:t>
            </a:r>
            <a:r>
              <a:rPr lang="en-US" altLang="zh-CN" dirty="0">
                <a:solidFill>
                  <a:srgbClr val="48A2A0"/>
                </a:solidFill>
                <a:ea typeface="Calibri" panose="020F0502020204030204" pitchFamily="34" charset="0"/>
              </a:rPr>
              <a:t>Environment</a:t>
            </a:r>
            <a:endParaRPr lang="en-US" altLang="zh-CN" sz="1400" dirty="0">
              <a:solidFill>
                <a:srgbClr val="48A2A0"/>
              </a:solidFill>
              <a:effectLst/>
              <a:ea typeface="Calibri" panose="020F0502020204030204" pitchFamily="34" charset="0"/>
            </a:endParaRPr>
          </a:p>
        </p:txBody>
      </p:sp>
      <p:sp>
        <p:nvSpPr>
          <p:cNvPr id="55" name="文本框 26">
            <a:extLst>
              <a:ext uri="{FF2B5EF4-FFF2-40B4-BE49-F238E27FC236}">
                <a16:creationId xmlns="" xmlns:a16="http://schemas.microsoft.com/office/drawing/2014/main" id="{F535069B-E71C-4D4E-B15F-895D36C1156E}"/>
              </a:ext>
            </a:extLst>
          </p:cNvPr>
          <p:cNvSpPr txBox="1"/>
          <p:nvPr/>
        </p:nvSpPr>
        <p:spPr>
          <a:xfrm>
            <a:off x="3463742" y="5289965"/>
            <a:ext cx="1034257" cy="369332"/>
          </a:xfrm>
          <a:prstGeom prst="rect">
            <a:avLst/>
          </a:prstGeom>
          <a:noFill/>
        </p:spPr>
        <p:txBody>
          <a:bodyPr wrap="none" rtlCol="0">
            <a:spAutoFit/>
          </a:bodyPr>
          <a:lstStyle/>
          <a:p>
            <a:r>
              <a:rPr lang="en-US" altLang="zh-CN" dirty="0">
                <a:solidFill>
                  <a:srgbClr val="6C92C0"/>
                </a:solidFill>
              </a:rPr>
              <a:t>Sep</a:t>
            </a:r>
            <a:r>
              <a:rPr lang="zh-CN" altLang="en-US" dirty="0">
                <a:solidFill>
                  <a:srgbClr val="6C92C0"/>
                </a:solidFill>
              </a:rPr>
              <a:t> </a:t>
            </a:r>
            <a:r>
              <a:rPr lang="en-US" altLang="zh-CN" dirty="0">
                <a:solidFill>
                  <a:srgbClr val="6C92C0"/>
                </a:solidFill>
              </a:rPr>
              <a:t>10</a:t>
            </a:r>
            <a:r>
              <a:rPr lang="en-US" altLang="zh-CN" baseline="30000" dirty="0">
                <a:solidFill>
                  <a:srgbClr val="6C92C0"/>
                </a:solidFill>
              </a:rPr>
              <a:t>nd</a:t>
            </a:r>
            <a:endParaRPr lang="en-US" altLang="zh-CN" dirty="0">
              <a:solidFill>
                <a:srgbClr val="6C92C0"/>
              </a:solidFill>
            </a:endParaRPr>
          </a:p>
        </p:txBody>
      </p:sp>
      <p:sp>
        <p:nvSpPr>
          <p:cNvPr id="56" name="椭圆 4">
            <a:extLst>
              <a:ext uri="{FF2B5EF4-FFF2-40B4-BE49-F238E27FC236}">
                <a16:creationId xmlns="" xmlns:a16="http://schemas.microsoft.com/office/drawing/2014/main" id="{C81F576C-BA9E-8D48-BE1D-54E573B7DAEF}"/>
              </a:ext>
            </a:extLst>
          </p:cNvPr>
          <p:cNvSpPr/>
          <p:nvPr/>
        </p:nvSpPr>
        <p:spPr>
          <a:xfrm flipV="1">
            <a:off x="4606964" y="3849177"/>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9">
            <a:extLst>
              <a:ext uri="{FF2B5EF4-FFF2-40B4-BE49-F238E27FC236}">
                <a16:creationId xmlns="" xmlns:a16="http://schemas.microsoft.com/office/drawing/2014/main" id="{B8DA3919-FCB2-6E47-B992-4C5B0DDEF437}"/>
              </a:ext>
            </a:extLst>
          </p:cNvPr>
          <p:cNvCxnSpPr>
            <a:cxnSpLocks/>
          </p:cNvCxnSpPr>
          <p:nvPr/>
        </p:nvCxnSpPr>
        <p:spPr>
          <a:xfrm flipH="1" flipV="1">
            <a:off x="4660964" y="1530441"/>
            <a:ext cx="2664" cy="2318736"/>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sp>
        <p:nvSpPr>
          <p:cNvPr id="59" name="矩形 20">
            <a:extLst>
              <a:ext uri="{FF2B5EF4-FFF2-40B4-BE49-F238E27FC236}">
                <a16:creationId xmlns="" xmlns:a16="http://schemas.microsoft.com/office/drawing/2014/main" id="{74267922-7E14-544C-BB97-50F5A42F63B0}"/>
              </a:ext>
            </a:extLst>
          </p:cNvPr>
          <p:cNvSpPr/>
          <p:nvPr/>
        </p:nvSpPr>
        <p:spPr>
          <a:xfrm>
            <a:off x="4712996" y="1401714"/>
            <a:ext cx="1980765"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Unit</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Testing</a:t>
            </a:r>
            <a:endParaRPr lang="en-US" altLang="zh-CN" sz="1400" dirty="0">
              <a:solidFill>
                <a:srgbClr val="48A2A0"/>
              </a:solidFill>
              <a:effectLst/>
              <a:ea typeface="Calibri" panose="020F0502020204030204" pitchFamily="34" charset="0"/>
            </a:endParaRPr>
          </a:p>
        </p:txBody>
      </p:sp>
      <p:sp>
        <p:nvSpPr>
          <p:cNvPr id="60" name="文本框 26">
            <a:extLst>
              <a:ext uri="{FF2B5EF4-FFF2-40B4-BE49-F238E27FC236}">
                <a16:creationId xmlns="" xmlns:a16="http://schemas.microsoft.com/office/drawing/2014/main" id="{BAA30B0E-A242-BC4A-847F-8738C7E3EFBD}"/>
              </a:ext>
            </a:extLst>
          </p:cNvPr>
          <p:cNvSpPr txBox="1"/>
          <p:nvPr/>
        </p:nvSpPr>
        <p:spPr>
          <a:xfrm>
            <a:off x="4714245" y="1032382"/>
            <a:ext cx="1034257" cy="369332"/>
          </a:xfrm>
          <a:prstGeom prst="rect">
            <a:avLst/>
          </a:prstGeom>
          <a:noFill/>
        </p:spPr>
        <p:txBody>
          <a:bodyPr wrap="none" rtlCol="0">
            <a:spAutoFit/>
          </a:bodyPr>
          <a:lstStyle/>
          <a:p>
            <a:r>
              <a:rPr lang="en-US" altLang="zh-CN" dirty="0">
                <a:solidFill>
                  <a:srgbClr val="6C92C0"/>
                </a:solidFill>
              </a:rPr>
              <a:t>Sep</a:t>
            </a:r>
            <a:r>
              <a:rPr lang="zh-CN" altLang="en-US" dirty="0">
                <a:solidFill>
                  <a:srgbClr val="6C92C0"/>
                </a:solidFill>
              </a:rPr>
              <a:t> </a:t>
            </a:r>
            <a:r>
              <a:rPr lang="en-US" altLang="zh-CN" dirty="0">
                <a:solidFill>
                  <a:srgbClr val="6C92C0"/>
                </a:solidFill>
              </a:rPr>
              <a:t>15</a:t>
            </a:r>
            <a:r>
              <a:rPr lang="en-US" altLang="zh-CN" baseline="30000" dirty="0">
                <a:solidFill>
                  <a:srgbClr val="6C92C0"/>
                </a:solidFill>
              </a:rPr>
              <a:t>nd</a:t>
            </a:r>
            <a:endParaRPr lang="en-US" altLang="zh-CN" dirty="0">
              <a:solidFill>
                <a:srgbClr val="6C92C0"/>
              </a:solidFill>
            </a:endParaRPr>
          </a:p>
        </p:txBody>
      </p:sp>
      <p:sp>
        <p:nvSpPr>
          <p:cNvPr id="61" name="椭圆 3">
            <a:extLst>
              <a:ext uri="{FF2B5EF4-FFF2-40B4-BE49-F238E27FC236}">
                <a16:creationId xmlns="" xmlns:a16="http://schemas.microsoft.com/office/drawing/2014/main" id="{F1007E90-B2D9-8045-8A5C-3DF4D87352B4}"/>
              </a:ext>
            </a:extLst>
          </p:cNvPr>
          <p:cNvSpPr/>
          <p:nvPr/>
        </p:nvSpPr>
        <p:spPr>
          <a:xfrm flipV="1">
            <a:off x="5273499" y="3864675"/>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12">
            <a:extLst>
              <a:ext uri="{FF2B5EF4-FFF2-40B4-BE49-F238E27FC236}">
                <a16:creationId xmlns="" xmlns:a16="http://schemas.microsoft.com/office/drawing/2014/main" id="{B60E470E-0D9F-FB46-AAE4-1B6E8F03AF87}"/>
              </a:ext>
            </a:extLst>
          </p:cNvPr>
          <p:cNvCxnSpPr>
            <a:cxnSpLocks/>
          </p:cNvCxnSpPr>
          <p:nvPr/>
        </p:nvCxnSpPr>
        <p:spPr>
          <a:xfrm flipV="1">
            <a:off x="5320122" y="3972678"/>
            <a:ext cx="0" cy="379108"/>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sp>
        <p:nvSpPr>
          <p:cNvPr id="66" name="矩形 20">
            <a:extLst>
              <a:ext uri="{FF2B5EF4-FFF2-40B4-BE49-F238E27FC236}">
                <a16:creationId xmlns="" xmlns:a16="http://schemas.microsoft.com/office/drawing/2014/main" id="{EEC67800-DB0E-1946-BD37-2F9D9DED92F0}"/>
              </a:ext>
            </a:extLst>
          </p:cNvPr>
          <p:cNvSpPr/>
          <p:nvPr/>
        </p:nvSpPr>
        <p:spPr>
          <a:xfrm>
            <a:off x="4740262" y="4774875"/>
            <a:ext cx="1980765" cy="923330"/>
          </a:xfrm>
          <a:prstGeom prst="rect">
            <a:avLst/>
          </a:prstGeom>
        </p:spPr>
        <p:txBody>
          <a:bodyPr wrap="square">
            <a:spAutoFit/>
          </a:bodyPr>
          <a:lstStyle/>
          <a:p>
            <a:r>
              <a:rPr lang="en-US" altLang="zh-CN" dirty="0">
                <a:solidFill>
                  <a:srgbClr val="48A2A0"/>
                </a:solidFill>
                <a:effectLst/>
                <a:ea typeface="Calibri" panose="020F0502020204030204" pitchFamily="34" charset="0"/>
              </a:rPr>
              <a:t>Update</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QA</a:t>
            </a:r>
            <a:r>
              <a:rPr lang="zh-CN" altLang="en-US" dirty="0">
                <a:solidFill>
                  <a:srgbClr val="48A2A0"/>
                </a:solidFill>
                <a:effectLst/>
                <a:ea typeface="Calibri" panose="020F0502020204030204" pitchFamily="34" charset="0"/>
              </a:rPr>
              <a:t> </a:t>
            </a:r>
            <a:r>
              <a:rPr lang="en-US" altLang="zh-CN" dirty="0">
                <a:solidFill>
                  <a:srgbClr val="48A2A0"/>
                </a:solidFill>
                <a:ea typeface="Calibri" panose="020F0502020204030204" pitchFamily="34" charset="0"/>
              </a:rPr>
              <a:t>Testing</a:t>
            </a:r>
            <a:r>
              <a:rPr lang="zh-CN" altLang="en-US" dirty="0">
                <a:solidFill>
                  <a:srgbClr val="48A2A0"/>
                </a:solidFill>
                <a:ea typeface="Calibri" panose="020F0502020204030204" pitchFamily="34" charset="0"/>
              </a:rPr>
              <a:t> </a:t>
            </a:r>
            <a:r>
              <a:rPr lang="en-US" altLang="zh-CN" dirty="0">
                <a:solidFill>
                  <a:srgbClr val="48A2A0"/>
                </a:solidFill>
                <a:ea typeface="Calibri" panose="020F0502020204030204" pitchFamily="34" charset="0"/>
              </a:rPr>
              <a:t>Environment</a:t>
            </a:r>
            <a:endParaRPr lang="en-US" altLang="zh-CN" sz="1400" dirty="0">
              <a:solidFill>
                <a:srgbClr val="48A2A0"/>
              </a:solidFill>
              <a:effectLst/>
              <a:ea typeface="Calibri" panose="020F0502020204030204" pitchFamily="34" charset="0"/>
            </a:endParaRPr>
          </a:p>
        </p:txBody>
      </p:sp>
      <p:sp>
        <p:nvSpPr>
          <p:cNvPr id="67" name="文本框 26">
            <a:extLst>
              <a:ext uri="{FF2B5EF4-FFF2-40B4-BE49-F238E27FC236}">
                <a16:creationId xmlns="" xmlns:a16="http://schemas.microsoft.com/office/drawing/2014/main" id="{5F97105E-00D6-334F-A81B-601610EBF83F}"/>
              </a:ext>
            </a:extLst>
          </p:cNvPr>
          <p:cNvSpPr txBox="1"/>
          <p:nvPr/>
        </p:nvSpPr>
        <p:spPr>
          <a:xfrm>
            <a:off x="4741511" y="4405543"/>
            <a:ext cx="1034257" cy="369332"/>
          </a:xfrm>
          <a:prstGeom prst="rect">
            <a:avLst/>
          </a:prstGeom>
          <a:noFill/>
        </p:spPr>
        <p:txBody>
          <a:bodyPr wrap="none" rtlCol="0">
            <a:spAutoFit/>
          </a:bodyPr>
          <a:lstStyle/>
          <a:p>
            <a:r>
              <a:rPr lang="en-US" altLang="zh-CN" dirty="0">
                <a:solidFill>
                  <a:srgbClr val="6C92C0"/>
                </a:solidFill>
              </a:rPr>
              <a:t>Sep</a:t>
            </a:r>
            <a:r>
              <a:rPr lang="zh-CN" altLang="en-US" dirty="0">
                <a:solidFill>
                  <a:srgbClr val="6C92C0"/>
                </a:solidFill>
              </a:rPr>
              <a:t> </a:t>
            </a:r>
            <a:r>
              <a:rPr lang="en-US" altLang="zh-CN" dirty="0">
                <a:solidFill>
                  <a:srgbClr val="6C92C0"/>
                </a:solidFill>
              </a:rPr>
              <a:t>17</a:t>
            </a:r>
            <a:r>
              <a:rPr lang="en-US" altLang="zh-CN" baseline="30000" dirty="0">
                <a:solidFill>
                  <a:srgbClr val="6C92C0"/>
                </a:solidFill>
              </a:rPr>
              <a:t>nd</a:t>
            </a:r>
            <a:endParaRPr lang="en-US" altLang="zh-CN" dirty="0">
              <a:solidFill>
                <a:srgbClr val="6C92C0"/>
              </a:solidFill>
            </a:endParaRPr>
          </a:p>
        </p:txBody>
      </p:sp>
      <p:sp>
        <p:nvSpPr>
          <p:cNvPr id="69" name="文本框 26">
            <a:extLst>
              <a:ext uri="{FF2B5EF4-FFF2-40B4-BE49-F238E27FC236}">
                <a16:creationId xmlns="" xmlns:a16="http://schemas.microsoft.com/office/drawing/2014/main" id="{91E50288-274F-8F4A-9388-D649FC407BDF}"/>
              </a:ext>
            </a:extLst>
          </p:cNvPr>
          <p:cNvSpPr txBox="1"/>
          <p:nvPr/>
        </p:nvSpPr>
        <p:spPr>
          <a:xfrm>
            <a:off x="5334265" y="2732047"/>
            <a:ext cx="1034257" cy="369332"/>
          </a:xfrm>
          <a:prstGeom prst="rect">
            <a:avLst/>
          </a:prstGeom>
          <a:noFill/>
        </p:spPr>
        <p:txBody>
          <a:bodyPr wrap="none" rtlCol="0">
            <a:spAutoFit/>
          </a:bodyPr>
          <a:lstStyle/>
          <a:p>
            <a:r>
              <a:rPr lang="en-US" altLang="zh-CN" dirty="0">
                <a:solidFill>
                  <a:srgbClr val="6C92C0"/>
                </a:solidFill>
              </a:rPr>
              <a:t>Sep</a:t>
            </a:r>
            <a:r>
              <a:rPr lang="zh-CN" altLang="en-US" dirty="0">
                <a:solidFill>
                  <a:srgbClr val="6C92C0"/>
                </a:solidFill>
              </a:rPr>
              <a:t> </a:t>
            </a:r>
            <a:r>
              <a:rPr lang="en-US" altLang="zh-CN" dirty="0">
                <a:solidFill>
                  <a:srgbClr val="6C92C0"/>
                </a:solidFill>
              </a:rPr>
              <a:t>18</a:t>
            </a:r>
            <a:r>
              <a:rPr lang="en-US" altLang="zh-CN" baseline="30000" dirty="0">
                <a:solidFill>
                  <a:srgbClr val="6C92C0"/>
                </a:solidFill>
              </a:rPr>
              <a:t>nd</a:t>
            </a:r>
            <a:endParaRPr lang="en-US" altLang="zh-CN" dirty="0">
              <a:solidFill>
                <a:srgbClr val="6C92C0"/>
              </a:solidFill>
            </a:endParaRPr>
          </a:p>
        </p:txBody>
      </p:sp>
      <p:sp>
        <p:nvSpPr>
          <p:cNvPr id="71" name="椭圆 4">
            <a:extLst>
              <a:ext uri="{FF2B5EF4-FFF2-40B4-BE49-F238E27FC236}">
                <a16:creationId xmlns="" xmlns:a16="http://schemas.microsoft.com/office/drawing/2014/main" id="{2867592E-A4EA-CE43-9A29-A2B02D45D0B6}"/>
              </a:ext>
            </a:extLst>
          </p:cNvPr>
          <p:cNvSpPr/>
          <p:nvPr/>
        </p:nvSpPr>
        <p:spPr>
          <a:xfrm flipV="1">
            <a:off x="6557167" y="3862095"/>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9">
            <a:extLst>
              <a:ext uri="{FF2B5EF4-FFF2-40B4-BE49-F238E27FC236}">
                <a16:creationId xmlns="" xmlns:a16="http://schemas.microsoft.com/office/drawing/2014/main" id="{82F50A7B-8FA4-8340-A115-8E959FAE5762}"/>
              </a:ext>
            </a:extLst>
          </p:cNvPr>
          <p:cNvCxnSpPr>
            <a:cxnSpLocks/>
          </p:cNvCxnSpPr>
          <p:nvPr/>
        </p:nvCxnSpPr>
        <p:spPr>
          <a:xfrm flipH="1" flipV="1">
            <a:off x="6611167" y="1543359"/>
            <a:ext cx="2664" cy="2318736"/>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sp>
        <p:nvSpPr>
          <p:cNvPr id="73" name="文本框 26">
            <a:extLst>
              <a:ext uri="{FF2B5EF4-FFF2-40B4-BE49-F238E27FC236}">
                <a16:creationId xmlns="" xmlns:a16="http://schemas.microsoft.com/office/drawing/2014/main" id="{7BD80471-7B15-C542-AC8E-64D185E48376}"/>
              </a:ext>
            </a:extLst>
          </p:cNvPr>
          <p:cNvSpPr txBox="1"/>
          <p:nvPr/>
        </p:nvSpPr>
        <p:spPr>
          <a:xfrm>
            <a:off x="6463919" y="448348"/>
            <a:ext cx="1034257" cy="369332"/>
          </a:xfrm>
          <a:prstGeom prst="rect">
            <a:avLst/>
          </a:prstGeom>
          <a:noFill/>
        </p:spPr>
        <p:txBody>
          <a:bodyPr wrap="none" rtlCol="0">
            <a:spAutoFit/>
          </a:bodyPr>
          <a:lstStyle/>
          <a:p>
            <a:r>
              <a:rPr lang="en-US" altLang="zh-CN" dirty="0">
                <a:solidFill>
                  <a:srgbClr val="6C92C0"/>
                </a:solidFill>
              </a:rPr>
              <a:t>Sep</a:t>
            </a:r>
            <a:r>
              <a:rPr lang="zh-CN" altLang="en-US" dirty="0">
                <a:solidFill>
                  <a:srgbClr val="6C92C0"/>
                </a:solidFill>
              </a:rPr>
              <a:t> </a:t>
            </a:r>
            <a:r>
              <a:rPr lang="en-US" altLang="zh-CN" dirty="0">
                <a:solidFill>
                  <a:srgbClr val="6C92C0"/>
                </a:solidFill>
              </a:rPr>
              <a:t>19</a:t>
            </a:r>
            <a:r>
              <a:rPr lang="en-US" altLang="zh-CN" baseline="30000" dirty="0">
                <a:solidFill>
                  <a:srgbClr val="6C92C0"/>
                </a:solidFill>
              </a:rPr>
              <a:t>nd</a:t>
            </a:r>
            <a:endParaRPr lang="en-US" altLang="zh-CN" dirty="0">
              <a:solidFill>
                <a:srgbClr val="6C92C0"/>
              </a:solidFill>
            </a:endParaRPr>
          </a:p>
        </p:txBody>
      </p:sp>
      <p:sp>
        <p:nvSpPr>
          <p:cNvPr id="74" name="矩形 20">
            <a:extLst>
              <a:ext uri="{FF2B5EF4-FFF2-40B4-BE49-F238E27FC236}">
                <a16:creationId xmlns="" xmlns:a16="http://schemas.microsoft.com/office/drawing/2014/main" id="{0F599736-3620-C04C-9E20-DBE67A86DC43}"/>
              </a:ext>
            </a:extLst>
          </p:cNvPr>
          <p:cNvSpPr/>
          <p:nvPr/>
        </p:nvSpPr>
        <p:spPr>
          <a:xfrm>
            <a:off x="6473680" y="809313"/>
            <a:ext cx="1980765" cy="646331"/>
          </a:xfrm>
          <a:prstGeom prst="rect">
            <a:avLst/>
          </a:prstGeom>
        </p:spPr>
        <p:txBody>
          <a:bodyPr wrap="square">
            <a:spAutoFit/>
          </a:bodyPr>
          <a:lstStyle/>
          <a:p>
            <a:r>
              <a:rPr lang="en-US" altLang="zh-CN" dirty="0">
                <a:solidFill>
                  <a:srgbClr val="48A2A0"/>
                </a:solidFill>
                <a:effectLst/>
                <a:ea typeface="Calibri" panose="020F0502020204030204" pitchFamily="34" charset="0"/>
              </a:rPr>
              <a:t>Regression</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Testing</a:t>
            </a:r>
            <a:endParaRPr lang="en-US" altLang="zh-CN" sz="1400" dirty="0">
              <a:solidFill>
                <a:srgbClr val="48A2A0"/>
              </a:solidFill>
              <a:effectLst/>
              <a:ea typeface="Calibri" panose="020F0502020204030204" pitchFamily="34" charset="0"/>
            </a:endParaRPr>
          </a:p>
        </p:txBody>
      </p:sp>
      <p:sp>
        <p:nvSpPr>
          <p:cNvPr id="75" name="文本框 26">
            <a:extLst>
              <a:ext uri="{FF2B5EF4-FFF2-40B4-BE49-F238E27FC236}">
                <a16:creationId xmlns="" xmlns:a16="http://schemas.microsoft.com/office/drawing/2014/main" id="{54D7AD78-8416-2C4C-99CF-124FFC892FFE}"/>
              </a:ext>
            </a:extLst>
          </p:cNvPr>
          <p:cNvSpPr txBox="1"/>
          <p:nvPr/>
        </p:nvSpPr>
        <p:spPr>
          <a:xfrm>
            <a:off x="6972390" y="1710467"/>
            <a:ext cx="1034257" cy="369332"/>
          </a:xfrm>
          <a:prstGeom prst="rect">
            <a:avLst/>
          </a:prstGeom>
          <a:noFill/>
        </p:spPr>
        <p:txBody>
          <a:bodyPr wrap="none" rtlCol="0">
            <a:spAutoFit/>
          </a:bodyPr>
          <a:lstStyle/>
          <a:p>
            <a:r>
              <a:rPr lang="en-US" altLang="zh-CN" dirty="0">
                <a:solidFill>
                  <a:srgbClr val="6C92C0"/>
                </a:solidFill>
              </a:rPr>
              <a:t>Sep</a:t>
            </a:r>
            <a:r>
              <a:rPr lang="zh-CN" altLang="en-US" dirty="0">
                <a:solidFill>
                  <a:srgbClr val="6C92C0"/>
                </a:solidFill>
              </a:rPr>
              <a:t> </a:t>
            </a:r>
            <a:r>
              <a:rPr lang="en-US" altLang="zh-CN" dirty="0">
                <a:solidFill>
                  <a:srgbClr val="6C92C0"/>
                </a:solidFill>
              </a:rPr>
              <a:t>21</a:t>
            </a:r>
            <a:r>
              <a:rPr lang="en-US" altLang="zh-CN" baseline="30000" dirty="0">
                <a:solidFill>
                  <a:srgbClr val="6C92C0"/>
                </a:solidFill>
              </a:rPr>
              <a:t>nd</a:t>
            </a:r>
            <a:endParaRPr lang="en-US" altLang="zh-CN" dirty="0">
              <a:solidFill>
                <a:srgbClr val="6C92C0"/>
              </a:solidFill>
            </a:endParaRPr>
          </a:p>
        </p:txBody>
      </p:sp>
      <p:sp>
        <p:nvSpPr>
          <p:cNvPr id="76" name="矩形 20">
            <a:extLst>
              <a:ext uri="{FF2B5EF4-FFF2-40B4-BE49-F238E27FC236}">
                <a16:creationId xmlns="" xmlns:a16="http://schemas.microsoft.com/office/drawing/2014/main" id="{5E86F4CB-761A-2243-8759-5B15AE972F08}"/>
              </a:ext>
            </a:extLst>
          </p:cNvPr>
          <p:cNvSpPr/>
          <p:nvPr/>
        </p:nvSpPr>
        <p:spPr>
          <a:xfrm>
            <a:off x="6982151" y="2071432"/>
            <a:ext cx="1980765"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Stress</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Testing</a:t>
            </a:r>
            <a:endParaRPr lang="en-US" altLang="zh-CN" sz="1400" dirty="0">
              <a:solidFill>
                <a:srgbClr val="48A2A0"/>
              </a:solidFill>
              <a:effectLst/>
              <a:ea typeface="Calibri" panose="020F0502020204030204" pitchFamily="34" charset="0"/>
            </a:endParaRPr>
          </a:p>
        </p:txBody>
      </p:sp>
      <p:sp>
        <p:nvSpPr>
          <p:cNvPr id="77" name="椭圆 3">
            <a:extLst>
              <a:ext uri="{FF2B5EF4-FFF2-40B4-BE49-F238E27FC236}">
                <a16:creationId xmlns="" xmlns:a16="http://schemas.microsoft.com/office/drawing/2014/main" id="{BD159693-D25C-874F-B31A-5E127968421A}"/>
              </a:ext>
            </a:extLst>
          </p:cNvPr>
          <p:cNvSpPr/>
          <p:nvPr/>
        </p:nvSpPr>
        <p:spPr>
          <a:xfrm flipV="1">
            <a:off x="7427490" y="3882962"/>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12">
            <a:extLst>
              <a:ext uri="{FF2B5EF4-FFF2-40B4-BE49-F238E27FC236}">
                <a16:creationId xmlns="" xmlns:a16="http://schemas.microsoft.com/office/drawing/2014/main" id="{58AC5C0E-AB51-6949-9019-14C41DD94087}"/>
              </a:ext>
            </a:extLst>
          </p:cNvPr>
          <p:cNvCxnSpPr>
            <a:cxnSpLocks/>
          </p:cNvCxnSpPr>
          <p:nvPr/>
        </p:nvCxnSpPr>
        <p:spPr>
          <a:xfrm flipV="1">
            <a:off x="7464940" y="3990964"/>
            <a:ext cx="9172" cy="1163981"/>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sp>
        <p:nvSpPr>
          <p:cNvPr id="79" name="矩形 20">
            <a:extLst>
              <a:ext uri="{FF2B5EF4-FFF2-40B4-BE49-F238E27FC236}">
                <a16:creationId xmlns="" xmlns:a16="http://schemas.microsoft.com/office/drawing/2014/main" id="{A8D44F4F-3E7D-E748-85C9-7B57BF85F588}"/>
              </a:ext>
            </a:extLst>
          </p:cNvPr>
          <p:cNvSpPr/>
          <p:nvPr/>
        </p:nvSpPr>
        <p:spPr>
          <a:xfrm>
            <a:off x="6761923" y="5515200"/>
            <a:ext cx="1980765" cy="646331"/>
          </a:xfrm>
          <a:prstGeom prst="rect">
            <a:avLst/>
          </a:prstGeom>
        </p:spPr>
        <p:txBody>
          <a:bodyPr wrap="square">
            <a:spAutoFit/>
          </a:bodyPr>
          <a:lstStyle/>
          <a:p>
            <a:r>
              <a:rPr lang="en-US" altLang="zh-CN" dirty="0">
                <a:solidFill>
                  <a:srgbClr val="48A2A0"/>
                </a:solidFill>
                <a:effectLst/>
                <a:ea typeface="Calibri" panose="020F0502020204030204" pitchFamily="34" charset="0"/>
              </a:rPr>
              <a:t>User</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Acceptance</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Testing</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(UAT)</a:t>
            </a:r>
            <a:endParaRPr lang="en-US" altLang="zh-CN" sz="1400" dirty="0">
              <a:solidFill>
                <a:srgbClr val="48A2A0"/>
              </a:solidFill>
              <a:effectLst/>
              <a:ea typeface="Calibri" panose="020F0502020204030204" pitchFamily="34" charset="0"/>
            </a:endParaRPr>
          </a:p>
        </p:txBody>
      </p:sp>
      <p:sp>
        <p:nvSpPr>
          <p:cNvPr id="80" name="文本框 26">
            <a:extLst>
              <a:ext uri="{FF2B5EF4-FFF2-40B4-BE49-F238E27FC236}">
                <a16:creationId xmlns="" xmlns:a16="http://schemas.microsoft.com/office/drawing/2014/main" id="{D298429B-ABC9-6843-82EC-F8000647D659}"/>
              </a:ext>
            </a:extLst>
          </p:cNvPr>
          <p:cNvSpPr txBox="1"/>
          <p:nvPr/>
        </p:nvSpPr>
        <p:spPr>
          <a:xfrm>
            <a:off x="6763172" y="5145868"/>
            <a:ext cx="1034257" cy="369332"/>
          </a:xfrm>
          <a:prstGeom prst="rect">
            <a:avLst/>
          </a:prstGeom>
          <a:noFill/>
        </p:spPr>
        <p:txBody>
          <a:bodyPr wrap="none" rtlCol="0">
            <a:spAutoFit/>
          </a:bodyPr>
          <a:lstStyle/>
          <a:p>
            <a:r>
              <a:rPr lang="en-US" altLang="zh-CN" dirty="0">
                <a:solidFill>
                  <a:srgbClr val="6C92C0"/>
                </a:solidFill>
              </a:rPr>
              <a:t>Sep</a:t>
            </a:r>
            <a:r>
              <a:rPr lang="zh-CN" altLang="en-US" dirty="0">
                <a:solidFill>
                  <a:srgbClr val="6C92C0"/>
                </a:solidFill>
              </a:rPr>
              <a:t> </a:t>
            </a:r>
            <a:r>
              <a:rPr lang="en-US" altLang="zh-CN" dirty="0">
                <a:solidFill>
                  <a:srgbClr val="6C92C0"/>
                </a:solidFill>
              </a:rPr>
              <a:t>22</a:t>
            </a:r>
            <a:r>
              <a:rPr lang="en-US" altLang="zh-CN" baseline="30000" dirty="0">
                <a:solidFill>
                  <a:srgbClr val="6C92C0"/>
                </a:solidFill>
              </a:rPr>
              <a:t>nd</a:t>
            </a:r>
            <a:endParaRPr lang="en-US" altLang="zh-CN" dirty="0">
              <a:solidFill>
                <a:srgbClr val="6C92C0"/>
              </a:solidFill>
            </a:endParaRPr>
          </a:p>
        </p:txBody>
      </p:sp>
      <p:sp>
        <p:nvSpPr>
          <p:cNvPr id="82" name="文本框 26">
            <a:extLst>
              <a:ext uri="{FF2B5EF4-FFF2-40B4-BE49-F238E27FC236}">
                <a16:creationId xmlns="" xmlns:a16="http://schemas.microsoft.com/office/drawing/2014/main" id="{39C87AB4-B2A5-054F-973E-8F7ACB0DB5E7}"/>
              </a:ext>
            </a:extLst>
          </p:cNvPr>
          <p:cNvSpPr txBox="1"/>
          <p:nvPr/>
        </p:nvSpPr>
        <p:spPr>
          <a:xfrm>
            <a:off x="8290164" y="2760328"/>
            <a:ext cx="1034257" cy="369332"/>
          </a:xfrm>
          <a:prstGeom prst="rect">
            <a:avLst/>
          </a:prstGeom>
          <a:noFill/>
        </p:spPr>
        <p:txBody>
          <a:bodyPr wrap="none" rtlCol="0">
            <a:spAutoFit/>
          </a:bodyPr>
          <a:lstStyle/>
          <a:p>
            <a:r>
              <a:rPr lang="en-US" altLang="zh-CN" dirty="0">
                <a:solidFill>
                  <a:srgbClr val="6C92C0"/>
                </a:solidFill>
              </a:rPr>
              <a:t>Sep</a:t>
            </a:r>
            <a:r>
              <a:rPr lang="zh-CN" altLang="en-US" dirty="0">
                <a:solidFill>
                  <a:srgbClr val="6C92C0"/>
                </a:solidFill>
              </a:rPr>
              <a:t> </a:t>
            </a:r>
            <a:r>
              <a:rPr lang="en-US" altLang="zh-CN" dirty="0">
                <a:solidFill>
                  <a:srgbClr val="6C92C0"/>
                </a:solidFill>
              </a:rPr>
              <a:t>24</a:t>
            </a:r>
            <a:r>
              <a:rPr lang="en-US" altLang="zh-CN" baseline="30000" dirty="0">
                <a:solidFill>
                  <a:srgbClr val="6C92C0"/>
                </a:solidFill>
              </a:rPr>
              <a:t>nd</a:t>
            </a:r>
            <a:endParaRPr lang="en-US" altLang="zh-CN" dirty="0">
              <a:solidFill>
                <a:srgbClr val="6C92C0"/>
              </a:solidFill>
            </a:endParaRPr>
          </a:p>
        </p:txBody>
      </p:sp>
      <p:sp>
        <p:nvSpPr>
          <p:cNvPr id="83" name="矩形 20">
            <a:extLst>
              <a:ext uri="{FF2B5EF4-FFF2-40B4-BE49-F238E27FC236}">
                <a16:creationId xmlns="" xmlns:a16="http://schemas.microsoft.com/office/drawing/2014/main" id="{39CF5882-02CA-6B44-9FD4-62A427EBBD1E}"/>
              </a:ext>
            </a:extLst>
          </p:cNvPr>
          <p:cNvSpPr/>
          <p:nvPr/>
        </p:nvSpPr>
        <p:spPr>
          <a:xfrm>
            <a:off x="8299925" y="3121293"/>
            <a:ext cx="1980765" cy="646331"/>
          </a:xfrm>
          <a:prstGeom prst="rect">
            <a:avLst/>
          </a:prstGeom>
        </p:spPr>
        <p:txBody>
          <a:bodyPr wrap="square">
            <a:spAutoFit/>
          </a:bodyPr>
          <a:lstStyle/>
          <a:p>
            <a:r>
              <a:rPr lang="en-US" altLang="zh-CN" dirty="0">
                <a:solidFill>
                  <a:srgbClr val="48A2A0"/>
                </a:solidFill>
                <a:effectLst/>
                <a:ea typeface="Calibri" panose="020F0502020204030204" pitchFamily="34" charset="0"/>
              </a:rPr>
              <a:t>Resolution</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of</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Final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Defects</a:t>
            </a:r>
            <a:endParaRPr lang="en-US" altLang="zh-CN" sz="1400" dirty="0">
              <a:solidFill>
                <a:srgbClr val="48A2A0"/>
              </a:solidFill>
              <a:effectLst/>
              <a:ea typeface="Calibri" panose="020F0502020204030204" pitchFamily="34" charset="0"/>
            </a:endParaRPr>
          </a:p>
        </p:txBody>
      </p:sp>
      <p:sp>
        <p:nvSpPr>
          <p:cNvPr id="87" name="椭圆 3">
            <a:extLst>
              <a:ext uri="{FF2B5EF4-FFF2-40B4-BE49-F238E27FC236}">
                <a16:creationId xmlns="" xmlns:a16="http://schemas.microsoft.com/office/drawing/2014/main" id="{E725D293-40C3-894E-95C1-2DD42D32AB0D}"/>
              </a:ext>
            </a:extLst>
          </p:cNvPr>
          <p:cNvSpPr/>
          <p:nvPr/>
        </p:nvSpPr>
        <p:spPr>
          <a:xfrm flipV="1">
            <a:off x="9828342" y="3867257"/>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连接符 12">
            <a:extLst>
              <a:ext uri="{FF2B5EF4-FFF2-40B4-BE49-F238E27FC236}">
                <a16:creationId xmlns="" xmlns:a16="http://schemas.microsoft.com/office/drawing/2014/main" id="{3AE8AC10-6FA4-AC45-B629-3670565D78CC}"/>
              </a:ext>
            </a:extLst>
          </p:cNvPr>
          <p:cNvCxnSpPr>
            <a:cxnSpLocks/>
          </p:cNvCxnSpPr>
          <p:nvPr/>
        </p:nvCxnSpPr>
        <p:spPr>
          <a:xfrm flipV="1">
            <a:off x="9874964" y="3975260"/>
            <a:ext cx="0" cy="574946"/>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sp>
        <p:nvSpPr>
          <p:cNvPr id="90" name="文本框 26">
            <a:extLst>
              <a:ext uri="{FF2B5EF4-FFF2-40B4-BE49-F238E27FC236}">
                <a16:creationId xmlns="" xmlns:a16="http://schemas.microsoft.com/office/drawing/2014/main" id="{5AD6840D-1FC0-BD4B-8731-00E04156C24B}"/>
              </a:ext>
            </a:extLst>
          </p:cNvPr>
          <p:cNvSpPr txBox="1"/>
          <p:nvPr/>
        </p:nvSpPr>
        <p:spPr>
          <a:xfrm>
            <a:off x="9293521" y="4590209"/>
            <a:ext cx="1034257" cy="369332"/>
          </a:xfrm>
          <a:prstGeom prst="rect">
            <a:avLst/>
          </a:prstGeom>
          <a:noFill/>
        </p:spPr>
        <p:txBody>
          <a:bodyPr wrap="none" rtlCol="0">
            <a:spAutoFit/>
          </a:bodyPr>
          <a:lstStyle/>
          <a:p>
            <a:r>
              <a:rPr lang="en-US" altLang="zh-CN" dirty="0">
                <a:solidFill>
                  <a:srgbClr val="6C92C0"/>
                </a:solidFill>
              </a:rPr>
              <a:t>Sep</a:t>
            </a:r>
            <a:r>
              <a:rPr lang="zh-CN" altLang="en-US" dirty="0">
                <a:solidFill>
                  <a:srgbClr val="6C92C0"/>
                </a:solidFill>
              </a:rPr>
              <a:t> </a:t>
            </a:r>
            <a:r>
              <a:rPr lang="en-US" altLang="zh-CN" dirty="0">
                <a:solidFill>
                  <a:srgbClr val="6C92C0"/>
                </a:solidFill>
              </a:rPr>
              <a:t>25</a:t>
            </a:r>
            <a:r>
              <a:rPr lang="en-US" altLang="zh-CN" baseline="30000" dirty="0">
                <a:solidFill>
                  <a:srgbClr val="6C92C0"/>
                </a:solidFill>
              </a:rPr>
              <a:t>nd</a:t>
            </a:r>
            <a:endParaRPr lang="en-US" altLang="zh-CN" dirty="0">
              <a:solidFill>
                <a:srgbClr val="6C92C0"/>
              </a:solidFill>
            </a:endParaRPr>
          </a:p>
        </p:txBody>
      </p:sp>
      <p:sp>
        <p:nvSpPr>
          <p:cNvPr id="91" name="矩形 20">
            <a:extLst>
              <a:ext uri="{FF2B5EF4-FFF2-40B4-BE49-F238E27FC236}">
                <a16:creationId xmlns="" xmlns:a16="http://schemas.microsoft.com/office/drawing/2014/main" id="{FA0D2E3D-6833-6045-AE58-8F845DC88B25}"/>
              </a:ext>
            </a:extLst>
          </p:cNvPr>
          <p:cNvSpPr/>
          <p:nvPr/>
        </p:nvSpPr>
        <p:spPr>
          <a:xfrm>
            <a:off x="9303282" y="4951174"/>
            <a:ext cx="1980765" cy="646331"/>
          </a:xfrm>
          <a:prstGeom prst="rect">
            <a:avLst/>
          </a:prstGeom>
        </p:spPr>
        <p:txBody>
          <a:bodyPr wrap="square">
            <a:spAutoFit/>
          </a:bodyPr>
          <a:lstStyle/>
          <a:p>
            <a:r>
              <a:rPr lang="en-US" altLang="zh-CN" dirty="0">
                <a:solidFill>
                  <a:srgbClr val="48A2A0"/>
                </a:solidFill>
                <a:effectLst/>
                <a:ea typeface="Calibri" panose="020F0502020204030204" pitchFamily="34" charset="0"/>
              </a:rPr>
              <a:t>Performance</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Testing</a:t>
            </a:r>
            <a:endParaRPr lang="en-US" altLang="zh-CN" sz="1400" dirty="0">
              <a:solidFill>
                <a:srgbClr val="48A2A0"/>
              </a:solidFill>
              <a:effectLst/>
              <a:ea typeface="Calibri" panose="020F0502020204030204" pitchFamily="34" charset="0"/>
            </a:endParaRPr>
          </a:p>
        </p:txBody>
      </p:sp>
      <p:sp>
        <p:nvSpPr>
          <p:cNvPr id="92" name="椭圆 5">
            <a:extLst>
              <a:ext uri="{FF2B5EF4-FFF2-40B4-BE49-F238E27FC236}">
                <a16:creationId xmlns="" xmlns:a16="http://schemas.microsoft.com/office/drawing/2014/main" id="{7780D73F-2766-4842-A79C-EE16E30706BA}"/>
              </a:ext>
            </a:extLst>
          </p:cNvPr>
          <p:cNvSpPr/>
          <p:nvPr/>
        </p:nvSpPr>
        <p:spPr>
          <a:xfrm flipV="1">
            <a:off x="10461212" y="3834404"/>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连接符 13">
            <a:extLst>
              <a:ext uri="{FF2B5EF4-FFF2-40B4-BE49-F238E27FC236}">
                <a16:creationId xmlns="" xmlns:a16="http://schemas.microsoft.com/office/drawing/2014/main" id="{E07508DA-BBEE-3D42-8ECE-2A9A86E56B11}"/>
              </a:ext>
            </a:extLst>
          </p:cNvPr>
          <p:cNvCxnSpPr/>
          <p:nvPr/>
        </p:nvCxnSpPr>
        <p:spPr>
          <a:xfrm flipH="1" flipV="1">
            <a:off x="10514187" y="2493568"/>
            <a:ext cx="6191" cy="1345362"/>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sp>
        <p:nvSpPr>
          <p:cNvPr id="94" name="文本框 26">
            <a:extLst>
              <a:ext uri="{FF2B5EF4-FFF2-40B4-BE49-F238E27FC236}">
                <a16:creationId xmlns="" xmlns:a16="http://schemas.microsoft.com/office/drawing/2014/main" id="{1426733F-F503-3C42-80A1-A651C3C7FEB7}"/>
              </a:ext>
            </a:extLst>
          </p:cNvPr>
          <p:cNvSpPr txBox="1"/>
          <p:nvPr/>
        </p:nvSpPr>
        <p:spPr>
          <a:xfrm>
            <a:off x="9938189" y="1395668"/>
            <a:ext cx="1034257" cy="369332"/>
          </a:xfrm>
          <a:prstGeom prst="rect">
            <a:avLst/>
          </a:prstGeom>
          <a:noFill/>
        </p:spPr>
        <p:txBody>
          <a:bodyPr wrap="none" rtlCol="0">
            <a:spAutoFit/>
          </a:bodyPr>
          <a:lstStyle/>
          <a:p>
            <a:r>
              <a:rPr lang="en-US" altLang="zh-CN" dirty="0">
                <a:solidFill>
                  <a:srgbClr val="6C92C0"/>
                </a:solidFill>
              </a:rPr>
              <a:t>Sep</a:t>
            </a:r>
            <a:r>
              <a:rPr lang="zh-CN" altLang="en-US" dirty="0">
                <a:solidFill>
                  <a:srgbClr val="6C92C0"/>
                </a:solidFill>
              </a:rPr>
              <a:t> </a:t>
            </a:r>
            <a:r>
              <a:rPr lang="en-US" altLang="zh-CN" dirty="0">
                <a:solidFill>
                  <a:srgbClr val="6C92C0"/>
                </a:solidFill>
              </a:rPr>
              <a:t>27</a:t>
            </a:r>
            <a:r>
              <a:rPr lang="en-US" altLang="zh-CN" baseline="30000" dirty="0">
                <a:solidFill>
                  <a:srgbClr val="6C92C0"/>
                </a:solidFill>
              </a:rPr>
              <a:t>nd</a:t>
            </a:r>
            <a:endParaRPr lang="en-US" altLang="zh-CN" dirty="0">
              <a:solidFill>
                <a:srgbClr val="6C92C0"/>
              </a:solidFill>
            </a:endParaRPr>
          </a:p>
        </p:txBody>
      </p:sp>
      <p:sp>
        <p:nvSpPr>
          <p:cNvPr id="95" name="矩形 20">
            <a:extLst>
              <a:ext uri="{FF2B5EF4-FFF2-40B4-BE49-F238E27FC236}">
                <a16:creationId xmlns="" xmlns:a16="http://schemas.microsoft.com/office/drawing/2014/main" id="{C0BBBF51-45F0-9C49-B992-8F030A25C146}"/>
              </a:ext>
            </a:extLst>
          </p:cNvPr>
          <p:cNvSpPr/>
          <p:nvPr/>
        </p:nvSpPr>
        <p:spPr>
          <a:xfrm>
            <a:off x="9947950" y="1756633"/>
            <a:ext cx="1980765" cy="646331"/>
          </a:xfrm>
          <a:prstGeom prst="rect">
            <a:avLst/>
          </a:prstGeom>
        </p:spPr>
        <p:txBody>
          <a:bodyPr wrap="square">
            <a:spAutoFit/>
          </a:bodyPr>
          <a:lstStyle/>
          <a:p>
            <a:r>
              <a:rPr lang="en-US" altLang="zh-CN" dirty="0">
                <a:solidFill>
                  <a:srgbClr val="48A2A0"/>
                </a:solidFill>
                <a:effectLst/>
                <a:ea typeface="Calibri" panose="020F0502020204030204" pitchFamily="34" charset="0"/>
              </a:rPr>
              <a:t>Release</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to</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Production</a:t>
            </a:r>
            <a:endParaRPr lang="en-US" altLang="zh-CN" sz="1400" dirty="0">
              <a:solidFill>
                <a:srgbClr val="48A2A0"/>
              </a:solidFill>
              <a:effectLst/>
              <a:ea typeface="Calibri" panose="020F0502020204030204" pitchFamily="34" charset="0"/>
            </a:endParaRPr>
          </a:p>
        </p:txBody>
      </p:sp>
    </p:spTree>
    <p:extLst>
      <p:ext uri="{BB962C8B-B14F-4D97-AF65-F5344CB8AC3E}">
        <p14:creationId xmlns:p14="http://schemas.microsoft.com/office/powerpoint/2010/main" val="295945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272790" y="3177540"/>
            <a:ext cx="3139440" cy="31394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80110" y="1546860"/>
            <a:ext cx="3139440" cy="31394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421516" y="2261652"/>
            <a:ext cx="3743048" cy="1655682"/>
            <a:chOff x="4865156" y="794385"/>
            <a:chExt cx="7850376" cy="1655682"/>
          </a:xfrm>
        </p:grpSpPr>
        <p:sp>
          <p:nvSpPr>
            <p:cNvPr id="6" name="文本框 5"/>
            <p:cNvSpPr txBox="1"/>
            <p:nvPr/>
          </p:nvSpPr>
          <p:spPr>
            <a:xfrm>
              <a:off x="5191369" y="794385"/>
              <a:ext cx="1295547" cy="369332"/>
            </a:xfrm>
            <a:prstGeom prst="rect">
              <a:avLst/>
            </a:prstGeom>
            <a:noFill/>
          </p:spPr>
          <p:txBody>
            <a:bodyPr wrap="none" rtlCol="0">
              <a:spAutoFit/>
            </a:bodyPr>
            <a:lstStyle/>
            <a:p>
              <a:r>
                <a:rPr lang="en-US" altLang="zh-CN" dirty="0">
                  <a:solidFill>
                    <a:schemeClr val="bg1"/>
                  </a:solidFill>
                  <a:latin typeface="+mj-lt"/>
                </a:rPr>
                <a:t>OPTION 1</a:t>
              </a:r>
              <a:endParaRPr lang="zh-CN" altLang="en-US" dirty="0">
                <a:solidFill>
                  <a:schemeClr val="bg1"/>
                </a:solidFill>
                <a:latin typeface="+mj-lt"/>
              </a:endParaRPr>
            </a:p>
          </p:txBody>
        </p:sp>
        <p:sp>
          <p:nvSpPr>
            <p:cNvPr id="7" name="文本框 6"/>
            <p:cNvSpPr txBox="1"/>
            <p:nvPr/>
          </p:nvSpPr>
          <p:spPr>
            <a:xfrm>
              <a:off x="4865156" y="1126628"/>
              <a:ext cx="7850376" cy="1323439"/>
            </a:xfrm>
            <a:prstGeom prst="rect">
              <a:avLst/>
            </a:prstGeom>
            <a:noFill/>
          </p:spPr>
          <p:txBody>
            <a:bodyPr wrap="square" rtlCol="0">
              <a:spAutoFit/>
            </a:bodyPr>
            <a:lstStyle/>
            <a:p>
              <a:r>
                <a:rPr lang="en-US" altLang="zh-CN" sz="4000" dirty="0">
                  <a:solidFill>
                    <a:schemeClr val="bg1"/>
                  </a:solidFill>
                  <a:latin typeface="+mj-lt"/>
                </a:rPr>
                <a:t>Problem</a:t>
              </a:r>
              <a:r>
                <a:rPr lang="zh-CN" altLang="en-US" sz="4000" dirty="0">
                  <a:solidFill>
                    <a:schemeClr val="bg1"/>
                  </a:solidFill>
                  <a:latin typeface="+mj-lt"/>
                </a:rPr>
                <a:t> </a:t>
              </a:r>
              <a:r>
                <a:rPr lang="en-US" altLang="zh-CN" sz="4000" dirty="0">
                  <a:solidFill>
                    <a:schemeClr val="bg1"/>
                  </a:solidFill>
                  <a:latin typeface="+mj-lt"/>
                </a:rPr>
                <a:t>Reporting</a:t>
              </a:r>
              <a:endParaRPr lang="zh-CN" altLang="en-US" sz="4000" dirty="0">
                <a:solidFill>
                  <a:schemeClr val="bg1"/>
                </a:solidFill>
                <a:latin typeface="+mj-lt"/>
              </a:endParaRPr>
            </a:p>
          </p:txBody>
        </p:sp>
        <p:sp>
          <p:nvSpPr>
            <p:cNvPr id="8" name="矩形 7"/>
            <p:cNvSpPr/>
            <p:nvPr/>
          </p:nvSpPr>
          <p:spPr>
            <a:xfrm>
              <a:off x="4865156" y="1877258"/>
              <a:ext cx="2335743" cy="307777"/>
            </a:xfrm>
            <a:prstGeom prst="rect">
              <a:avLst/>
            </a:prstGeom>
          </p:spPr>
          <p:txBody>
            <a:bodyPr wrap="square">
              <a:spAutoFit/>
            </a:bodyPr>
            <a:lstStyle/>
            <a:p>
              <a:endParaRPr lang="zh-CN" altLang="en-US" sz="1400" dirty="0">
                <a:solidFill>
                  <a:schemeClr val="bg1"/>
                </a:solidFill>
              </a:endParaRPr>
            </a:p>
          </p:txBody>
        </p:sp>
      </p:grpSp>
      <p:grpSp>
        <p:nvGrpSpPr>
          <p:cNvPr id="9" name="组合 8"/>
          <p:cNvGrpSpPr/>
          <p:nvPr/>
        </p:nvGrpSpPr>
        <p:grpSpPr>
          <a:xfrm>
            <a:off x="3903194" y="3876399"/>
            <a:ext cx="2156911" cy="1726916"/>
            <a:chOff x="4865156" y="794385"/>
            <a:chExt cx="3330064" cy="1422034"/>
          </a:xfrm>
        </p:grpSpPr>
        <p:sp>
          <p:nvSpPr>
            <p:cNvPr id="10" name="文本框 9"/>
            <p:cNvSpPr txBox="1"/>
            <p:nvPr/>
          </p:nvSpPr>
          <p:spPr>
            <a:xfrm>
              <a:off x="5191369" y="794385"/>
              <a:ext cx="1819534" cy="304128"/>
            </a:xfrm>
            <a:prstGeom prst="rect">
              <a:avLst/>
            </a:prstGeom>
            <a:noFill/>
          </p:spPr>
          <p:txBody>
            <a:bodyPr wrap="none" rtlCol="0">
              <a:spAutoFit/>
            </a:bodyPr>
            <a:lstStyle/>
            <a:p>
              <a:r>
                <a:rPr lang="en-US" altLang="zh-CN" dirty="0">
                  <a:solidFill>
                    <a:schemeClr val="bg1"/>
                  </a:solidFill>
                  <a:latin typeface="+mj-lt"/>
                </a:rPr>
                <a:t>OPTION 2</a:t>
              </a:r>
              <a:endParaRPr lang="zh-CN" altLang="en-US" dirty="0">
                <a:solidFill>
                  <a:schemeClr val="bg1"/>
                </a:solidFill>
                <a:latin typeface="+mj-lt"/>
              </a:endParaRPr>
            </a:p>
          </p:txBody>
        </p:sp>
        <p:sp>
          <p:nvSpPr>
            <p:cNvPr id="11" name="文本框 10"/>
            <p:cNvSpPr txBox="1"/>
            <p:nvPr/>
          </p:nvSpPr>
          <p:spPr>
            <a:xfrm>
              <a:off x="4865158" y="1126629"/>
              <a:ext cx="3330062" cy="1089790"/>
            </a:xfrm>
            <a:prstGeom prst="rect">
              <a:avLst/>
            </a:prstGeom>
            <a:noFill/>
          </p:spPr>
          <p:txBody>
            <a:bodyPr wrap="square" rtlCol="0">
              <a:spAutoFit/>
            </a:bodyPr>
            <a:lstStyle/>
            <a:p>
              <a:r>
                <a:rPr lang="en-US" altLang="zh-CN" sz="4000" dirty="0">
                  <a:solidFill>
                    <a:schemeClr val="bg1"/>
                  </a:solidFill>
                  <a:latin typeface="+mj-lt"/>
                </a:rPr>
                <a:t>Change</a:t>
              </a:r>
              <a:r>
                <a:rPr lang="zh-CN" altLang="en-US" sz="4000" dirty="0">
                  <a:solidFill>
                    <a:schemeClr val="bg1"/>
                  </a:solidFill>
                  <a:latin typeface="+mj-lt"/>
                </a:rPr>
                <a:t> </a:t>
              </a:r>
              <a:r>
                <a:rPr lang="en-US" altLang="zh-CN" sz="4000" dirty="0">
                  <a:solidFill>
                    <a:schemeClr val="bg1"/>
                  </a:solidFill>
                  <a:latin typeface="+mj-lt"/>
                </a:rPr>
                <a:t>Requests</a:t>
              </a:r>
              <a:endParaRPr lang="zh-CN" altLang="en-US" sz="4000" dirty="0">
                <a:solidFill>
                  <a:schemeClr val="bg1"/>
                </a:solidFill>
                <a:latin typeface="+mj-lt"/>
              </a:endParaRPr>
            </a:p>
          </p:txBody>
        </p:sp>
        <p:sp>
          <p:nvSpPr>
            <p:cNvPr id="12" name="矩形 11"/>
            <p:cNvSpPr/>
            <p:nvPr/>
          </p:nvSpPr>
          <p:spPr>
            <a:xfrm>
              <a:off x="4865156" y="1877258"/>
              <a:ext cx="2335743" cy="307777"/>
            </a:xfrm>
            <a:prstGeom prst="rect">
              <a:avLst/>
            </a:prstGeom>
          </p:spPr>
          <p:txBody>
            <a:bodyPr wrap="square">
              <a:spAutoFit/>
            </a:bodyPr>
            <a:lstStyle/>
            <a:p>
              <a:endParaRPr lang="zh-CN" altLang="en-US" sz="1400" dirty="0">
                <a:solidFill>
                  <a:schemeClr val="bg1"/>
                </a:solidFill>
              </a:endParaRPr>
            </a:p>
          </p:txBody>
        </p:sp>
      </p:grpSp>
      <p:cxnSp>
        <p:nvCxnSpPr>
          <p:cNvPr id="14" name="直接连接符 13"/>
          <p:cNvCxnSpPr/>
          <p:nvPr/>
        </p:nvCxnSpPr>
        <p:spPr>
          <a:xfrm>
            <a:off x="4302169" y="1547957"/>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15" name="矩形 14"/>
          <p:cNvSpPr/>
          <p:nvPr/>
        </p:nvSpPr>
        <p:spPr>
          <a:xfrm>
            <a:off x="4360563" y="1673395"/>
            <a:ext cx="2595084" cy="738664"/>
          </a:xfrm>
          <a:prstGeom prst="rect">
            <a:avLst/>
          </a:prstGeom>
        </p:spPr>
        <p:txBody>
          <a:bodyPr wrap="square">
            <a:spAutoFit/>
          </a:bodyPr>
          <a:lstStyle/>
          <a:p>
            <a:r>
              <a:rPr lang="en-US" altLang="zh-CN" sz="1400" dirty="0">
                <a:solidFill>
                  <a:schemeClr val="tx1">
                    <a:lumMod val="75000"/>
                    <a:lumOff val="25000"/>
                  </a:schemeClr>
                </a:solidFill>
              </a:rPr>
              <a:t>All test incident will be written in the formal Test Issues Log by project coordinator. </a:t>
            </a:r>
            <a:endParaRPr lang="zh-CN" altLang="en-US" sz="1400" dirty="0">
              <a:solidFill>
                <a:schemeClr val="tx1">
                  <a:lumMod val="75000"/>
                  <a:lumOff val="25000"/>
                </a:schemeClr>
              </a:solidFill>
            </a:endParaRPr>
          </a:p>
        </p:txBody>
      </p:sp>
      <p:cxnSp>
        <p:nvCxnSpPr>
          <p:cNvPr id="17" name="直接连接符 16"/>
          <p:cNvCxnSpPr/>
          <p:nvPr/>
        </p:nvCxnSpPr>
        <p:spPr>
          <a:xfrm>
            <a:off x="7174181" y="1509114"/>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18" name="矩形 17"/>
          <p:cNvSpPr/>
          <p:nvPr/>
        </p:nvSpPr>
        <p:spPr>
          <a:xfrm>
            <a:off x="7232575" y="1634552"/>
            <a:ext cx="2595084" cy="1384995"/>
          </a:xfrm>
          <a:prstGeom prst="rect">
            <a:avLst/>
          </a:prstGeom>
        </p:spPr>
        <p:txBody>
          <a:bodyPr wrap="square">
            <a:spAutoFit/>
          </a:bodyPr>
          <a:lstStyle/>
          <a:p>
            <a:r>
              <a:rPr lang="en-US" altLang="zh-CN" sz="1400" dirty="0">
                <a:solidFill>
                  <a:schemeClr val="tx1">
                    <a:lumMod val="75000"/>
                    <a:lumOff val="25000"/>
                  </a:schemeClr>
                </a:solidFill>
              </a:rPr>
              <a:t>Allow developer to put on traces that might be necessary to track down the error and get immediate notice of the problem. </a:t>
            </a:r>
          </a:p>
          <a:p>
            <a:endParaRPr lang="zh-CN" altLang="en-US" sz="1400" dirty="0">
              <a:solidFill>
                <a:schemeClr val="tx1">
                  <a:lumMod val="75000"/>
                  <a:lumOff val="25000"/>
                </a:schemeClr>
              </a:solidFill>
            </a:endParaRPr>
          </a:p>
        </p:txBody>
      </p:sp>
      <p:cxnSp>
        <p:nvCxnSpPr>
          <p:cNvPr id="20" name="直接连接符 19"/>
          <p:cNvCxnSpPr/>
          <p:nvPr/>
        </p:nvCxnSpPr>
        <p:spPr>
          <a:xfrm>
            <a:off x="6688181" y="4320504"/>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21" name="矩形 20"/>
          <p:cNvSpPr/>
          <p:nvPr/>
        </p:nvSpPr>
        <p:spPr>
          <a:xfrm>
            <a:off x="6746574" y="4445942"/>
            <a:ext cx="3614183" cy="1169551"/>
          </a:xfrm>
          <a:prstGeom prst="rect">
            <a:avLst/>
          </a:prstGeom>
        </p:spPr>
        <p:txBody>
          <a:bodyPr wrap="square">
            <a:spAutoFit/>
          </a:bodyPr>
          <a:lstStyle/>
          <a:p>
            <a:r>
              <a:rPr lang="en-US" altLang="zh-CN" sz="1400" dirty="0">
                <a:solidFill>
                  <a:schemeClr val="tx1">
                    <a:lumMod val="75000"/>
                    <a:lumOff val="25000"/>
                  </a:schemeClr>
                </a:solidFill>
              </a:rPr>
              <a:t>The errors will be written in specific file and clarify the responsible person, the people who assigned to fix the issues, the person who report the issues and make sure the supervisor or management for bugs. </a:t>
            </a:r>
            <a:endParaRPr lang="zh-CN" altLang="en-US" sz="1400" dirty="0">
              <a:solidFill>
                <a:schemeClr val="tx1">
                  <a:lumMod val="75000"/>
                  <a:lumOff val="25000"/>
                </a:schemeClr>
              </a:solidFill>
            </a:endParaRPr>
          </a:p>
        </p:txBody>
      </p:sp>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425664" cy="400110"/>
          </a:xfrm>
          <a:prstGeom prst="rect">
            <a:avLst/>
          </a:prstGeom>
        </p:spPr>
        <p:txBody>
          <a:bodyPr wrap="none">
            <a:spAutoFit/>
          </a:bodyPr>
          <a:lstStyle/>
          <a:p>
            <a:r>
              <a:rPr lang="en-US" altLang="zh-CN" sz="2000" b="1" dirty="0">
                <a:solidFill>
                  <a:schemeClr val="tx1">
                    <a:lumMod val="75000"/>
                    <a:lumOff val="25000"/>
                  </a:schemeClr>
                </a:solidFill>
              </a:rPr>
              <a:t>Control</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Procedures</a:t>
            </a:r>
            <a:endParaRPr lang="zh-CN" altLang="en-US" sz="2000" b="1" dirty="0">
              <a:solidFill>
                <a:schemeClr val="tx1">
                  <a:lumMod val="75000"/>
                  <a:lumOff val="25000"/>
                </a:schemeClr>
              </a:solidFill>
            </a:endParaRPr>
          </a:p>
        </p:txBody>
      </p:sp>
      <p:sp>
        <p:nvSpPr>
          <p:cNvPr id="25" name="矩形 24"/>
          <p:cNvSpPr/>
          <p:nvPr/>
        </p:nvSpPr>
        <p:spPr>
          <a:xfrm>
            <a:off x="1344023" y="764961"/>
            <a:ext cx="3251211" cy="261610"/>
          </a:xfrm>
          <a:prstGeom prst="rect">
            <a:avLst/>
          </a:prstGeom>
        </p:spPr>
        <p:txBody>
          <a:bodyPr wrap="none">
            <a:spAutoFit/>
          </a:bodyPr>
          <a:lstStyle/>
          <a:p>
            <a:r>
              <a:rPr lang="en-US" altLang="zh-CN" sz="1100" dirty="0">
                <a:solidFill>
                  <a:schemeClr val="bg1">
                    <a:lumMod val="50000"/>
                  </a:schemeClr>
                </a:solidFill>
              </a:rPr>
              <a:t>Including</a:t>
            </a:r>
            <a:r>
              <a:rPr lang="zh-CN" altLang="en-US" sz="1100" dirty="0">
                <a:solidFill>
                  <a:schemeClr val="bg1">
                    <a:lumMod val="50000"/>
                  </a:schemeClr>
                </a:solidFill>
              </a:rPr>
              <a:t> </a:t>
            </a:r>
            <a:r>
              <a:rPr lang="en-US" altLang="zh-CN" sz="1100" dirty="0">
                <a:solidFill>
                  <a:schemeClr val="bg1">
                    <a:lumMod val="50000"/>
                  </a:schemeClr>
                </a:solidFill>
              </a:rPr>
              <a:t>problem</a:t>
            </a:r>
            <a:r>
              <a:rPr lang="zh-CN" altLang="en-US" sz="1100" dirty="0">
                <a:solidFill>
                  <a:schemeClr val="bg1">
                    <a:lumMod val="50000"/>
                  </a:schemeClr>
                </a:solidFill>
              </a:rPr>
              <a:t> </a:t>
            </a:r>
            <a:r>
              <a:rPr lang="en-US" altLang="zh-CN" sz="1100" dirty="0">
                <a:solidFill>
                  <a:schemeClr val="bg1">
                    <a:lumMod val="50000"/>
                  </a:schemeClr>
                </a:solidFill>
              </a:rPr>
              <a:t>reporting</a:t>
            </a:r>
            <a:r>
              <a:rPr lang="zh-CN" altLang="en-US" sz="1100" dirty="0">
                <a:solidFill>
                  <a:schemeClr val="bg1">
                    <a:lumMod val="50000"/>
                  </a:schemeClr>
                </a:solidFill>
              </a:rPr>
              <a:t> </a:t>
            </a:r>
            <a:r>
              <a:rPr lang="en-US" altLang="zh-CN" sz="1100" dirty="0">
                <a:solidFill>
                  <a:schemeClr val="bg1">
                    <a:lumMod val="50000"/>
                  </a:schemeClr>
                </a:solidFill>
              </a:rPr>
              <a:t>and</a:t>
            </a:r>
            <a:r>
              <a:rPr lang="zh-CN" altLang="en-US" sz="1100" dirty="0">
                <a:solidFill>
                  <a:schemeClr val="bg1">
                    <a:lumMod val="50000"/>
                  </a:schemeClr>
                </a:solidFill>
              </a:rPr>
              <a:t> </a:t>
            </a:r>
            <a:r>
              <a:rPr lang="en-US" altLang="zh-CN" sz="1100" dirty="0">
                <a:solidFill>
                  <a:schemeClr val="bg1">
                    <a:lumMod val="50000"/>
                  </a:schemeClr>
                </a:solidFill>
              </a:rPr>
              <a:t>Change</a:t>
            </a:r>
            <a:r>
              <a:rPr lang="zh-CN" altLang="en-US" sz="1100" dirty="0">
                <a:solidFill>
                  <a:schemeClr val="bg1">
                    <a:lumMod val="50000"/>
                  </a:schemeClr>
                </a:solidFill>
              </a:rPr>
              <a:t> </a:t>
            </a:r>
            <a:r>
              <a:rPr lang="en-US" altLang="zh-CN" sz="1100" dirty="0">
                <a:solidFill>
                  <a:schemeClr val="bg1">
                    <a:lumMod val="50000"/>
                  </a:schemeClr>
                </a:solidFill>
              </a:rPr>
              <a:t>Requests</a:t>
            </a:r>
            <a:endParaRPr lang="zh-CN" altLang="en-US" sz="1100" dirty="0">
              <a:solidFill>
                <a:schemeClr val="bg1">
                  <a:lumMod val="50000"/>
                </a:schemeClr>
              </a:solidFill>
            </a:endParaRPr>
          </a:p>
        </p:txBody>
      </p:sp>
    </p:spTree>
    <p:extLst>
      <p:ext uri="{BB962C8B-B14F-4D97-AF65-F5344CB8AC3E}">
        <p14:creationId xmlns:p14="http://schemas.microsoft.com/office/powerpoint/2010/main" val="4086414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20575943">
            <a:off x="5141605" y="1850968"/>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 name="任意多边形 4"/>
          <p:cNvSpPr/>
          <p:nvPr/>
        </p:nvSpPr>
        <p:spPr>
          <a:xfrm>
            <a:off x="5226468" y="1925580"/>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任意多边形 6"/>
          <p:cNvSpPr/>
          <p:nvPr/>
        </p:nvSpPr>
        <p:spPr>
          <a:xfrm rot="20710830">
            <a:off x="6898807" y="2688896"/>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任意多边形 8"/>
          <p:cNvSpPr/>
          <p:nvPr/>
        </p:nvSpPr>
        <p:spPr>
          <a:xfrm>
            <a:off x="6868437" y="2701871"/>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任意多边形 10"/>
          <p:cNvSpPr/>
          <p:nvPr/>
        </p:nvSpPr>
        <p:spPr>
          <a:xfrm rot="19955273">
            <a:off x="6489437" y="414365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 name="任意多边形 12"/>
          <p:cNvSpPr/>
          <p:nvPr/>
        </p:nvSpPr>
        <p:spPr>
          <a:xfrm>
            <a:off x="6537379" y="414365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6" name="任意多边形 15"/>
          <p:cNvSpPr/>
          <p:nvPr/>
        </p:nvSpPr>
        <p:spPr>
          <a:xfrm rot="1077424">
            <a:off x="5766723" y="4628518"/>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任意多边形 16"/>
          <p:cNvSpPr/>
          <p:nvPr/>
        </p:nvSpPr>
        <p:spPr>
          <a:xfrm>
            <a:off x="5749387" y="4586973"/>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 name="任意多边形 19"/>
          <p:cNvSpPr/>
          <p:nvPr/>
        </p:nvSpPr>
        <p:spPr>
          <a:xfrm rot="19158480">
            <a:off x="4248036" y="3902563"/>
            <a:ext cx="995422" cy="1064871"/>
          </a:xfrm>
          <a:custGeom>
            <a:avLst/>
            <a:gdLst>
              <a:gd name="connsiteX0" fmla="*/ 196769 w 995422"/>
              <a:gd name="connsiteY0" fmla="*/ 0 h 1064871"/>
              <a:gd name="connsiteX1" fmla="*/ 0 w 995422"/>
              <a:gd name="connsiteY1" fmla="*/ 856527 h 1064871"/>
              <a:gd name="connsiteX2" fmla="*/ 995422 w 995422"/>
              <a:gd name="connsiteY2" fmla="*/ 1064871 h 1064871"/>
              <a:gd name="connsiteX3" fmla="*/ 196769 w 995422"/>
              <a:gd name="connsiteY3" fmla="*/ 0 h 1064871"/>
            </a:gdLst>
            <a:ahLst/>
            <a:cxnLst>
              <a:cxn ang="0">
                <a:pos x="connsiteX0" y="connsiteY0"/>
              </a:cxn>
              <a:cxn ang="0">
                <a:pos x="connsiteX1" y="connsiteY1"/>
              </a:cxn>
              <a:cxn ang="0">
                <a:pos x="connsiteX2" y="connsiteY2"/>
              </a:cxn>
              <a:cxn ang="0">
                <a:pos x="connsiteX3" y="connsiteY3"/>
              </a:cxn>
            </a:cxnLst>
            <a:rect l="l" t="t" r="r" b="b"/>
            <a:pathLst>
              <a:path w="995422" h="1064871">
                <a:moveTo>
                  <a:pt x="196769" y="0"/>
                </a:moveTo>
                <a:lnTo>
                  <a:pt x="0" y="856527"/>
                </a:lnTo>
                <a:lnTo>
                  <a:pt x="995422" y="1064871"/>
                </a:lnTo>
                <a:lnTo>
                  <a:pt x="196769"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 name="任意多边形 20"/>
          <p:cNvSpPr/>
          <p:nvPr/>
        </p:nvSpPr>
        <p:spPr>
          <a:xfrm rot="20309320">
            <a:off x="4350811" y="3875934"/>
            <a:ext cx="995422" cy="1064871"/>
          </a:xfrm>
          <a:custGeom>
            <a:avLst/>
            <a:gdLst>
              <a:gd name="connsiteX0" fmla="*/ 196769 w 995422"/>
              <a:gd name="connsiteY0" fmla="*/ 0 h 1064871"/>
              <a:gd name="connsiteX1" fmla="*/ 0 w 995422"/>
              <a:gd name="connsiteY1" fmla="*/ 856527 h 1064871"/>
              <a:gd name="connsiteX2" fmla="*/ 995422 w 995422"/>
              <a:gd name="connsiteY2" fmla="*/ 1064871 h 1064871"/>
              <a:gd name="connsiteX3" fmla="*/ 196769 w 995422"/>
              <a:gd name="connsiteY3" fmla="*/ 0 h 1064871"/>
            </a:gdLst>
            <a:ahLst/>
            <a:cxnLst>
              <a:cxn ang="0">
                <a:pos x="connsiteX0" y="connsiteY0"/>
              </a:cxn>
              <a:cxn ang="0">
                <a:pos x="connsiteX1" y="connsiteY1"/>
              </a:cxn>
              <a:cxn ang="0">
                <a:pos x="connsiteX2" y="connsiteY2"/>
              </a:cxn>
              <a:cxn ang="0">
                <a:pos x="connsiteX3" y="connsiteY3"/>
              </a:cxn>
            </a:cxnLst>
            <a:rect l="l" t="t" r="r" b="b"/>
            <a:pathLst>
              <a:path w="995422" h="1064871">
                <a:moveTo>
                  <a:pt x="196769" y="0"/>
                </a:moveTo>
                <a:lnTo>
                  <a:pt x="0" y="856527"/>
                </a:lnTo>
                <a:lnTo>
                  <a:pt x="995422" y="1064871"/>
                </a:lnTo>
                <a:lnTo>
                  <a:pt x="196769"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任意多边形 23"/>
          <p:cNvSpPr/>
          <p:nvPr/>
        </p:nvSpPr>
        <p:spPr>
          <a:xfrm rot="729922">
            <a:off x="3956629" y="2626124"/>
            <a:ext cx="1412112" cy="1261640"/>
          </a:xfrm>
          <a:custGeom>
            <a:avLst/>
            <a:gdLst>
              <a:gd name="connsiteX0" fmla="*/ 0 w 1412112"/>
              <a:gd name="connsiteY0" fmla="*/ 625033 h 1261640"/>
              <a:gd name="connsiteX1" fmla="*/ 1169043 w 1412112"/>
              <a:gd name="connsiteY1" fmla="*/ 0 h 1261640"/>
              <a:gd name="connsiteX2" fmla="*/ 1412112 w 1412112"/>
              <a:gd name="connsiteY2" fmla="*/ 1261640 h 1261640"/>
              <a:gd name="connsiteX3" fmla="*/ 0 w 1412112"/>
              <a:gd name="connsiteY3" fmla="*/ 625033 h 1261640"/>
            </a:gdLst>
            <a:ahLst/>
            <a:cxnLst>
              <a:cxn ang="0">
                <a:pos x="connsiteX0" y="connsiteY0"/>
              </a:cxn>
              <a:cxn ang="0">
                <a:pos x="connsiteX1" y="connsiteY1"/>
              </a:cxn>
              <a:cxn ang="0">
                <a:pos x="connsiteX2" y="connsiteY2"/>
              </a:cxn>
              <a:cxn ang="0">
                <a:pos x="connsiteX3" y="connsiteY3"/>
              </a:cxn>
            </a:cxnLst>
            <a:rect l="l" t="t" r="r" b="b"/>
            <a:pathLst>
              <a:path w="1412112" h="1261640">
                <a:moveTo>
                  <a:pt x="0" y="625033"/>
                </a:moveTo>
                <a:lnTo>
                  <a:pt x="1169043" y="0"/>
                </a:lnTo>
                <a:lnTo>
                  <a:pt x="1412112" y="1261640"/>
                </a:lnTo>
                <a:lnTo>
                  <a:pt x="0" y="625033"/>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任意多边形 24"/>
          <p:cNvSpPr/>
          <p:nvPr/>
        </p:nvSpPr>
        <p:spPr>
          <a:xfrm>
            <a:off x="4017972" y="2804153"/>
            <a:ext cx="1412112" cy="1261640"/>
          </a:xfrm>
          <a:custGeom>
            <a:avLst/>
            <a:gdLst>
              <a:gd name="connsiteX0" fmla="*/ 0 w 1412112"/>
              <a:gd name="connsiteY0" fmla="*/ 625033 h 1261640"/>
              <a:gd name="connsiteX1" fmla="*/ 1169043 w 1412112"/>
              <a:gd name="connsiteY1" fmla="*/ 0 h 1261640"/>
              <a:gd name="connsiteX2" fmla="*/ 1412112 w 1412112"/>
              <a:gd name="connsiteY2" fmla="*/ 1261640 h 1261640"/>
              <a:gd name="connsiteX3" fmla="*/ 0 w 1412112"/>
              <a:gd name="connsiteY3" fmla="*/ 625033 h 1261640"/>
            </a:gdLst>
            <a:ahLst/>
            <a:cxnLst>
              <a:cxn ang="0">
                <a:pos x="connsiteX0" y="connsiteY0"/>
              </a:cxn>
              <a:cxn ang="0">
                <a:pos x="connsiteX1" y="connsiteY1"/>
              </a:cxn>
              <a:cxn ang="0">
                <a:pos x="connsiteX2" y="connsiteY2"/>
              </a:cxn>
              <a:cxn ang="0">
                <a:pos x="connsiteX3" y="connsiteY3"/>
              </a:cxn>
            </a:cxnLst>
            <a:rect l="l" t="t" r="r" b="b"/>
            <a:pathLst>
              <a:path w="1412112" h="1261640">
                <a:moveTo>
                  <a:pt x="0" y="625033"/>
                </a:moveTo>
                <a:lnTo>
                  <a:pt x="1169043" y="0"/>
                </a:lnTo>
                <a:lnTo>
                  <a:pt x="1412112" y="1261640"/>
                </a:lnTo>
                <a:lnTo>
                  <a:pt x="0" y="62503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文本框 25"/>
          <p:cNvSpPr txBox="1"/>
          <p:nvPr/>
        </p:nvSpPr>
        <p:spPr>
          <a:xfrm>
            <a:off x="5711371" y="2131141"/>
            <a:ext cx="399468" cy="338554"/>
          </a:xfrm>
          <a:prstGeom prst="rect">
            <a:avLst/>
          </a:prstGeom>
          <a:noFill/>
        </p:spPr>
        <p:txBody>
          <a:bodyPr wrap="none" rtlCol="0">
            <a:spAutoFit/>
          </a:bodyPr>
          <a:lstStyle/>
          <a:p>
            <a:r>
              <a:rPr lang="en-US" altLang="zh-CN" sz="1600" dirty="0">
                <a:solidFill>
                  <a:schemeClr val="bg1"/>
                </a:solidFill>
              </a:rPr>
              <a:t>01</a:t>
            </a:r>
            <a:endParaRPr lang="zh-CN" altLang="en-US" sz="1600" dirty="0">
              <a:solidFill>
                <a:schemeClr val="bg1"/>
              </a:solidFill>
            </a:endParaRPr>
          </a:p>
        </p:txBody>
      </p:sp>
      <p:sp>
        <p:nvSpPr>
          <p:cNvPr id="27" name="文本框 26"/>
          <p:cNvSpPr txBox="1"/>
          <p:nvPr/>
        </p:nvSpPr>
        <p:spPr>
          <a:xfrm>
            <a:off x="7464567" y="2919480"/>
            <a:ext cx="399468" cy="338554"/>
          </a:xfrm>
          <a:prstGeom prst="rect">
            <a:avLst/>
          </a:prstGeom>
          <a:noFill/>
        </p:spPr>
        <p:txBody>
          <a:bodyPr wrap="none" rtlCol="0">
            <a:spAutoFit/>
          </a:bodyPr>
          <a:lstStyle>
            <a:defPPr>
              <a:defRPr lang="zh-CN"/>
            </a:defPPr>
            <a:lvl1pPr>
              <a:defRPr sz="2400">
                <a:solidFill>
                  <a:schemeClr val="bg1"/>
                </a:solidFill>
              </a:defRPr>
            </a:lvl1pPr>
          </a:lstStyle>
          <a:p>
            <a:r>
              <a:rPr lang="en-US" altLang="zh-CN" sz="1600" dirty="0"/>
              <a:t>02</a:t>
            </a:r>
            <a:endParaRPr lang="zh-CN" altLang="en-US" sz="1600" dirty="0"/>
          </a:p>
        </p:txBody>
      </p:sp>
      <p:sp>
        <p:nvSpPr>
          <p:cNvPr id="28" name="文本框 27"/>
          <p:cNvSpPr txBox="1"/>
          <p:nvPr/>
        </p:nvSpPr>
        <p:spPr>
          <a:xfrm>
            <a:off x="6919207" y="4203533"/>
            <a:ext cx="399468" cy="338554"/>
          </a:xfrm>
          <a:prstGeom prst="rect">
            <a:avLst/>
          </a:prstGeom>
          <a:noFill/>
        </p:spPr>
        <p:txBody>
          <a:bodyPr wrap="none" rtlCol="0">
            <a:spAutoFit/>
          </a:bodyPr>
          <a:lstStyle>
            <a:defPPr>
              <a:defRPr lang="zh-CN"/>
            </a:defPPr>
            <a:lvl1pPr>
              <a:defRPr sz="2400">
                <a:solidFill>
                  <a:schemeClr val="bg1"/>
                </a:solidFill>
              </a:defRPr>
            </a:lvl1pPr>
          </a:lstStyle>
          <a:p>
            <a:r>
              <a:rPr lang="en-US" altLang="zh-CN" sz="1600" dirty="0"/>
              <a:t>03</a:t>
            </a:r>
            <a:endParaRPr lang="zh-CN" altLang="en-US" sz="1600" dirty="0"/>
          </a:p>
        </p:txBody>
      </p:sp>
      <p:sp>
        <p:nvSpPr>
          <p:cNvPr id="29" name="文本框 28"/>
          <p:cNvSpPr txBox="1"/>
          <p:nvPr/>
        </p:nvSpPr>
        <p:spPr>
          <a:xfrm>
            <a:off x="5888011" y="4901422"/>
            <a:ext cx="399468" cy="338554"/>
          </a:xfrm>
          <a:prstGeom prst="rect">
            <a:avLst/>
          </a:prstGeom>
          <a:noFill/>
        </p:spPr>
        <p:txBody>
          <a:bodyPr wrap="none" rtlCol="0">
            <a:spAutoFit/>
          </a:bodyPr>
          <a:lstStyle>
            <a:defPPr>
              <a:defRPr lang="zh-CN"/>
            </a:defPPr>
            <a:lvl1pPr>
              <a:defRPr sz="2400">
                <a:solidFill>
                  <a:schemeClr val="bg1"/>
                </a:solidFill>
              </a:defRPr>
            </a:lvl1pPr>
          </a:lstStyle>
          <a:p>
            <a:r>
              <a:rPr lang="en-US" altLang="zh-CN" sz="1600" dirty="0"/>
              <a:t>04</a:t>
            </a:r>
            <a:endParaRPr lang="zh-CN" altLang="en-US" sz="1600" dirty="0"/>
          </a:p>
        </p:txBody>
      </p:sp>
      <p:sp>
        <p:nvSpPr>
          <p:cNvPr id="30" name="文本框 29"/>
          <p:cNvSpPr txBox="1"/>
          <p:nvPr/>
        </p:nvSpPr>
        <p:spPr>
          <a:xfrm>
            <a:off x="4469791" y="4352573"/>
            <a:ext cx="399468" cy="338554"/>
          </a:xfrm>
          <a:prstGeom prst="rect">
            <a:avLst/>
          </a:prstGeom>
          <a:noFill/>
        </p:spPr>
        <p:txBody>
          <a:bodyPr wrap="none" rtlCol="0">
            <a:spAutoFit/>
          </a:bodyPr>
          <a:lstStyle>
            <a:defPPr>
              <a:defRPr lang="zh-CN"/>
            </a:defPPr>
            <a:lvl1pPr>
              <a:defRPr sz="2400">
                <a:solidFill>
                  <a:schemeClr val="bg1"/>
                </a:solidFill>
              </a:defRPr>
            </a:lvl1pPr>
          </a:lstStyle>
          <a:p>
            <a:r>
              <a:rPr lang="en-US" altLang="zh-CN" sz="1600" dirty="0"/>
              <a:t>05</a:t>
            </a:r>
            <a:endParaRPr lang="zh-CN" altLang="en-US" sz="1600" dirty="0"/>
          </a:p>
        </p:txBody>
      </p:sp>
      <p:sp>
        <p:nvSpPr>
          <p:cNvPr id="31" name="文本框 30"/>
          <p:cNvSpPr txBox="1"/>
          <p:nvPr/>
        </p:nvSpPr>
        <p:spPr>
          <a:xfrm>
            <a:off x="4601150" y="3106398"/>
            <a:ext cx="399468" cy="338554"/>
          </a:xfrm>
          <a:prstGeom prst="rect">
            <a:avLst/>
          </a:prstGeom>
          <a:noFill/>
        </p:spPr>
        <p:txBody>
          <a:bodyPr wrap="none" rtlCol="0">
            <a:spAutoFit/>
          </a:bodyPr>
          <a:lstStyle>
            <a:defPPr>
              <a:defRPr lang="zh-CN"/>
            </a:defPPr>
            <a:lvl1pPr>
              <a:defRPr sz="2400">
                <a:solidFill>
                  <a:schemeClr val="bg1"/>
                </a:solidFill>
              </a:defRPr>
            </a:lvl1pPr>
          </a:lstStyle>
          <a:p>
            <a:r>
              <a:rPr lang="en-US" altLang="zh-CN" sz="1600" dirty="0"/>
              <a:t>06</a:t>
            </a:r>
            <a:endParaRPr lang="zh-CN" altLang="en-US" sz="1600" dirty="0"/>
          </a:p>
        </p:txBody>
      </p:sp>
      <p:sp>
        <p:nvSpPr>
          <p:cNvPr id="33" name="文本框 32"/>
          <p:cNvSpPr txBox="1"/>
          <p:nvPr/>
        </p:nvSpPr>
        <p:spPr>
          <a:xfrm>
            <a:off x="4145825" y="1567942"/>
            <a:ext cx="1250663" cy="338554"/>
          </a:xfrm>
          <a:prstGeom prst="rect">
            <a:avLst/>
          </a:prstGeom>
          <a:noFill/>
        </p:spPr>
        <p:txBody>
          <a:bodyPr wrap="none" rtlCol="0">
            <a:spAutoFit/>
          </a:bodyPr>
          <a:lstStyle/>
          <a:p>
            <a:pPr algn="r"/>
            <a:r>
              <a:rPr lang="en-US" altLang="zh-CN" sz="1600" b="1" dirty="0">
                <a:solidFill>
                  <a:srgbClr val="48A2A0"/>
                </a:solidFill>
              </a:rPr>
              <a:t>Test</a:t>
            </a:r>
            <a:r>
              <a:rPr lang="zh-CN" altLang="en-US" sz="1600" b="1" dirty="0">
                <a:solidFill>
                  <a:srgbClr val="48A2A0"/>
                </a:solidFill>
              </a:rPr>
              <a:t> </a:t>
            </a:r>
            <a:r>
              <a:rPr lang="en-US" altLang="zh-CN" sz="1600" b="1" dirty="0">
                <a:solidFill>
                  <a:srgbClr val="48A2A0"/>
                </a:solidFill>
              </a:rPr>
              <a:t>Leader</a:t>
            </a:r>
            <a:endParaRPr lang="zh-CN" altLang="en-US" sz="1600" b="1" dirty="0">
              <a:solidFill>
                <a:srgbClr val="48A2A0"/>
              </a:solidFill>
            </a:endParaRPr>
          </a:p>
        </p:txBody>
      </p:sp>
      <p:sp>
        <p:nvSpPr>
          <p:cNvPr id="34" name="矩形 33"/>
          <p:cNvSpPr/>
          <p:nvPr/>
        </p:nvSpPr>
        <p:spPr>
          <a:xfrm>
            <a:off x="2417737" y="1895253"/>
            <a:ext cx="2978752" cy="584775"/>
          </a:xfrm>
          <a:prstGeom prst="rect">
            <a:avLst/>
          </a:prstGeom>
        </p:spPr>
        <p:txBody>
          <a:bodyPr wrap="square">
            <a:spAutoFit/>
          </a:bodyPr>
          <a:lstStyle/>
          <a:p>
            <a:pPr algn="r"/>
            <a:r>
              <a:rPr lang="en-US" altLang="zh-CN" sz="1600" dirty="0">
                <a:solidFill>
                  <a:srgbClr val="4D402B"/>
                </a:solidFill>
              </a:rPr>
              <a:t>Manage</a:t>
            </a:r>
            <a:r>
              <a:rPr lang="zh-CN" altLang="en-US" sz="1600" dirty="0">
                <a:solidFill>
                  <a:srgbClr val="4D402B"/>
                </a:solidFill>
              </a:rPr>
              <a:t> </a:t>
            </a:r>
            <a:r>
              <a:rPr lang="en-US" altLang="zh-CN" sz="1600" dirty="0">
                <a:solidFill>
                  <a:srgbClr val="4D402B"/>
                </a:solidFill>
              </a:rPr>
              <a:t>the</a:t>
            </a:r>
            <a:r>
              <a:rPr lang="zh-CN" altLang="en-US" sz="1600" dirty="0">
                <a:solidFill>
                  <a:srgbClr val="4D402B"/>
                </a:solidFill>
              </a:rPr>
              <a:t> </a:t>
            </a:r>
            <a:r>
              <a:rPr lang="en-US" altLang="zh-CN" sz="1600" dirty="0">
                <a:solidFill>
                  <a:srgbClr val="4D402B"/>
                </a:solidFill>
              </a:rPr>
              <a:t>overall</a:t>
            </a:r>
            <a:r>
              <a:rPr lang="zh-CN" altLang="en-US" sz="1600" dirty="0">
                <a:solidFill>
                  <a:srgbClr val="4D402B"/>
                </a:solidFill>
              </a:rPr>
              <a:t> </a:t>
            </a:r>
            <a:r>
              <a:rPr lang="en-US" altLang="zh-CN" sz="1600" dirty="0">
                <a:solidFill>
                  <a:srgbClr val="4D402B"/>
                </a:solidFill>
              </a:rPr>
              <a:t>test</a:t>
            </a:r>
            <a:r>
              <a:rPr lang="zh-CN" altLang="en-US" sz="1600" dirty="0">
                <a:solidFill>
                  <a:srgbClr val="4D402B"/>
                </a:solidFill>
              </a:rPr>
              <a:t> </a:t>
            </a:r>
            <a:r>
              <a:rPr lang="en-US" altLang="zh-CN" sz="1600" dirty="0">
                <a:solidFill>
                  <a:srgbClr val="4D402B"/>
                </a:solidFill>
              </a:rPr>
              <a:t>and</a:t>
            </a:r>
            <a:r>
              <a:rPr lang="zh-CN" altLang="en-US" sz="1600" dirty="0">
                <a:solidFill>
                  <a:srgbClr val="4D402B"/>
                </a:solidFill>
              </a:rPr>
              <a:t> </a:t>
            </a:r>
            <a:r>
              <a:rPr lang="en-US" altLang="zh-CN" sz="1600" dirty="0">
                <a:solidFill>
                  <a:srgbClr val="4D402B"/>
                </a:solidFill>
              </a:rPr>
              <a:t>control</a:t>
            </a:r>
            <a:r>
              <a:rPr lang="zh-CN" altLang="en-US" sz="1600" dirty="0">
                <a:solidFill>
                  <a:srgbClr val="4D402B"/>
                </a:solidFill>
              </a:rPr>
              <a:t> </a:t>
            </a:r>
            <a:r>
              <a:rPr lang="en-US" altLang="zh-CN" sz="1600" dirty="0">
                <a:solidFill>
                  <a:srgbClr val="4D402B"/>
                </a:solidFill>
              </a:rPr>
              <a:t>the</a:t>
            </a:r>
            <a:r>
              <a:rPr lang="zh-CN" altLang="en-US" sz="1600" dirty="0">
                <a:solidFill>
                  <a:srgbClr val="4D402B"/>
                </a:solidFill>
              </a:rPr>
              <a:t> </a:t>
            </a:r>
            <a:r>
              <a:rPr lang="en-US" altLang="zh-CN" sz="1600" dirty="0">
                <a:solidFill>
                  <a:srgbClr val="4D402B"/>
                </a:solidFill>
              </a:rPr>
              <a:t>entire</a:t>
            </a:r>
            <a:r>
              <a:rPr lang="zh-CN" altLang="en-US" sz="1600" dirty="0">
                <a:solidFill>
                  <a:srgbClr val="4D402B"/>
                </a:solidFill>
              </a:rPr>
              <a:t> </a:t>
            </a:r>
            <a:r>
              <a:rPr lang="en-US" altLang="zh-CN" sz="1600" dirty="0">
                <a:solidFill>
                  <a:srgbClr val="4D402B"/>
                </a:solidFill>
              </a:rPr>
              <a:t>test</a:t>
            </a:r>
            <a:endParaRPr lang="zh-CN" altLang="en-US" sz="1600" dirty="0"/>
          </a:p>
        </p:txBody>
      </p:sp>
      <p:sp>
        <p:nvSpPr>
          <p:cNvPr id="36" name="文本框 35"/>
          <p:cNvSpPr txBox="1"/>
          <p:nvPr/>
        </p:nvSpPr>
        <p:spPr>
          <a:xfrm>
            <a:off x="2632440" y="2935858"/>
            <a:ext cx="1027846" cy="338554"/>
          </a:xfrm>
          <a:prstGeom prst="rect">
            <a:avLst/>
          </a:prstGeom>
          <a:noFill/>
        </p:spPr>
        <p:txBody>
          <a:bodyPr wrap="none" rtlCol="0">
            <a:spAutoFit/>
          </a:bodyPr>
          <a:lstStyle>
            <a:defPPr>
              <a:defRPr lang="zh-CN"/>
            </a:defPPr>
            <a:lvl1pPr algn="r">
              <a:defRPr sz="1400" b="1">
                <a:solidFill>
                  <a:srgbClr val="48A2A0"/>
                </a:solidFill>
              </a:defRPr>
            </a:lvl1pPr>
          </a:lstStyle>
          <a:p>
            <a:r>
              <a:rPr lang="en-US" altLang="zh-CN" sz="1600" dirty="0"/>
              <a:t>Reviewer</a:t>
            </a:r>
            <a:endParaRPr lang="zh-CN" altLang="en-US" sz="1600" dirty="0"/>
          </a:p>
        </p:txBody>
      </p:sp>
      <p:sp>
        <p:nvSpPr>
          <p:cNvPr id="37" name="矩形 36"/>
          <p:cNvSpPr/>
          <p:nvPr/>
        </p:nvSpPr>
        <p:spPr>
          <a:xfrm>
            <a:off x="325464" y="3291454"/>
            <a:ext cx="3348190" cy="830997"/>
          </a:xfrm>
          <a:prstGeom prst="rect">
            <a:avLst/>
          </a:prstGeom>
        </p:spPr>
        <p:txBody>
          <a:bodyPr wrap="square">
            <a:spAutoFit/>
          </a:bodyPr>
          <a:lstStyle/>
          <a:p>
            <a:pPr marL="171450" indent="-171450" algn="r">
              <a:buFont typeface="Arial" panose="020B0604020202020204" pitchFamily="34" charset="0"/>
              <a:buChar char="•"/>
            </a:pPr>
            <a:r>
              <a:rPr lang="en-US" altLang="zh-CN" sz="1600" dirty="0">
                <a:solidFill>
                  <a:srgbClr val="4D402B"/>
                </a:solidFill>
              </a:rPr>
              <a:t>Review</a:t>
            </a:r>
            <a:r>
              <a:rPr lang="zh-CN" altLang="en-US" sz="1600" dirty="0">
                <a:solidFill>
                  <a:srgbClr val="4D402B"/>
                </a:solidFill>
              </a:rPr>
              <a:t> </a:t>
            </a:r>
            <a:r>
              <a:rPr lang="en-US" altLang="zh-CN" sz="1600" dirty="0">
                <a:solidFill>
                  <a:srgbClr val="4D402B"/>
                </a:solidFill>
              </a:rPr>
              <a:t>reports</a:t>
            </a:r>
            <a:r>
              <a:rPr lang="zh-CN" altLang="en-US" sz="1600" dirty="0">
                <a:solidFill>
                  <a:srgbClr val="4D402B"/>
                </a:solidFill>
              </a:rPr>
              <a:t> </a:t>
            </a:r>
            <a:r>
              <a:rPr lang="en-US" altLang="zh-CN" sz="1600" dirty="0">
                <a:solidFill>
                  <a:srgbClr val="4D402B"/>
                </a:solidFill>
              </a:rPr>
              <a:t>from</a:t>
            </a:r>
            <a:r>
              <a:rPr lang="zh-CN" altLang="en-US" sz="1600" dirty="0">
                <a:solidFill>
                  <a:srgbClr val="4D402B"/>
                </a:solidFill>
              </a:rPr>
              <a:t> </a:t>
            </a:r>
            <a:r>
              <a:rPr lang="en-US" altLang="zh-CN" sz="1600" dirty="0">
                <a:solidFill>
                  <a:srgbClr val="4D402B"/>
                </a:solidFill>
              </a:rPr>
              <a:t>the</a:t>
            </a:r>
            <a:r>
              <a:rPr lang="zh-CN" altLang="en-US" sz="1600" dirty="0">
                <a:solidFill>
                  <a:srgbClr val="4D402B"/>
                </a:solidFill>
              </a:rPr>
              <a:t> </a:t>
            </a:r>
            <a:r>
              <a:rPr lang="en-US" altLang="zh-CN" sz="1600" dirty="0">
                <a:solidFill>
                  <a:srgbClr val="4D402B"/>
                </a:solidFill>
              </a:rPr>
              <a:t>testers</a:t>
            </a:r>
          </a:p>
          <a:p>
            <a:pPr marL="171450" indent="-171450" algn="r">
              <a:buFont typeface="Arial" panose="020B0604020202020204" pitchFamily="34" charset="0"/>
              <a:buChar char="•"/>
            </a:pPr>
            <a:r>
              <a:rPr lang="en-US" altLang="zh-CN" sz="1600" dirty="0">
                <a:solidFill>
                  <a:srgbClr val="4D402B"/>
                </a:solidFill>
              </a:rPr>
              <a:t>Determine</a:t>
            </a:r>
            <a:r>
              <a:rPr lang="zh-CN" altLang="en-US" sz="1600" dirty="0">
                <a:solidFill>
                  <a:srgbClr val="4D402B"/>
                </a:solidFill>
              </a:rPr>
              <a:t> </a:t>
            </a:r>
            <a:r>
              <a:rPr lang="en-US" altLang="zh-CN" sz="1600" dirty="0">
                <a:solidFill>
                  <a:srgbClr val="4D402B"/>
                </a:solidFill>
              </a:rPr>
              <a:t>what</a:t>
            </a:r>
            <a:r>
              <a:rPr lang="zh-CN" altLang="en-US" sz="1600" dirty="0">
                <a:solidFill>
                  <a:srgbClr val="4D402B"/>
                </a:solidFill>
              </a:rPr>
              <a:t> </a:t>
            </a:r>
            <a:r>
              <a:rPr lang="en-US" altLang="zh-CN" sz="1600" dirty="0">
                <a:solidFill>
                  <a:srgbClr val="4D402B"/>
                </a:solidFill>
              </a:rPr>
              <a:t>subsequent</a:t>
            </a:r>
            <a:r>
              <a:rPr lang="zh-CN" altLang="en-US" sz="1600" dirty="0">
                <a:solidFill>
                  <a:srgbClr val="4D402B"/>
                </a:solidFill>
              </a:rPr>
              <a:t> </a:t>
            </a:r>
            <a:r>
              <a:rPr lang="en-US" altLang="zh-CN" sz="1600" dirty="0">
                <a:solidFill>
                  <a:srgbClr val="4D402B"/>
                </a:solidFill>
              </a:rPr>
              <a:t>action</a:t>
            </a:r>
            <a:r>
              <a:rPr lang="zh-CN" altLang="en-US" sz="1600" dirty="0">
                <a:solidFill>
                  <a:srgbClr val="4D402B"/>
                </a:solidFill>
              </a:rPr>
              <a:t> </a:t>
            </a:r>
            <a:r>
              <a:rPr lang="en-US" altLang="zh-CN" sz="1600" dirty="0">
                <a:solidFill>
                  <a:srgbClr val="4D402B"/>
                </a:solidFill>
              </a:rPr>
              <a:t>will</a:t>
            </a:r>
            <a:r>
              <a:rPr lang="zh-CN" altLang="en-US" sz="1600" dirty="0">
                <a:solidFill>
                  <a:srgbClr val="4D402B"/>
                </a:solidFill>
              </a:rPr>
              <a:t> </a:t>
            </a:r>
            <a:r>
              <a:rPr lang="en-US" altLang="zh-CN" sz="1600" dirty="0">
                <a:solidFill>
                  <a:srgbClr val="4D402B"/>
                </a:solidFill>
              </a:rPr>
              <a:t>be</a:t>
            </a:r>
            <a:r>
              <a:rPr lang="zh-CN" altLang="en-US" sz="1600" dirty="0">
                <a:solidFill>
                  <a:srgbClr val="4D402B"/>
                </a:solidFill>
              </a:rPr>
              <a:t> </a:t>
            </a:r>
            <a:r>
              <a:rPr lang="en-US" altLang="zh-CN" sz="1600" dirty="0">
                <a:solidFill>
                  <a:srgbClr val="4D402B"/>
                </a:solidFill>
              </a:rPr>
              <a:t>taken</a:t>
            </a:r>
            <a:endParaRPr lang="zh-CN" altLang="en-US" sz="1600" dirty="0"/>
          </a:p>
        </p:txBody>
      </p:sp>
      <p:sp>
        <p:nvSpPr>
          <p:cNvPr id="39" name="文本框 38"/>
          <p:cNvSpPr txBox="1"/>
          <p:nvPr/>
        </p:nvSpPr>
        <p:spPr>
          <a:xfrm>
            <a:off x="3288956" y="4341257"/>
            <a:ext cx="841898" cy="338554"/>
          </a:xfrm>
          <a:prstGeom prst="rect">
            <a:avLst/>
          </a:prstGeom>
          <a:noFill/>
        </p:spPr>
        <p:txBody>
          <a:bodyPr wrap="none" rtlCol="0">
            <a:spAutoFit/>
          </a:bodyPr>
          <a:lstStyle>
            <a:defPPr>
              <a:defRPr lang="zh-CN"/>
            </a:defPPr>
            <a:lvl1pPr algn="r">
              <a:defRPr sz="1400" b="1">
                <a:solidFill>
                  <a:srgbClr val="48A2A0"/>
                </a:solidFill>
              </a:defRPr>
            </a:lvl1pPr>
          </a:lstStyle>
          <a:p>
            <a:r>
              <a:rPr lang="en-US" altLang="zh-CN" sz="1600" dirty="0"/>
              <a:t>Testers</a:t>
            </a:r>
            <a:endParaRPr lang="zh-CN" altLang="en-US" sz="1600" dirty="0"/>
          </a:p>
        </p:txBody>
      </p:sp>
      <p:sp>
        <p:nvSpPr>
          <p:cNvPr id="40" name="矩形 39"/>
          <p:cNvSpPr/>
          <p:nvPr/>
        </p:nvSpPr>
        <p:spPr>
          <a:xfrm>
            <a:off x="1959000" y="4679811"/>
            <a:ext cx="2186825" cy="584775"/>
          </a:xfrm>
          <a:prstGeom prst="rect">
            <a:avLst/>
          </a:prstGeom>
        </p:spPr>
        <p:txBody>
          <a:bodyPr wrap="square">
            <a:spAutoFit/>
          </a:bodyPr>
          <a:lstStyle/>
          <a:p>
            <a:pPr algn="r"/>
            <a:r>
              <a:rPr lang="en-US" altLang="zh-CN" sz="1600" dirty="0">
                <a:solidFill>
                  <a:srgbClr val="4D402B"/>
                </a:solidFill>
              </a:rPr>
              <a:t>Execute</a:t>
            </a:r>
            <a:r>
              <a:rPr lang="zh-CN" altLang="en-US" sz="1600" dirty="0">
                <a:solidFill>
                  <a:srgbClr val="4D402B"/>
                </a:solidFill>
              </a:rPr>
              <a:t> </a:t>
            </a:r>
            <a:r>
              <a:rPr lang="en-US" altLang="zh-CN" sz="1600" dirty="0">
                <a:solidFill>
                  <a:srgbClr val="4D402B"/>
                </a:solidFill>
              </a:rPr>
              <a:t>the</a:t>
            </a:r>
            <a:r>
              <a:rPr lang="zh-CN" altLang="en-US" sz="1600" dirty="0">
                <a:solidFill>
                  <a:srgbClr val="4D402B"/>
                </a:solidFill>
              </a:rPr>
              <a:t> </a:t>
            </a:r>
            <a:r>
              <a:rPr lang="en-US" altLang="zh-CN" sz="1600" dirty="0">
                <a:solidFill>
                  <a:srgbClr val="4D402B"/>
                </a:solidFill>
              </a:rPr>
              <a:t>test</a:t>
            </a:r>
            <a:r>
              <a:rPr lang="zh-CN" altLang="en-US" sz="1600" dirty="0">
                <a:solidFill>
                  <a:srgbClr val="4D402B"/>
                </a:solidFill>
              </a:rPr>
              <a:t> </a:t>
            </a:r>
            <a:r>
              <a:rPr lang="en-US" altLang="zh-CN" sz="1600" dirty="0">
                <a:solidFill>
                  <a:srgbClr val="4D402B"/>
                </a:solidFill>
              </a:rPr>
              <a:t>scripts</a:t>
            </a:r>
            <a:r>
              <a:rPr lang="zh-CN" altLang="en-US" sz="1600" dirty="0">
                <a:solidFill>
                  <a:srgbClr val="4D402B"/>
                </a:solidFill>
              </a:rPr>
              <a:t> </a:t>
            </a:r>
            <a:r>
              <a:rPr lang="en-US" altLang="zh-CN" sz="1600" dirty="0">
                <a:solidFill>
                  <a:srgbClr val="4D402B"/>
                </a:solidFill>
              </a:rPr>
              <a:t>and</a:t>
            </a:r>
            <a:r>
              <a:rPr lang="zh-CN" altLang="en-US" sz="1600" dirty="0">
                <a:solidFill>
                  <a:srgbClr val="4D402B"/>
                </a:solidFill>
              </a:rPr>
              <a:t> </a:t>
            </a:r>
            <a:r>
              <a:rPr lang="en-US" altLang="zh-CN" sz="1600" dirty="0">
                <a:solidFill>
                  <a:srgbClr val="4D402B"/>
                </a:solidFill>
              </a:rPr>
              <a:t>report</a:t>
            </a:r>
            <a:r>
              <a:rPr lang="zh-CN" altLang="en-US" sz="1600" dirty="0">
                <a:solidFill>
                  <a:srgbClr val="4D402B"/>
                </a:solidFill>
              </a:rPr>
              <a:t> </a:t>
            </a:r>
            <a:r>
              <a:rPr lang="en-US" altLang="zh-CN" sz="1600" dirty="0">
                <a:solidFill>
                  <a:srgbClr val="4D402B"/>
                </a:solidFill>
              </a:rPr>
              <a:t>the</a:t>
            </a:r>
            <a:r>
              <a:rPr lang="zh-CN" altLang="en-US" sz="1600" dirty="0">
                <a:solidFill>
                  <a:srgbClr val="4D402B"/>
                </a:solidFill>
              </a:rPr>
              <a:t> </a:t>
            </a:r>
            <a:r>
              <a:rPr lang="en-US" altLang="zh-CN" sz="1600" dirty="0">
                <a:solidFill>
                  <a:srgbClr val="4D402B"/>
                </a:solidFill>
              </a:rPr>
              <a:t>results</a:t>
            </a:r>
            <a:endParaRPr lang="zh-CN" altLang="en-US" sz="1600" dirty="0"/>
          </a:p>
        </p:txBody>
      </p:sp>
      <p:sp>
        <p:nvSpPr>
          <p:cNvPr id="42" name="文本框 41"/>
          <p:cNvSpPr txBox="1"/>
          <p:nvPr/>
        </p:nvSpPr>
        <p:spPr>
          <a:xfrm>
            <a:off x="8340262" y="2536854"/>
            <a:ext cx="1457451" cy="338554"/>
          </a:xfrm>
          <a:prstGeom prst="rect">
            <a:avLst/>
          </a:prstGeom>
          <a:noFill/>
        </p:spPr>
        <p:txBody>
          <a:bodyPr wrap="none" rtlCol="0">
            <a:spAutoFit/>
          </a:bodyPr>
          <a:lstStyle>
            <a:defPPr>
              <a:defRPr lang="zh-CN"/>
            </a:defPPr>
            <a:lvl1pPr algn="r">
              <a:defRPr sz="1400" b="1">
                <a:solidFill>
                  <a:srgbClr val="48A2A0"/>
                </a:solidFill>
              </a:defRPr>
            </a:lvl1pPr>
          </a:lstStyle>
          <a:p>
            <a:r>
              <a:rPr lang="en-US" altLang="zh-CN" sz="1600" dirty="0"/>
              <a:t>Test</a:t>
            </a:r>
            <a:r>
              <a:rPr lang="zh-CN" altLang="en-US" sz="1600" dirty="0"/>
              <a:t> </a:t>
            </a:r>
            <a:r>
              <a:rPr lang="en-US" altLang="zh-CN" sz="1600" dirty="0"/>
              <a:t>Manager</a:t>
            </a:r>
            <a:endParaRPr lang="zh-CN" altLang="en-US" sz="1600" dirty="0"/>
          </a:p>
        </p:txBody>
      </p:sp>
      <p:sp>
        <p:nvSpPr>
          <p:cNvPr id="43" name="矩形 42"/>
          <p:cNvSpPr/>
          <p:nvPr/>
        </p:nvSpPr>
        <p:spPr>
          <a:xfrm>
            <a:off x="8317424" y="2901817"/>
            <a:ext cx="2838320" cy="830997"/>
          </a:xfrm>
          <a:prstGeom prst="rect">
            <a:avLst/>
          </a:prstGeom>
        </p:spPr>
        <p:txBody>
          <a:bodyPr wrap="square">
            <a:spAutoFit/>
          </a:bodyPr>
          <a:lstStyle/>
          <a:p>
            <a:pPr marL="171450" indent="-171450">
              <a:buFont typeface="Arial" panose="020B0604020202020204" pitchFamily="34" charset="0"/>
              <a:buChar char="•"/>
            </a:pPr>
            <a:r>
              <a:rPr lang="en-US" altLang="zh-CN" sz="1600" dirty="0">
                <a:solidFill>
                  <a:srgbClr val="4D402B"/>
                </a:solidFill>
              </a:rPr>
              <a:t>Conduct</a:t>
            </a:r>
            <a:r>
              <a:rPr lang="zh-CN" altLang="en-US" sz="1600" dirty="0">
                <a:solidFill>
                  <a:srgbClr val="4D402B"/>
                </a:solidFill>
              </a:rPr>
              <a:t> </a:t>
            </a:r>
            <a:r>
              <a:rPr lang="en-US" altLang="zh-CN" sz="1600" dirty="0">
                <a:solidFill>
                  <a:srgbClr val="4D402B"/>
                </a:solidFill>
              </a:rPr>
              <a:t>quality</a:t>
            </a:r>
            <a:r>
              <a:rPr lang="zh-CN" altLang="en-US" sz="1600" dirty="0">
                <a:solidFill>
                  <a:srgbClr val="4D402B"/>
                </a:solidFill>
              </a:rPr>
              <a:t> </a:t>
            </a:r>
            <a:r>
              <a:rPr lang="en-US" altLang="zh-CN" sz="1600" dirty="0">
                <a:solidFill>
                  <a:srgbClr val="4D402B"/>
                </a:solidFill>
              </a:rPr>
              <a:t>assurance</a:t>
            </a:r>
            <a:r>
              <a:rPr lang="zh-CN" altLang="en-US" sz="1600" dirty="0">
                <a:solidFill>
                  <a:srgbClr val="4D402B"/>
                </a:solidFill>
              </a:rPr>
              <a:t> </a:t>
            </a:r>
            <a:r>
              <a:rPr lang="en-US" altLang="zh-CN" sz="1600" dirty="0">
                <a:solidFill>
                  <a:srgbClr val="4D402B"/>
                </a:solidFill>
              </a:rPr>
              <a:t>testing</a:t>
            </a:r>
          </a:p>
          <a:p>
            <a:pPr marL="171450" indent="-171450">
              <a:buFont typeface="Arial" panose="020B0604020202020204" pitchFamily="34" charset="0"/>
              <a:buChar char="•"/>
            </a:pPr>
            <a:r>
              <a:rPr lang="en-US" altLang="zh-CN" sz="1600" dirty="0">
                <a:solidFill>
                  <a:srgbClr val="4D402B"/>
                </a:solidFill>
              </a:rPr>
              <a:t>Execute</a:t>
            </a:r>
            <a:r>
              <a:rPr lang="zh-CN" altLang="en-US" sz="1600" dirty="0">
                <a:solidFill>
                  <a:srgbClr val="4D402B"/>
                </a:solidFill>
              </a:rPr>
              <a:t> </a:t>
            </a:r>
            <a:r>
              <a:rPr lang="en-US" altLang="zh-CN" sz="1600" dirty="0">
                <a:solidFill>
                  <a:srgbClr val="4D402B"/>
                </a:solidFill>
              </a:rPr>
              <a:t>on</a:t>
            </a:r>
            <a:r>
              <a:rPr lang="zh-CN" altLang="en-US" sz="1600" dirty="0">
                <a:solidFill>
                  <a:srgbClr val="4D402B"/>
                </a:solidFill>
              </a:rPr>
              <a:t> </a:t>
            </a:r>
            <a:r>
              <a:rPr lang="en-US" altLang="zh-CN" sz="1600" dirty="0">
                <a:solidFill>
                  <a:srgbClr val="4D402B"/>
                </a:solidFill>
              </a:rPr>
              <a:t>test</a:t>
            </a:r>
            <a:r>
              <a:rPr lang="zh-CN" altLang="en-US" sz="1600" dirty="0">
                <a:solidFill>
                  <a:srgbClr val="4D402B"/>
                </a:solidFill>
              </a:rPr>
              <a:t> </a:t>
            </a:r>
            <a:r>
              <a:rPr lang="en-US" altLang="zh-CN" sz="1600" dirty="0">
                <a:solidFill>
                  <a:srgbClr val="4D402B"/>
                </a:solidFill>
              </a:rPr>
              <a:t>plan</a:t>
            </a:r>
            <a:endParaRPr lang="zh-CN" altLang="en-US" sz="1600" dirty="0"/>
          </a:p>
        </p:txBody>
      </p:sp>
      <p:sp>
        <p:nvSpPr>
          <p:cNvPr id="45" name="文本框 44"/>
          <p:cNvSpPr txBox="1"/>
          <p:nvPr/>
        </p:nvSpPr>
        <p:spPr>
          <a:xfrm>
            <a:off x="8030449" y="4072071"/>
            <a:ext cx="1747594" cy="338554"/>
          </a:xfrm>
          <a:prstGeom prst="rect">
            <a:avLst/>
          </a:prstGeom>
          <a:noFill/>
        </p:spPr>
        <p:txBody>
          <a:bodyPr wrap="none" rtlCol="0">
            <a:spAutoFit/>
          </a:bodyPr>
          <a:lstStyle>
            <a:defPPr>
              <a:defRPr lang="zh-CN"/>
            </a:defPPr>
            <a:lvl1pPr algn="r">
              <a:defRPr sz="1400" b="1">
                <a:solidFill>
                  <a:srgbClr val="48A2A0"/>
                </a:solidFill>
              </a:defRPr>
            </a:lvl1pPr>
          </a:lstStyle>
          <a:p>
            <a:r>
              <a:rPr lang="en-US" altLang="zh-CN" sz="1600" dirty="0"/>
              <a:t>Testing</a:t>
            </a:r>
            <a:r>
              <a:rPr lang="zh-CN" altLang="en-US" sz="1600" dirty="0"/>
              <a:t> </a:t>
            </a:r>
            <a:r>
              <a:rPr lang="en-US" altLang="zh-CN" sz="1600" dirty="0"/>
              <a:t>Designer</a:t>
            </a:r>
            <a:endParaRPr lang="zh-CN" altLang="en-US" sz="1600" dirty="0"/>
          </a:p>
        </p:txBody>
      </p:sp>
      <p:sp>
        <p:nvSpPr>
          <p:cNvPr id="46" name="矩形 45"/>
          <p:cNvSpPr/>
          <p:nvPr/>
        </p:nvSpPr>
        <p:spPr>
          <a:xfrm>
            <a:off x="8046175" y="4491939"/>
            <a:ext cx="2401115" cy="584775"/>
          </a:xfrm>
          <a:prstGeom prst="rect">
            <a:avLst/>
          </a:prstGeom>
        </p:spPr>
        <p:txBody>
          <a:bodyPr wrap="square">
            <a:spAutoFit/>
          </a:bodyPr>
          <a:lstStyle/>
          <a:p>
            <a:r>
              <a:rPr lang="en-US" altLang="zh-CN" sz="1600" dirty="0">
                <a:solidFill>
                  <a:srgbClr val="4D402B"/>
                </a:solidFill>
              </a:rPr>
              <a:t>Create</a:t>
            </a:r>
            <a:r>
              <a:rPr lang="zh-CN" altLang="en-US" sz="1600" dirty="0">
                <a:solidFill>
                  <a:srgbClr val="4D402B"/>
                </a:solidFill>
              </a:rPr>
              <a:t> </a:t>
            </a:r>
            <a:r>
              <a:rPr lang="en-US" altLang="zh-CN" sz="1600" dirty="0">
                <a:solidFill>
                  <a:srgbClr val="4D402B"/>
                </a:solidFill>
              </a:rPr>
              <a:t>the</a:t>
            </a:r>
            <a:r>
              <a:rPr lang="zh-CN" altLang="en-US" sz="1600" dirty="0">
                <a:solidFill>
                  <a:srgbClr val="4D402B"/>
                </a:solidFill>
              </a:rPr>
              <a:t> </a:t>
            </a:r>
            <a:r>
              <a:rPr lang="en-US" altLang="zh-CN" sz="1600" dirty="0">
                <a:solidFill>
                  <a:srgbClr val="4D402B"/>
                </a:solidFill>
              </a:rPr>
              <a:t>test</a:t>
            </a:r>
            <a:r>
              <a:rPr lang="zh-CN" altLang="en-US" sz="1600" dirty="0">
                <a:solidFill>
                  <a:srgbClr val="4D402B"/>
                </a:solidFill>
              </a:rPr>
              <a:t> </a:t>
            </a:r>
            <a:r>
              <a:rPr lang="en-US" altLang="zh-CN" sz="1600" dirty="0">
                <a:solidFill>
                  <a:srgbClr val="4D402B"/>
                </a:solidFill>
              </a:rPr>
              <a:t>scripts,</a:t>
            </a:r>
            <a:r>
              <a:rPr lang="zh-CN" altLang="en-US" sz="1600" dirty="0">
                <a:solidFill>
                  <a:srgbClr val="4D402B"/>
                </a:solidFill>
              </a:rPr>
              <a:t> </a:t>
            </a:r>
            <a:r>
              <a:rPr lang="en-US" altLang="zh-CN" sz="1600" dirty="0">
                <a:solidFill>
                  <a:srgbClr val="4D402B"/>
                </a:solidFill>
              </a:rPr>
              <a:t>scenarios,</a:t>
            </a:r>
            <a:r>
              <a:rPr lang="zh-CN" altLang="en-US" sz="1600" dirty="0">
                <a:solidFill>
                  <a:srgbClr val="4D402B"/>
                </a:solidFill>
              </a:rPr>
              <a:t> </a:t>
            </a:r>
            <a:r>
              <a:rPr lang="en-US" altLang="zh-CN" sz="1600" dirty="0">
                <a:solidFill>
                  <a:srgbClr val="4D402B"/>
                </a:solidFill>
              </a:rPr>
              <a:t>test</a:t>
            </a:r>
            <a:r>
              <a:rPr lang="zh-CN" altLang="en-US" sz="1600" dirty="0">
                <a:solidFill>
                  <a:srgbClr val="4D402B"/>
                </a:solidFill>
              </a:rPr>
              <a:t> </a:t>
            </a:r>
            <a:r>
              <a:rPr lang="en-US" altLang="zh-CN" sz="1600" dirty="0">
                <a:solidFill>
                  <a:srgbClr val="4D402B"/>
                </a:solidFill>
              </a:rPr>
              <a:t>lives</a:t>
            </a:r>
            <a:endParaRPr lang="zh-CN" altLang="en-US" sz="1600" dirty="0"/>
          </a:p>
        </p:txBody>
      </p:sp>
      <p:sp>
        <p:nvSpPr>
          <p:cNvPr id="48" name="文本框 47"/>
          <p:cNvSpPr txBox="1"/>
          <p:nvPr/>
        </p:nvSpPr>
        <p:spPr>
          <a:xfrm>
            <a:off x="6179110" y="5508116"/>
            <a:ext cx="1495922" cy="338554"/>
          </a:xfrm>
          <a:prstGeom prst="rect">
            <a:avLst/>
          </a:prstGeom>
          <a:noFill/>
        </p:spPr>
        <p:txBody>
          <a:bodyPr wrap="none" rtlCol="0">
            <a:spAutoFit/>
          </a:bodyPr>
          <a:lstStyle>
            <a:defPPr>
              <a:defRPr lang="zh-CN"/>
            </a:defPPr>
            <a:lvl1pPr algn="r">
              <a:defRPr sz="1400" b="1">
                <a:solidFill>
                  <a:srgbClr val="48A2A0"/>
                </a:solidFill>
              </a:defRPr>
            </a:lvl1pPr>
          </a:lstStyle>
          <a:p>
            <a:r>
              <a:rPr lang="en-US" altLang="zh-CN" sz="1600" dirty="0"/>
              <a:t>Test</a:t>
            </a:r>
            <a:r>
              <a:rPr lang="zh-CN" altLang="en-US" sz="1600" dirty="0"/>
              <a:t> </a:t>
            </a:r>
            <a:r>
              <a:rPr lang="en-US" altLang="zh-CN" sz="1600" dirty="0"/>
              <a:t>Approver</a:t>
            </a:r>
            <a:endParaRPr lang="zh-CN" altLang="en-US" sz="1600" dirty="0"/>
          </a:p>
        </p:txBody>
      </p:sp>
      <p:sp>
        <p:nvSpPr>
          <p:cNvPr id="49" name="矩形 48"/>
          <p:cNvSpPr/>
          <p:nvPr/>
        </p:nvSpPr>
        <p:spPr>
          <a:xfrm>
            <a:off x="6376392" y="5822636"/>
            <a:ext cx="2186825" cy="338554"/>
          </a:xfrm>
          <a:prstGeom prst="rect">
            <a:avLst/>
          </a:prstGeom>
        </p:spPr>
        <p:txBody>
          <a:bodyPr wrap="square">
            <a:spAutoFit/>
          </a:bodyPr>
          <a:lstStyle/>
          <a:p>
            <a:r>
              <a:rPr lang="en-US" altLang="zh-CN" sz="1600" dirty="0">
                <a:solidFill>
                  <a:srgbClr val="4D402B"/>
                </a:solidFill>
              </a:rPr>
              <a:t>Validate</a:t>
            </a:r>
            <a:r>
              <a:rPr lang="zh-CN" altLang="en-US" sz="1600" dirty="0">
                <a:solidFill>
                  <a:srgbClr val="4D402B"/>
                </a:solidFill>
              </a:rPr>
              <a:t> </a:t>
            </a:r>
            <a:r>
              <a:rPr lang="en-US" altLang="zh-CN" sz="1600" dirty="0">
                <a:solidFill>
                  <a:srgbClr val="4D402B"/>
                </a:solidFill>
              </a:rPr>
              <a:t>and</a:t>
            </a:r>
            <a:r>
              <a:rPr lang="zh-CN" altLang="en-US" sz="1600" dirty="0">
                <a:solidFill>
                  <a:srgbClr val="4D402B"/>
                </a:solidFill>
              </a:rPr>
              <a:t> </a:t>
            </a:r>
            <a:r>
              <a:rPr lang="en-US" altLang="zh-CN" sz="1600" dirty="0">
                <a:solidFill>
                  <a:srgbClr val="4D402B"/>
                </a:solidFill>
              </a:rPr>
              <a:t>approve</a:t>
            </a:r>
            <a:endParaRPr lang="zh-CN" altLang="en-US" sz="1600" dirty="0"/>
          </a:p>
        </p:txBody>
      </p:sp>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344023" y="448348"/>
            <a:ext cx="4041491" cy="400110"/>
          </a:xfrm>
          <a:prstGeom prst="rect">
            <a:avLst/>
          </a:prstGeom>
        </p:spPr>
        <p:txBody>
          <a:bodyPr wrap="none">
            <a:spAutoFit/>
          </a:bodyPr>
          <a:lstStyle/>
          <a:p>
            <a:r>
              <a:rPr lang="en-US" altLang="zh-CN" sz="2000" b="1" dirty="0">
                <a:solidFill>
                  <a:schemeClr val="tx1">
                    <a:lumMod val="75000"/>
                    <a:lumOff val="25000"/>
                  </a:schemeClr>
                </a:solidFill>
              </a:rPr>
              <a:t>Resources/</a:t>
            </a:r>
            <a:r>
              <a:rPr lang="en-US" altLang="zh-CN" sz="2000" b="1" dirty="0" err="1">
                <a:solidFill>
                  <a:schemeClr val="tx1">
                    <a:lumMod val="75000"/>
                    <a:lumOff val="25000"/>
                  </a:schemeClr>
                </a:solidFill>
              </a:rPr>
              <a:t>Roles&amp;responsibilities</a:t>
            </a:r>
            <a:endParaRPr lang="zh-CN" altLang="en-US" sz="2000" b="1" dirty="0">
              <a:solidFill>
                <a:schemeClr val="tx1">
                  <a:lumMod val="75000"/>
                  <a:lumOff val="25000"/>
                </a:schemeClr>
              </a:solidFill>
            </a:endParaRPr>
          </a:p>
        </p:txBody>
      </p:sp>
    </p:spTree>
    <p:extLst>
      <p:ext uri="{BB962C8B-B14F-4D97-AF65-F5344CB8AC3E}">
        <p14:creationId xmlns:p14="http://schemas.microsoft.com/office/powerpoint/2010/main" val="2049434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686558" y="3227260"/>
            <a:ext cx="2479040" cy="2479040"/>
          </a:xfrm>
          <a:prstGeom prst="ellipse">
            <a:avLst/>
          </a:prstGeom>
          <a:solidFill>
            <a:schemeClr val="accent4">
              <a:lumMod val="60000"/>
              <a:lumOff val="4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2">
                    <a:lumMod val="50000"/>
                  </a:schemeClr>
                </a:solidFill>
              </a:rPr>
              <a:t>Test</a:t>
            </a:r>
            <a:r>
              <a:rPr lang="zh-CN" altLang="en-US" dirty="0">
                <a:solidFill>
                  <a:schemeClr val="bg2">
                    <a:lumMod val="50000"/>
                  </a:schemeClr>
                </a:solidFill>
              </a:rPr>
              <a:t> </a:t>
            </a:r>
            <a:r>
              <a:rPr lang="en-US" altLang="zh-CN" dirty="0">
                <a:solidFill>
                  <a:schemeClr val="bg2">
                    <a:lumMod val="50000"/>
                  </a:schemeClr>
                </a:solidFill>
              </a:rPr>
              <a:t>Cases</a:t>
            </a:r>
            <a:endParaRPr lang="zh-CN" altLang="en-US" dirty="0">
              <a:solidFill>
                <a:schemeClr val="bg2">
                  <a:lumMod val="50000"/>
                </a:schemeClr>
              </a:solidFill>
            </a:endParaRPr>
          </a:p>
        </p:txBody>
      </p:sp>
      <p:sp>
        <p:nvSpPr>
          <p:cNvPr id="4" name="椭圆 3"/>
          <p:cNvSpPr/>
          <p:nvPr/>
        </p:nvSpPr>
        <p:spPr>
          <a:xfrm>
            <a:off x="3637278" y="3227260"/>
            <a:ext cx="2479040" cy="24790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Test</a:t>
            </a:r>
            <a:r>
              <a:rPr lang="zh-CN" altLang="en-US" dirty="0"/>
              <a:t> </a:t>
            </a:r>
            <a:r>
              <a:rPr lang="en-US" altLang="zh-CN" dirty="0"/>
              <a:t>Scenario</a:t>
            </a:r>
            <a:endParaRPr lang="zh-CN" altLang="en-US" dirty="0"/>
          </a:p>
        </p:txBody>
      </p:sp>
      <p:sp>
        <p:nvSpPr>
          <p:cNvPr id="5" name="椭圆 4"/>
          <p:cNvSpPr/>
          <p:nvPr/>
        </p:nvSpPr>
        <p:spPr>
          <a:xfrm>
            <a:off x="2661918" y="1697228"/>
            <a:ext cx="2479040" cy="24790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Test</a:t>
            </a:r>
            <a:r>
              <a:rPr lang="zh-CN" altLang="en-US" dirty="0"/>
              <a:t> </a:t>
            </a:r>
            <a:r>
              <a:rPr lang="en-US" altLang="zh-CN" dirty="0"/>
              <a:t>Plan</a:t>
            </a:r>
            <a:endParaRPr lang="zh-CN" altLang="en-US" dirty="0"/>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2361544" cy="400110"/>
          </a:xfrm>
          <a:prstGeom prst="rect">
            <a:avLst/>
          </a:prstGeom>
        </p:spPr>
        <p:txBody>
          <a:bodyPr wrap="none">
            <a:spAutoFit/>
          </a:bodyPr>
          <a:lstStyle/>
          <a:p>
            <a:r>
              <a:rPr lang="en-US" altLang="zh-CN" sz="2000" b="1" dirty="0">
                <a:solidFill>
                  <a:schemeClr val="tx1">
                    <a:lumMod val="75000"/>
                    <a:lumOff val="25000"/>
                  </a:schemeClr>
                </a:solidFill>
              </a:rPr>
              <a:t>Major</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Deliverables</a:t>
            </a:r>
            <a:endParaRPr lang="zh-CN" altLang="en-US" sz="2000" b="1" dirty="0">
              <a:solidFill>
                <a:schemeClr val="tx1">
                  <a:lumMod val="75000"/>
                  <a:lumOff val="25000"/>
                </a:schemeClr>
              </a:solidFill>
            </a:endParaRPr>
          </a:p>
        </p:txBody>
      </p:sp>
      <p:sp>
        <p:nvSpPr>
          <p:cNvPr id="30" name="椭圆 3">
            <a:extLst>
              <a:ext uri="{FF2B5EF4-FFF2-40B4-BE49-F238E27FC236}">
                <a16:creationId xmlns="" xmlns:a16="http://schemas.microsoft.com/office/drawing/2014/main" id="{BCC8B873-6FB9-064B-834A-2811C90CE709}"/>
              </a:ext>
            </a:extLst>
          </p:cNvPr>
          <p:cNvSpPr/>
          <p:nvPr/>
        </p:nvSpPr>
        <p:spPr>
          <a:xfrm>
            <a:off x="4856480" y="1473369"/>
            <a:ext cx="2479040" cy="2479040"/>
          </a:xfrm>
          <a:prstGeom prst="ellipse">
            <a:avLst/>
          </a:prstGeom>
          <a:solidFill>
            <a:schemeClr val="accent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Test</a:t>
            </a:r>
            <a:r>
              <a:rPr lang="zh-CN" altLang="en-US" dirty="0"/>
              <a:t> </a:t>
            </a:r>
            <a:r>
              <a:rPr lang="en-US" altLang="zh-CN" dirty="0"/>
              <a:t>Scenario</a:t>
            </a:r>
            <a:endParaRPr lang="zh-CN" altLang="en-US" dirty="0"/>
          </a:p>
        </p:txBody>
      </p:sp>
      <p:sp>
        <p:nvSpPr>
          <p:cNvPr id="31" name="椭圆 3">
            <a:extLst>
              <a:ext uri="{FF2B5EF4-FFF2-40B4-BE49-F238E27FC236}">
                <a16:creationId xmlns="" xmlns:a16="http://schemas.microsoft.com/office/drawing/2014/main" id="{ADE7DCEC-2BBF-B542-B5D4-507F4078EE27}"/>
              </a:ext>
            </a:extLst>
          </p:cNvPr>
          <p:cNvSpPr/>
          <p:nvPr/>
        </p:nvSpPr>
        <p:spPr>
          <a:xfrm>
            <a:off x="5852158" y="3227260"/>
            <a:ext cx="2479040" cy="2479040"/>
          </a:xfrm>
          <a:prstGeom prst="ellipse">
            <a:avLst/>
          </a:prstGeom>
          <a:solidFill>
            <a:srgbClr val="F4C8DA">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2">
                    <a:lumMod val="50000"/>
                  </a:schemeClr>
                </a:solidFill>
              </a:rPr>
              <a:t>Test</a:t>
            </a:r>
            <a:r>
              <a:rPr lang="zh-CN" altLang="en-US" dirty="0">
                <a:solidFill>
                  <a:schemeClr val="bg2">
                    <a:lumMod val="50000"/>
                  </a:schemeClr>
                </a:solidFill>
              </a:rPr>
              <a:t> </a:t>
            </a:r>
            <a:r>
              <a:rPr lang="en-US" altLang="zh-CN" dirty="0">
                <a:solidFill>
                  <a:schemeClr val="bg2">
                    <a:lumMod val="50000"/>
                  </a:schemeClr>
                </a:solidFill>
              </a:rPr>
              <a:t>Metrics</a:t>
            </a:r>
            <a:endParaRPr lang="zh-CN" altLang="en-US" dirty="0">
              <a:solidFill>
                <a:schemeClr val="bg2">
                  <a:lumMod val="50000"/>
                </a:schemeClr>
              </a:solidFill>
            </a:endParaRPr>
          </a:p>
        </p:txBody>
      </p:sp>
      <p:sp>
        <p:nvSpPr>
          <p:cNvPr id="32" name="椭圆 3">
            <a:extLst>
              <a:ext uri="{FF2B5EF4-FFF2-40B4-BE49-F238E27FC236}">
                <a16:creationId xmlns="" xmlns:a16="http://schemas.microsoft.com/office/drawing/2014/main" id="{5B5D20E1-13B6-874E-BF1D-C33C5F8519BB}"/>
              </a:ext>
            </a:extLst>
          </p:cNvPr>
          <p:cNvSpPr/>
          <p:nvPr/>
        </p:nvSpPr>
        <p:spPr>
          <a:xfrm>
            <a:off x="6871258" y="1343184"/>
            <a:ext cx="2479040" cy="2479040"/>
          </a:xfrm>
          <a:prstGeom prst="ellipse">
            <a:avLst/>
          </a:prstGeom>
          <a:solidFill>
            <a:srgbClr val="E2F434">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2">
                    <a:lumMod val="50000"/>
                  </a:schemeClr>
                </a:solidFill>
              </a:rPr>
              <a:t>Test</a:t>
            </a:r>
            <a:r>
              <a:rPr lang="zh-CN" altLang="en-US" dirty="0">
                <a:solidFill>
                  <a:schemeClr val="bg2">
                    <a:lumMod val="50000"/>
                  </a:schemeClr>
                </a:solidFill>
              </a:rPr>
              <a:t> </a:t>
            </a:r>
            <a:r>
              <a:rPr lang="en-US" altLang="zh-CN" dirty="0">
                <a:solidFill>
                  <a:schemeClr val="bg2">
                    <a:lumMod val="50000"/>
                  </a:schemeClr>
                </a:solidFill>
              </a:rPr>
              <a:t>Data</a:t>
            </a:r>
            <a:endParaRPr lang="zh-CN" altLang="en-US" dirty="0">
              <a:solidFill>
                <a:schemeClr val="bg2">
                  <a:lumMod val="50000"/>
                </a:schemeClr>
              </a:solidFill>
            </a:endParaRPr>
          </a:p>
        </p:txBody>
      </p:sp>
      <p:sp>
        <p:nvSpPr>
          <p:cNvPr id="33" name="椭圆 3">
            <a:extLst>
              <a:ext uri="{FF2B5EF4-FFF2-40B4-BE49-F238E27FC236}">
                <a16:creationId xmlns="" xmlns:a16="http://schemas.microsoft.com/office/drawing/2014/main" id="{C29B9D96-83EE-ED4E-9A54-7789D45ECADF}"/>
              </a:ext>
            </a:extLst>
          </p:cNvPr>
          <p:cNvSpPr/>
          <p:nvPr/>
        </p:nvSpPr>
        <p:spPr>
          <a:xfrm>
            <a:off x="8018483" y="3097075"/>
            <a:ext cx="2479040" cy="2479040"/>
          </a:xfrm>
          <a:prstGeom prst="ellipse">
            <a:avLst/>
          </a:prstGeom>
          <a:solidFill>
            <a:srgbClr val="ACA6F4">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2">
                    <a:lumMod val="50000"/>
                  </a:schemeClr>
                </a:solidFill>
              </a:rPr>
              <a:t>Test</a:t>
            </a:r>
            <a:r>
              <a:rPr lang="zh-CN" altLang="en-US" dirty="0">
                <a:solidFill>
                  <a:schemeClr val="bg2">
                    <a:lumMod val="50000"/>
                  </a:schemeClr>
                </a:solidFill>
              </a:rPr>
              <a:t> </a:t>
            </a:r>
            <a:r>
              <a:rPr lang="en-US" altLang="zh-CN" dirty="0">
                <a:solidFill>
                  <a:schemeClr val="bg2">
                    <a:lumMod val="50000"/>
                  </a:schemeClr>
                </a:solidFill>
              </a:rPr>
              <a:t>Incident</a:t>
            </a:r>
            <a:r>
              <a:rPr lang="zh-CN" altLang="en-US" dirty="0">
                <a:solidFill>
                  <a:schemeClr val="bg2">
                    <a:lumMod val="50000"/>
                  </a:schemeClr>
                </a:solidFill>
              </a:rPr>
              <a:t> </a:t>
            </a:r>
            <a:r>
              <a:rPr lang="en-US" altLang="zh-CN" dirty="0">
                <a:solidFill>
                  <a:schemeClr val="bg2">
                    <a:lumMod val="50000"/>
                  </a:schemeClr>
                </a:solidFill>
              </a:rPr>
              <a:t>Reports</a:t>
            </a:r>
            <a:endParaRPr lang="zh-CN" altLang="en-US" dirty="0">
              <a:solidFill>
                <a:schemeClr val="bg2">
                  <a:lumMod val="50000"/>
                </a:schemeClr>
              </a:solidFill>
            </a:endParaRPr>
          </a:p>
        </p:txBody>
      </p:sp>
    </p:spTree>
    <p:extLst>
      <p:ext uri="{BB962C8B-B14F-4D97-AF65-F5344CB8AC3E}">
        <p14:creationId xmlns:p14="http://schemas.microsoft.com/office/powerpoint/2010/main" val="627707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754252" y="2504388"/>
            <a:ext cx="2683496" cy="2683496"/>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52437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52385" y="2846021"/>
            <a:ext cx="487230" cy="487230"/>
            <a:chOff x="1649684" y="465073"/>
            <a:chExt cx="2713594" cy="2713594"/>
          </a:xfrm>
        </p:grpSpPr>
        <p:grpSp>
          <p:nvGrpSpPr>
            <p:cNvPr id="5" name="组合 4"/>
            <p:cNvGrpSpPr/>
            <p:nvPr/>
          </p:nvGrpSpPr>
          <p:grpSpPr>
            <a:xfrm>
              <a:off x="1649684" y="465073"/>
              <a:ext cx="2713594" cy="2713594"/>
              <a:chOff x="1664733" y="480122"/>
              <a:chExt cx="2683496" cy="2683496"/>
            </a:xfrm>
          </p:grpSpPr>
          <p:sp>
            <p:nvSpPr>
              <p:cNvPr id="7" name="椭圆 6"/>
              <p:cNvSpPr/>
              <p:nvPr/>
            </p:nvSpPr>
            <p:spPr>
              <a:xfrm>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2741438" y="1556827"/>
              <a:ext cx="530086" cy="53008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368878" y="3429000"/>
            <a:ext cx="1454244" cy="923330"/>
          </a:xfrm>
          <a:prstGeom prst="rect">
            <a:avLst/>
          </a:prstGeom>
          <a:noFill/>
        </p:spPr>
        <p:txBody>
          <a:bodyPr wrap="none" rtlCol="0">
            <a:spAutoFit/>
          </a:bodyPr>
          <a:lstStyle/>
          <a:p>
            <a:pPr algn="ctr"/>
            <a:r>
              <a:rPr lang="en-US" altLang="zh-CN" dirty="0">
                <a:solidFill>
                  <a:schemeClr val="bg1"/>
                </a:solidFill>
              </a:rPr>
              <a:t>Risks</a:t>
            </a:r>
          </a:p>
          <a:p>
            <a:pPr algn="ctr"/>
            <a:r>
              <a:rPr lang="en-US" altLang="zh-CN" dirty="0">
                <a:solidFill>
                  <a:schemeClr val="bg1"/>
                </a:solidFill>
              </a:rPr>
              <a:t>&amp;</a:t>
            </a:r>
          </a:p>
          <a:p>
            <a:pPr algn="ctr"/>
            <a:r>
              <a:rPr lang="en-US" altLang="zh-CN" dirty="0">
                <a:solidFill>
                  <a:schemeClr val="bg1"/>
                </a:solidFill>
              </a:rPr>
              <a:t>Assumptions</a:t>
            </a:r>
            <a:endParaRPr lang="zh-CN" altLang="en-US" dirty="0">
              <a:solidFill>
                <a:schemeClr val="bg1"/>
              </a:solidFill>
            </a:endParaRPr>
          </a:p>
        </p:txBody>
      </p:sp>
      <p:sp>
        <p:nvSpPr>
          <p:cNvPr id="12" name="椭圆 11"/>
          <p:cNvSpPr/>
          <p:nvPr/>
        </p:nvSpPr>
        <p:spPr>
          <a:xfrm>
            <a:off x="3500488"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8890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012784"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931523" y="2293382"/>
            <a:ext cx="2665578" cy="954107"/>
          </a:xfrm>
          <a:prstGeom prst="rect">
            <a:avLst/>
          </a:prstGeom>
        </p:spPr>
        <p:txBody>
          <a:bodyPr wrap="square">
            <a:spAutoFit/>
          </a:bodyPr>
          <a:lstStyle/>
          <a:p>
            <a:r>
              <a:rPr lang="en-US" altLang="zh-CN" sz="1400" dirty="0">
                <a:solidFill>
                  <a:schemeClr val="tx1">
                    <a:lumMod val="75000"/>
                    <a:lumOff val="25000"/>
                  </a:schemeClr>
                </a:solidFill>
                <a:latin typeface="Calibri Light" panose="020F0302020204030204" pitchFamily="34" charset="0"/>
                <a:ea typeface="Adobe 仿宋 Std R" panose="02020400000000000000" pitchFamily="18" charset="-122"/>
              </a:rPr>
              <a:t>Delays in delivering completed test items from development would impact test timescales and final release quality. </a:t>
            </a:r>
          </a:p>
        </p:txBody>
      </p:sp>
      <p:sp>
        <p:nvSpPr>
          <p:cNvPr id="20" name="矩形 19"/>
          <p:cNvSpPr/>
          <p:nvPr/>
        </p:nvSpPr>
        <p:spPr>
          <a:xfrm>
            <a:off x="8981188" y="4540761"/>
            <a:ext cx="2665578" cy="738664"/>
          </a:xfrm>
          <a:prstGeom prst="rect">
            <a:avLst/>
          </a:prstGeom>
        </p:spPr>
        <p:txBody>
          <a:bodyPr wrap="square">
            <a:spAutoFit/>
          </a:bodyPr>
          <a:lstStyle/>
          <a:p>
            <a:r>
              <a:rPr lang="en-US" altLang="zh-CN" sz="1400" dirty="0">
                <a:solidFill>
                  <a:schemeClr val="tx1">
                    <a:lumMod val="75000"/>
                    <a:lumOff val="25000"/>
                  </a:schemeClr>
                </a:solidFill>
                <a:latin typeface="Calibri Light" panose="020F0302020204030204" pitchFamily="34" charset="0"/>
                <a:ea typeface="Adobe 仿宋 Std R" panose="02020400000000000000" pitchFamily="18" charset="-122"/>
              </a:rPr>
              <a:t>Delays in the turnaround time for fixing critical bugs which would require re-testing and checks.</a:t>
            </a:r>
          </a:p>
        </p:txBody>
      </p:sp>
      <p:sp>
        <p:nvSpPr>
          <p:cNvPr id="21" name="Freeform 34"/>
          <p:cNvSpPr>
            <a:spLocks/>
          </p:cNvSpPr>
          <p:nvPr/>
        </p:nvSpPr>
        <p:spPr bwMode="auto">
          <a:xfrm>
            <a:off x="8145348" y="2547985"/>
            <a:ext cx="365833" cy="339099"/>
          </a:xfrm>
          <a:custGeom>
            <a:avLst/>
            <a:gdLst>
              <a:gd name="T0" fmla="*/ 258 w 298"/>
              <a:gd name="T1" fmla="*/ 0 h 276"/>
              <a:gd name="T2" fmla="*/ 41 w 298"/>
              <a:gd name="T3" fmla="*/ 0 h 276"/>
              <a:gd name="T4" fmla="*/ 0 w 298"/>
              <a:gd name="T5" fmla="*/ 40 h 276"/>
              <a:gd name="T6" fmla="*/ 0 w 298"/>
              <a:gd name="T7" fmla="*/ 180 h 276"/>
              <a:gd name="T8" fmla="*/ 41 w 298"/>
              <a:gd name="T9" fmla="*/ 220 h 276"/>
              <a:gd name="T10" fmla="*/ 128 w 298"/>
              <a:gd name="T11" fmla="*/ 220 h 276"/>
              <a:gd name="T12" fmla="*/ 128 w 298"/>
              <a:gd name="T13" fmla="*/ 276 h 276"/>
              <a:gd name="T14" fmla="*/ 220 w 298"/>
              <a:gd name="T15" fmla="*/ 220 h 276"/>
              <a:gd name="T16" fmla="*/ 258 w 298"/>
              <a:gd name="T17" fmla="*/ 220 h 276"/>
              <a:gd name="T18" fmla="*/ 298 w 298"/>
              <a:gd name="T19" fmla="*/ 180 h 276"/>
              <a:gd name="T20" fmla="*/ 298 w 298"/>
              <a:gd name="T21" fmla="*/ 40 h 276"/>
              <a:gd name="T22" fmla="*/ 258 w 298"/>
              <a:gd name="T23"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276">
                <a:moveTo>
                  <a:pt x="258" y="0"/>
                </a:moveTo>
                <a:cubicBezTo>
                  <a:pt x="41" y="0"/>
                  <a:pt x="41" y="0"/>
                  <a:pt x="41" y="0"/>
                </a:cubicBezTo>
                <a:cubicBezTo>
                  <a:pt x="19" y="0"/>
                  <a:pt x="0" y="18"/>
                  <a:pt x="0" y="40"/>
                </a:cubicBezTo>
                <a:cubicBezTo>
                  <a:pt x="0" y="180"/>
                  <a:pt x="0" y="180"/>
                  <a:pt x="0" y="180"/>
                </a:cubicBezTo>
                <a:cubicBezTo>
                  <a:pt x="0" y="202"/>
                  <a:pt x="19" y="220"/>
                  <a:pt x="41" y="220"/>
                </a:cubicBezTo>
                <a:cubicBezTo>
                  <a:pt x="128" y="220"/>
                  <a:pt x="128" y="220"/>
                  <a:pt x="128" y="220"/>
                </a:cubicBezTo>
                <a:cubicBezTo>
                  <a:pt x="128" y="276"/>
                  <a:pt x="128" y="276"/>
                  <a:pt x="128" y="276"/>
                </a:cubicBezTo>
                <a:cubicBezTo>
                  <a:pt x="220" y="220"/>
                  <a:pt x="220" y="220"/>
                  <a:pt x="220" y="220"/>
                </a:cubicBezTo>
                <a:cubicBezTo>
                  <a:pt x="258" y="220"/>
                  <a:pt x="258" y="220"/>
                  <a:pt x="258" y="220"/>
                </a:cubicBezTo>
                <a:cubicBezTo>
                  <a:pt x="280" y="220"/>
                  <a:pt x="298" y="202"/>
                  <a:pt x="298" y="180"/>
                </a:cubicBezTo>
                <a:cubicBezTo>
                  <a:pt x="298" y="40"/>
                  <a:pt x="298" y="40"/>
                  <a:pt x="298" y="40"/>
                </a:cubicBezTo>
                <a:cubicBezTo>
                  <a:pt x="298" y="18"/>
                  <a:pt x="280" y="0"/>
                  <a:pt x="258" y="0"/>
                </a:cubicBez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7"/>
          <p:cNvSpPr>
            <a:spLocks noEditPoints="1"/>
          </p:cNvSpPr>
          <p:nvPr/>
        </p:nvSpPr>
        <p:spPr bwMode="auto">
          <a:xfrm>
            <a:off x="3691371" y="2564792"/>
            <a:ext cx="344727" cy="275782"/>
          </a:xfrm>
          <a:custGeom>
            <a:avLst/>
            <a:gdLst>
              <a:gd name="T0" fmla="*/ 253 w 281"/>
              <a:gd name="T1" fmla="*/ 0 h 225"/>
              <a:gd name="T2" fmla="*/ 157 w 281"/>
              <a:gd name="T3" fmla="*/ 0 h 225"/>
              <a:gd name="T4" fmla="*/ 156 w 281"/>
              <a:gd name="T5" fmla="*/ 0 h 225"/>
              <a:gd name="T6" fmla="*/ 117 w 281"/>
              <a:gd name="T7" fmla="*/ 0 h 225"/>
              <a:gd name="T8" fmla="*/ 117 w 281"/>
              <a:gd name="T9" fmla="*/ 0 h 225"/>
              <a:gd name="T10" fmla="*/ 28 w 281"/>
              <a:gd name="T11" fmla="*/ 0 h 225"/>
              <a:gd name="T12" fmla="*/ 0 w 281"/>
              <a:gd name="T13" fmla="*/ 28 h 225"/>
              <a:gd name="T14" fmla="*/ 0 w 281"/>
              <a:gd name="T15" fmla="*/ 162 h 225"/>
              <a:gd name="T16" fmla="*/ 28 w 281"/>
              <a:gd name="T17" fmla="*/ 190 h 225"/>
              <a:gd name="T18" fmla="*/ 119 w 281"/>
              <a:gd name="T19" fmla="*/ 190 h 225"/>
              <a:gd name="T20" fmla="*/ 126 w 281"/>
              <a:gd name="T21" fmla="*/ 199 h 225"/>
              <a:gd name="T22" fmla="*/ 119 w 281"/>
              <a:gd name="T23" fmla="*/ 207 h 225"/>
              <a:gd name="T24" fmla="*/ 73 w 281"/>
              <a:gd name="T25" fmla="*/ 216 h 225"/>
              <a:gd name="T26" fmla="*/ 141 w 281"/>
              <a:gd name="T27" fmla="*/ 225 h 225"/>
              <a:gd name="T28" fmla="*/ 210 w 281"/>
              <a:gd name="T29" fmla="*/ 216 h 225"/>
              <a:gd name="T30" fmla="*/ 165 w 281"/>
              <a:gd name="T31" fmla="*/ 208 h 225"/>
              <a:gd name="T32" fmla="*/ 158 w 281"/>
              <a:gd name="T33" fmla="*/ 198 h 225"/>
              <a:gd name="T34" fmla="*/ 164 w 281"/>
              <a:gd name="T35" fmla="*/ 190 h 225"/>
              <a:gd name="T36" fmla="*/ 253 w 281"/>
              <a:gd name="T37" fmla="*/ 190 h 225"/>
              <a:gd name="T38" fmla="*/ 281 w 281"/>
              <a:gd name="T39" fmla="*/ 162 h 225"/>
              <a:gd name="T40" fmla="*/ 281 w 281"/>
              <a:gd name="T41" fmla="*/ 28 h 225"/>
              <a:gd name="T42" fmla="*/ 253 w 281"/>
              <a:gd name="T43" fmla="*/ 0 h 225"/>
              <a:gd name="T44" fmla="*/ 247 w 281"/>
              <a:gd name="T45" fmla="*/ 182 h 225"/>
              <a:gd name="T46" fmla="*/ 241 w 281"/>
              <a:gd name="T47" fmla="*/ 177 h 225"/>
              <a:gd name="T48" fmla="*/ 247 w 281"/>
              <a:gd name="T49" fmla="*/ 171 h 225"/>
              <a:gd name="T50" fmla="*/ 252 w 281"/>
              <a:gd name="T51" fmla="*/ 177 h 225"/>
              <a:gd name="T52" fmla="*/ 247 w 281"/>
              <a:gd name="T53" fmla="*/ 182 h 225"/>
              <a:gd name="T54" fmla="*/ 265 w 281"/>
              <a:gd name="T55" fmla="*/ 164 h 225"/>
              <a:gd name="T56" fmla="*/ 17 w 281"/>
              <a:gd name="T57" fmla="*/ 164 h 225"/>
              <a:gd name="T58" fmla="*/ 17 w 281"/>
              <a:gd name="T59" fmla="*/ 17 h 225"/>
              <a:gd name="T60" fmla="*/ 265 w 281"/>
              <a:gd name="T61" fmla="*/ 17 h 225"/>
              <a:gd name="T62" fmla="*/ 265 w 281"/>
              <a:gd name="T63" fmla="*/ 16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225">
                <a:moveTo>
                  <a:pt x="253" y="0"/>
                </a:moveTo>
                <a:cubicBezTo>
                  <a:pt x="157" y="0"/>
                  <a:pt x="157" y="0"/>
                  <a:pt x="157" y="0"/>
                </a:cubicBezTo>
                <a:cubicBezTo>
                  <a:pt x="157" y="0"/>
                  <a:pt x="157" y="0"/>
                  <a:pt x="156" y="0"/>
                </a:cubicBezTo>
                <a:cubicBezTo>
                  <a:pt x="117" y="0"/>
                  <a:pt x="117" y="0"/>
                  <a:pt x="117" y="0"/>
                </a:cubicBezTo>
                <a:cubicBezTo>
                  <a:pt x="117" y="0"/>
                  <a:pt x="117" y="0"/>
                  <a:pt x="117" y="0"/>
                </a:cubicBezTo>
                <a:cubicBezTo>
                  <a:pt x="28" y="0"/>
                  <a:pt x="28" y="0"/>
                  <a:pt x="28" y="0"/>
                </a:cubicBezTo>
                <a:cubicBezTo>
                  <a:pt x="13" y="0"/>
                  <a:pt x="0" y="13"/>
                  <a:pt x="0" y="28"/>
                </a:cubicBezTo>
                <a:cubicBezTo>
                  <a:pt x="0" y="162"/>
                  <a:pt x="0" y="162"/>
                  <a:pt x="0" y="162"/>
                </a:cubicBezTo>
                <a:cubicBezTo>
                  <a:pt x="0" y="177"/>
                  <a:pt x="13" y="190"/>
                  <a:pt x="28" y="190"/>
                </a:cubicBezTo>
                <a:cubicBezTo>
                  <a:pt x="119" y="190"/>
                  <a:pt x="119" y="190"/>
                  <a:pt x="119" y="190"/>
                </a:cubicBezTo>
                <a:cubicBezTo>
                  <a:pt x="123" y="192"/>
                  <a:pt x="126" y="195"/>
                  <a:pt x="126" y="199"/>
                </a:cubicBezTo>
                <a:cubicBezTo>
                  <a:pt x="126" y="202"/>
                  <a:pt x="123" y="205"/>
                  <a:pt x="119" y="207"/>
                </a:cubicBezTo>
                <a:cubicBezTo>
                  <a:pt x="92" y="209"/>
                  <a:pt x="73" y="212"/>
                  <a:pt x="73" y="216"/>
                </a:cubicBezTo>
                <a:cubicBezTo>
                  <a:pt x="73" y="221"/>
                  <a:pt x="103" y="225"/>
                  <a:pt x="141" y="225"/>
                </a:cubicBezTo>
                <a:cubicBezTo>
                  <a:pt x="179" y="225"/>
                  <a:pt x="210" y="221"/>
                  <a:pt x="210" y="216"/>
                </a:cubicBezTo>
                <a:cubicBezTo>
                  <a:pt x="210" y="212"/>
                  <a:pt x="191" y="209"/>
                  <a:pt x="165" y="208"/>
                </a:cubicBezTo>
                <a:cubicBezTo>
                  <a:pt x="161" y="205"/>
                  <a:pt x="158" y="202"/>
                  <a:pt x="158" y="198"/>
                </a:cubicBezTo>
                <a:cubicBezTo>
                  <a:pt x="158" y="195"/>
                  <a:pt x="160" y="192"/>
                  <a:pt x="164" y="190"/>
                </a:cubicBezTo>
                <a:cubicBezTo>
                  <a:pt x="253" y="190"/>
                  <a:pt x="253" y="190"/>
                  <a:pt x="253" y="190"/>
                </a:cubicBezTo>
                <a:cubicBezTo>
                  <a:pt x="269" y="190"/>
                  <a:pt x="281" y="177"/>
                  <a:pt x="281" y="162"/>
                </a:cubicBezTo>
                <a:cubicBezTo>
                  <a:pt x="281" y="28"/>
                  <a:pt x="281" y="28"/>
                  <a:pt x="281" y="28"/>
                </a:cubicBezTo>
                <a:cubicBezTo>
                  <a:pt x="281" y="13"/>
                  <a:pt x="269" y="0"/>
                  <a:pt x="253" y="0"/>
                </a:cubicBezTo>
                <a:close/>
                <a:moveTo>
                  <a:pt x="247" y="182"/>
                </a:moveTo>
                <a:cubicBezTo>
                  <a:pt x="244" y="182"/>
                  <a:pt x="241" y="180"/>
                  <a:pt x="241" y="177"/>
                </a:cubicBezTo>
                <a:cubicBezTo>
                  <a:pt x="241" y="174"/>
                  <a:pt x="244" y="171"/>
                  <a:pt x="247" y="171"/>
                </a:cubicBezTo>
                <a:cubicBezTo>
                  <a:pt x="250" y="171"/>
                  <a:pt x="252" y="174"/>
                  <a:pt x="252" y="177"/>
                </a:cubicBezTo>
                <a:cubicBezTo>
                  <a:pt x="252" y="180"/>
                  <a:pt x="250" y="182"/>
                  <a:pt x="247" y="182"/>
                </a:cubicBezTo>
                <a:close/>
                <a:moveTo>
                  <a:pt x="265" y="164"/>
                </a:moveTo>
                <a:cubicBezTo>
                  <a:pt x="17" y="164"/>
                  <a:pt x="17" y="164"/>
                  <a:pt x="17" y="164"/>
                </a:cubicBezTo>
                <a:cubicBezTo>
                  <a:pt x="17" y="17"/>
                  <a:pt x="17" y="17"/>
                  <a:pt x="17" y="17"/>
                </a:cubicBezTo>
                <a:cubicBezTo>
                  <a:pt x="265" y="17"/>
                  <a:pt x="265" y="17"/>
                  <a:pt x="265" y="17"/>
                </a:cubicBezTo>
                <a:lnTo>
                  <a:pt x="265" y="164"/>
                </a:lnTo>
                <a:close/>
              </a:path>
            </a:pathLst>
          </a:custGeom>
          <a:solidFill>
            <a:schemeClr val="bg1"/>
          </a:solidFill>
          <a:ln w="12700">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组合 22"/>
          <p:cNvGrpSpPr/>
          <p:nvPr/>
        </p:nvGrpSpPr>
        <p:grpSpPr>
          <a:xfrm>
            <a:off x="3725759" y="4714222"/>
            <a:ext cx="240606" cy="389753"/>
            <a:chOff x="4017838" y="1656867"/>
            <a:chExt cx="799474" cy="1295054"/>
          </a:xfrm>
          <a:noFill/>
        </p:grpSpPr>
        <p:sp>
          <p:nvSpPr>
            <p:cNvPr id="24" name="Freeform 40"/>
            <p:cNvSpPr>
              <a:spLocks/>
            </p:cNvSpPr>
            <p:nvPr/>
          </p:nvSpPr>
          <p:spPr bwMode="auto">
            <a:xfrm>
              <a:off x="4167447" y="1656867"/>
              <a:ext cx="500256" cy="846227"/>
            </a:xfrm>
            <a:custGeom>
              <a:avLst/>
              <a:gdLst>
                <a:gd name="T0" fmla="*/ 62 w 123"/>
                <a:gd name="T1" fmla="*/ 207 h 207"/>
                <a:gd name="T2" fmla="*/ 123 w 123"/>
                <a:gd name="T3" fmla="*/ 146 h 207"/>
                <a:gd name="T4" fmla="*/ 123 w 123"/>
                <a:gd name="T5" fmla="*/ 61 h 207"/>
                <a:gd name="T6" fmla="*/ 62 w 123"/>
                <a:gd name="T7" fmla="*/ 0 h 207"/>
                <a:gd name="T8" fmla="*/ 0 w 123"/>
                <a:gd name="T9" fmla="*/ 61 h 207"/>
                <a:gd name="T10" fmla="*/ 0 w 123"/>
                <a:gd name="T11" fmla="*/ 146 h 207"/>
                <a:gd name="T12" fmla="*/ 62 w 123"/>
                <a:gd name="T13" fmla="*/ 207 h 207"/>
              </a:gdLst>
              <a:ahLst/>
              <a:cxnLst>
                <a:cxn ang="0">
                  <a:pos x="T0" y="T1"/>
                </a:cxn>
                <a:cxn ang="0">
                  <a:pos x="T2" y="T3"/>
                </a:cxn>
                <a:cxn ang="0">
                  <a:pos x="T4" y="T5"/>
                </a:cxn>
                <a:cxn ang="0">
                  <a:pos x="T6" y="T7"/>
                </a:cxn>
                <a:cxn ang="0">
                  <a:pos x="T8" y="T9"/>
                </a:cxn>
                <a:cxn ang="0">
                  <a:pos x="T10" y="T11"/>
                </a:cxn>
                <a:cxn ang="0">
                  <a:pos x="T12" y="T13"/>
                </a:cxn>
              </a:cxnLst>
              <a:rect l="0" t="0" r="r" b="b"/>
              <a:pathLst>
                <a:path w="123" h="207">
                  <a:moveTo>
                    <a:pt x="62" y="207"/>
                  </a:moveTo>
                  <a:cubicBezTo>
                    <a:pt x="95" y="207"/>
                    <a:pt x="123" y="180"/>
                    <a:pt x="123" y="146"/>
                  </a:cubicBezTo>
                  <a:cubicBezTo>
                    <a:pt x="123" y="61"/>
                    <a:pt x="123" y="61"/>
                    <a:pt x="123" y="61"/>
                  </a:cubicBezTo>
                  <a:cubicBezTo>
                    <a:pt x="123" y="27"/>
                    <a:pt x="95" y="0"/>
                    <a:pt x="62" y="0"/>
                  </a:cubicBezTo>
                  <a:cubicBezTo>
                    <a:pt x="28" y="0"/>
                    <a:pt x="0" y="27"/>
                    <a:pt x="0" y="61"/>
                  </a:cubicBezTo>
                  <a:cubicBezTo>
                    <a:pt x="0" y="146"/>
                    <a:pt x="0" y="146"/>
                    <a:pt x="0" y="146"/>
                  </a:cubicBezTo>
                  <a:cubicBezTo>
                    <a:pt x="0" y="180"/>
                    <a:pt x="28" y="207"/>
                    <a:pt x="62" y="207"/>
                  </a:cubicBezTo>
                  <a:close/>
                </a:path>
              </a:pathLst>
            </a:custGeom>
            <a:grp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Freeform 41"/>
            <p:cNvSpPr>
              <a:spLocks/>
            </p:cNvSpPr>
            <p:nvPr/>
          </p:nvSpPr>
          <p:spPr bwMode="auto">
            <a:xfrm>
              <a:off x="4017838" y="2152447"/>
              <a:ext cx="799474" cy="799474"/>
            </a:xfrm>
            <a:custGeom>
              <a:avLst/>
              <a:gdLst>
                <a:gd name="T0" fmla="*/ 184 w 196"/>
                <a:gd name="T1" fmla="*/ 0 h 196"/>
                <a:gd name="T2" fmla="*/ 171 w 196"/>
                <a:gd name="T3" fmla="*/ 12 h 196"/>
                <a:gd name="T4" fmla="*/ 171 w 196"/>
                <a:gd name="T5" fmla="*/ 29 h 196"/>
                <a:gd name="T6" fmla="*/ 98 w 196"/>
                <a:gd name="T7" fmla="*/ 100 h 196"/>
                <a:gd name="T8" fmla="*/ 25 w 196"/>
                <a:gd name="T9" fmla="*/ 29 h 196"/>
                <a:gd name="T10" fmla="*/ 25 w 196"/>
                <a:gd name="T11" fmla="*/ 12 h 196"/>
                <a:gd name="T12" fmla="*/ 12 w 196"/>
                <a:gd name="T13" fmla="*/ 0 h 196"/>
                <a:gd name="T14" fmla="*/ 0 w 196"/>
                <a:gd name="T15" fmla="*/ 12 h 196"/>
                <a:gd name="T16" fmla="*/ 0 w 196"/>
                <a:gd name="T17" fmla="*/ 29 h 196"/>
                <a:gd name="T18" fmla="*/ 87 w 196"/>
                <a:gd name="T19" fmla="*/ 124 h 196"/>
                <a:gd name="T20" fmla="*/ 87 w 196"/>
                <a:gd name="T21" fmla="*/ 171 h 196"/>
                <a:gd name="T22" fmla="*/ 66 w 196"/>
                <a:gd name="T23" fmla="*/ 171 h 196"/>
                <a:gd name="T24" fmla="*/ 53 w 196"/>
                <a:gd name="T25" fmla="*/ 183 h 196"/>
                <a:gd name="T26" fmla="*/ 66 w 196"/>
                <a:gd name="T27" fmla="*/ 196 h 196"/>
                <a:gd name="T28" fmla="*/ 134 w 196"/>
                <a:gd name="T29" fmla="*/ 196 h 196"/>
                <a:gd name="T30" fmla="*/ 146 w 196"/>
                <a:gd name="T31" fmla="*/ 183 h 196"/>
                <a:gd name="T32" fmla="*/ 134 w 196"/>
                <a:gd name="T33" fmla="*/ 171 h 196"/>
                <a:gd name="T34" fmla="*/ 112 w 196"/>
                <a:gd name="T35" fmla="*/ 171 h 196"/>
                <a:gd name="T36" fmla="*/ 112 w 196"/>
                <a:gd name="T37" fmla="*/ 123 h 196"/>
                <a:gd name="T38" fmla="*/ 196 w 196"/>
                <a:gd name="T39" fmla="*/ 29 h 196"/>
                <a:gd name="T40" fmla="*/ 196 w 196"/>
                <a:gd name="T41" fmla="*/ 12 h 196"/>
                <a:gd name="T42" fmla="*/ 184 w 196"/>
                <a:gd name="T4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6">
                  <a:moveTo>
                    <a:pt x="184" y="0"/>
                  </a:moveTo>
                  <a:cubicBezTo>
                    <a:pt x="177" y="0"/>
                    <a:pt x="171" y="5"/>
                    <a:pt x="171" y="12"/>
                  </a:cubicBezTo>
                  <a:cubicBezTo>
                    <a:pt x="171" y="29"/>
                    <a:pt x="171" y="29"/>
                    <a:pt x="171" y="29"/>
                  </a:cubicBezTo>
                  <a:cubicBezTo>
                    <a:pt x="171" y="68"/>
                    <a:pt x="139" y="100"/>
                    <a:pt x="98" y="100"/>
                  </a:cubicBezTo>
                  <a:cubicBezTo>
                    <a:pt x="58" y="100"/>
                    <a:pt x="25" y="68"/>
                    <a:pt x="25" y="29"/>
                  </a:cubicBezTo>
                  <a:cubicBezTo>
                    <a:pt x="25" y="12"/>
                    <a:pt x="25" y="12"/>
                    <a:pt x="25" y="12"/>
                  </a:cubicBezTo>
                  <a:cubicBezTo>
                    <a:pt x="25" y="5"/>
                    <a:pt x="19" y="0"/>
                    <a:pt x="12" y="0"/>
                  </a:cubicBezTo>
                  <a:cubicBezTo>
                    <a:pt x="6" y="0"/>
                    <a:pt x="0" y="5"/>
                    <a:pt x="0" y="12"/>
                  </a:cubicBezTo>
                  <a:cubicBezTo>
                    <a:pt x="0" y="29"/>
                    <a:pt x="0" y="29"/>
                    <a:pt x="0" y="29"/>
                  </a:cubicBezTo>
                  <a:cubicBezTo>
                    <a:pt x="0" y="78"/>
                    <a:pt x="38" y="118"/>
                    <a:pt x="87" y="124"/>
                  </a:cubicBezTo>
                  <a:cubicBezTo>
                    <a:pt x="87" y="171"/>
                    <a:pt x="87" y="171"/>
                    <a:pt x="87" y="171"/>
                  </a:cubicBezTo>
                  <a:cubicBezTo>
                    <a:pt x="66" y="171"/>
                    <a:pt x="66" y="171"/>
                    <a:pt x="66" y="171"/>
                  </a:cubicBezTo>
                  <a:cubicBezTo>
                    <a:pt x="59" y="171"/>
                    <a:pt x="53" y="176"/>
                    <a:pt x="53" y="183"/>
                  </a:cubicBezTo>
                  <a:cubicBezTo>
                    <a:pt x="53" y="190"/>
                    <a:pt x="59" y="196"/>
                    <a:pt x="66" y="196"/>
                  </a:cubicBezTo>
                  <a:cubicBezTo>
                    <a:pt x="134" y="196"/>
                    <a:pt x="134" y="196"/>
                    <a:pt x="134" y="196"/>
                  </a:cubicBezTo>
                  <a:cubicBezTo>
                    <a:pt x="141" y="196"/>
                    <a:pt x="146" y="190"/>
                    <a:pt x="146" y="183"/>
                  </a:cubicBezTo>
                  <a:cubicBezTo>
                    <a:pt x="146" y="176"/>
                    <a:pt x="141" y="171"/>
                    <a:pt x="134" y="171"/>
                  </a:cubicBezTo>
                  <a:cubicBezTo>
                    <a:pt x="112" y="171"/>
                    <a:pt x="112" y="171"/>
                    <a:pt x="112" y="171"/>
                  </a:cubicBezTo>
                  <a:cubicBezTo>
                    <a:pt x="112" y="123"/>
                    <a:pt x="112" y="123"/>
                    <a:pt x="112" y="123"/>
                  </a:cubicBezTo>
                  <a:cubicBezTo>
                    <a:pt x="160" y="116"/>
                    <a:pt x="196" y="77"/>
                    <a:pt x="196" y="29"/>
                  </a:cubicBezTo>
                  <a:cubicBezTo>
                    <a:pt x="196" y="12"/>
                    <a:pt x="196" y="12"/>
                    <a:pt x="196" y="12"/>
                  </a:cubicBezTo>
                  <a:cubicBezTo>
                    <a:pt x="196" y="5"/>
                    <a:pt x="191" y="0"/>
                    <a:pt x="184" y="0"/>
                  </a:cubicBezTo>
                  <a:close/>
                </a:path>
              </a:pathLst>
            </a:custGeom>
            <a:grp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6" name="Freeform 92"/>
          <p:cNvSpPr>
            <a:spLocks noEditPoints="1"/>
          </p:cNvSpPr>
          <p:nvPr/>
        </p:nvSpPr>
        <p:spPr bwMode="auto">
          <a:xfrm>
            <a:off x="8183502" y="4707058"/>
            <a:ext cx="346134" cy="346134"/>
          </a:xfrm>
          <a:custGeom>
            <a:avLst/>
            <a:gdLst>
              <a:gd name="T0" fmla="*/ 281 w 282"/>
              <a:gd name="T1" fmla="*/ 129 h 282"/>
              <a:gd name="T2" fmla="*/ 242 w 282"/>
              <a:gd name="T3" fmla="*/ 102 h 282"/>
              <a:gd name="T4" fmla="*/ 252 w 282"/>
              <a:gd name="T5" fmla="*/ 54 h 282"/>
              <a:gd name="T6" fmla="*/ 230 w 282"/>
              <a:gd name="T7" fmla="*/ 32 h 282"/>
              <a:gd name="T8" fmla="*/ 185 w 282"/>
              <a:gd name="T9" fmla="*/ 39 h 282"/>
              <a:gd name="T10" fmla="*/ 159 w 282"/>
              <a:gd name="T11" fmla="*/ 1 h 282"/>
              <a:gd name="T12" fmla="*/ 121 w 282"/>
              <a:gd name="T13" fmla="*/ 2 h 282"/>
              <a:gd name="T14" fmla="*/ 94 w 282"/>
              <a:gd name="T15" fmla="*/ 36 h 282"/>
              <a:gd name="T16" fmla="*/ 53 w 282"/>
              <a:gd name="T17" fmla="*/ 31 h 282"/>
              <a:gd name="T18" fmla="*/ 32 w 282"/>
              <a:gd name="T19" fmla="*/ 52 h 282"/>
              <a:gd name="T20" fmla="*/ 38 w 282"/>
              <a:gd name="T21" fmla="*/ 97 h 282"/>
              <a:gd name="T22" fmla="*/ 2 w 282"/>
              <a:gd name="T23" fmla="*/ 123 h 282"/>
              <a:gd name="T24" fmla="*/ 1 w 282"/>
              <a:gd name="T25" fmla="*/ 157 h 282"/>
              <a:gd name="T26" fmla="*/ 35 w 282"/>
              <a:gd name="T27" fmla="*/ 184 h 282"/>
              <a:gd name="T28" fmla="*/ 29 w 282"/>
              <a:gd name="T29" fmla="*/ 226 h 282"/>
              <a:gd name="T30" fmla="*/ 53 w 282"/>
              <a:gd name="T31" fmla="*/ 251 h 282"/>
              <a:gd name="T32" fmla="*/ 96 w 282"/>
              <a:gd name="T33" fmla="*/ 246 h 282"/>
              <a:gd name="T34" fmla="*/ 122 w 282"/>
              <a:gd name="T35" fmla="*/ 280 h 282"/>
              <a:gd name="T36" fmla="*/ 161 w 282"/>
              <a:gd name="T37" fmla="*/ 280 h 282"/>
              <a:gd name="T38" fmla="*/ 187 w 282"/>
              <a:gd name="T39" fmla="*/ 251 h 282"/>
              <a:gd name="T40" fmla="*/ 225 w 282"/>
              <a:gd name="T41" fmla="*/ 254 h 282"/>
              <a:gd name="T42" fmla="*/ 251 w 282"/>
              <a:gd name="T43" fmla="*/ 229 h 282"/>
              <a:gd name="T44" fmla="*/ 245 w 282"/>
              <a:gd name="T45" fmla="*/ 186 h 282"/>
              <a:gd name="T46" fmla="*/ 281 w 282"/>
              <a:gd name="T47" fmla="*/ 160 h 282"/>
              <a:gd name="T48" fmla="*/ 281 w 282"/>
              <a:gd name="T49" fmla="*/ 129 h 282"/>
              <a:gd name="T50" fmla="*/ 192 w 282"/>
              <a:gd name="T51" fmla="*/ 163 h 282"/>
              <a:gd name="T52" fmla="*/ 119 w 282"/>
              <a:gd name="T53" fmla="*/ 192 h 282"/>
              <a:gd name="T54" fmla="*/ 90 w 282"/>
              <a:gd name="T55" fmla="*/ 119 h 282"/>
              <a:gd name="T56" fmla="*/ 163 w 282"/>
              <a:gd name="T57" fmla="*/ 90 h 282"/>
              <a:gd name="T58" fmla="*/ 192 w 282"/>
              <a:gd name="T59" fmla="*/ 16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282">
                <a:moveTo>
                  <a:pt x="281" y="129"/>
                </a:moveTo>
                <a:cubicBezTo>
                  <a:pt x="264" y="129"/>
                  <a:pt x="248" y="118"/>
                  <a:pt x="242" y="102"/>
                </a:cubicBezTo>
                <a:cubicBezTo>
                  <a:pt x="235" y="85"/>
                  <a:pt x="240" y="66"/>
                  <a:pt x="252" y="54"/>
                </a:cubicBezTo>
                <a:cubicBezTo>
                  <a:pt x="246" y="46"/>
                  <a:pt x="238" y="39"/>
                  <a:pt x="230" y="32"/>
                </a:cubicBezTo>
                <a:cubicBezTo>
                  <a:pt x="218" y="42"/>
                  <a:pt x="201" y="46"/>
                  <a:pt x="185" y="39"/>
                </a:cubicBezTo>
                <a:cubicBezTo>
                  <a:pt x="169" y="32"/>
                  <a:pt x="160" y="17"/>
                  <a:pt x="159" y="1"/>
                </a:cubicBezTo>
                <a:cubicBezTo>
                  <a:pt x="146" y="0"/>
                  <a:pt x="133" y="0"/>
                  <a:pt x="121" y="2"/>
                </a:cubicBezTo>
                <a:cubicBezTo>
                  <a:pt x="118" y="17"/>
                  <a:pt x="109" y="30"/>
                  <a:pt x="94" y="36"/>
                </a:cubicBezTo>
                <a:cubicBezTo>
                  <a:pt x="80" y="42"/>
                  <a:pt x="64" y="39"/>
                  <a:pt x="53" y="31"/>
                </a:cubicBezTo>
                <a:cubicBezTo>
                  <a:pt x="45" y="38"/>
                  <a:pt x="38" y="45"/>
                  <a:pt x="32" y="52"/>
                </a:cubicBezTo>
                <a:cubicBezTo>
                  <a:pt x="41" y="65"/>
                  <a:pt x="44" y="81"/>
                  <a:pt x="38" y="97"/>
                </a:cubicBezTo>
                <a:cubicBezTo>
                  <a:pt x="31" y="112"/>
                  <a:pt x="17" y="121"/>
                  <a:pt x="2" y="123"/>
                </a:cubicBezTo>
                <a:cubicBezTo>
                  <a:pt x="0" y="134"/>
                  <a:pt x="0" y="146"/>
                  <a:pt x="1" y="157"/>
                </a:cubicBezTo>
                <a:cubicBezTo>
                  <a:pt x="16" y="159"/>
                  <a:pt x="29" y="169"/>
                  <a:pt x="35" y="184"/>
                </a:cubicBezTo>
                <a:cubicBezTo>
                  <a:pt x="41" y="198"/>
                  <a:pt x="38" y="214"/>
                  <a:pt x="29" y="226"/>
                </a:cubicBezTo>
                <a:cubicBezTo>
                  <a:pt x="36" y="235"/>
                  <a:pt x="44" y="244"/>
                  <a:pt x="53" y="251"/>
                </a:cubicBezTo>
                <a:cubicBezTo>
                  <a:pt x="65" y="242"/>
                  <a:pt x="81" y="240"/>
                  <a:pt x="96" y="246"/>
                </a:cubicBezTo>
                <a:cubicBezTo>
                  <a:pt x="111" y="252"/>
                  <a:pt x="120" y="266"/>
                  <a:pt x="122" y="280"/>
                </a:cubicBezTo>
                <a:cubicBezTo>
                  <a:pt x="135" y="282"/>
                  <a:pt x="148" y="282"/>
                  <a:pt x="161" y="280"/>
                </a:cubicBezTo>
                <a:cubicBezTo>
                  <a:pt x="164" y="268"/>
                  <a:pt x="173" y="257"/>
                  <a:pt x="187" y="251"/>
                </a:cubicBezTo>
                <a:cubicBezTo>
                  <a:pt x="200" y="246"/>
                  <a:pt x="213" y="248"/>
                  <a:pt x="225" y="254"/>
                </a:cubicBezTo>
                <a:cubicBezTo>
                  <a:pt x="234" y="247"/>
                  <a:pt x="243" y="239"/>
                  <a:pt x="251" y="229"/>
                </a:cubicBezTo>
                <a:cubicBezTo>
                  <a:pt x="242" y="217"/>
                  <a:pt x="239" y="201"/>
                  <a:pt x="245" y="186"/>
                </a:cubicBezTo>
                <a:cubicBezTo>
                  <a:pt x="252" y="171"/>
                  <a:pt x="266" y="161"/>
                  <a:pt x="281" y="160"/>
                </a:cubicBezTo>
                <a:cubicBezTo>
                  <a:pt x="282" y="149"/>
                  <a:pt x="282" y="139"/>
                  <a:pt x="281" y="129"/>
                </a:cubicBezTo>
                <a:close/>
                <a:moveTo>
                  <a:pt x="192" y="163"/>
                </a:moveTo>
                <a:cubicBezTo>
                  <a:pt x="180" y="191"/>
                  <a:pt x="147" y="204"/>
                  <a:pt x="119" y="192"/>
                </a:cubicBezTo>
                <a:cubicBezTo>
                  <a:pt x="91" y="180"/>
                  <a:pt x="78" y="147"/>
                  <a:pt x="90" y="119"/>
                </a:cubicBezTo>
                <a:cubicBezTo>
                  <a:pt x="102" y="91"/>
                  <a:pt x="135" y="78"/>
                  <a:pt x="163" y="90"/>
                </a:cubicBezTo>
                <a:cubicBezTo>
                  <a:pt x="191" y="102"/>
                  <a:pt x="204" y="135"/>
                  <a:pt x="192" y="163"/>
                </a:cubicBez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矩形 26"/>
          <p:cNvSpPr/>
          <p:nvPr/>
        </p:nvSpPr>
        <p:spPr>
          <a:xfrm>
            <a:off x="583217" y="2198890"/>
            <a:ext cx="2665578" cy="1169551"/>
          </a:xfrm>
          <a:prstGeom prst="rect">
            <a:avLst/>
          </a:prstGeom>
        </p:spPr>
        <p:txBody>
          <a:bodyPr wrap="square">
            <a:spAutoFit/>
          </a:bodyPr>
          <a:lstStyle/>
          <a:p>
            <a:pPr algn="r"/>
            <a:r>
              <a:rPr lang="en-US" altLang="zh-CN" sz="1400" dirty="0">
                <a:solidFill>
                  <a:schemeClr val="tx1">
                    <a:lumMod val="75000"/>
                    <a:lumOff val="25000"/>
                  </a:schemeClr>
                </a:solidFill>
                <a:latin typeface="Calibri Light" panose="020F0302020204030204" pitchFamily="34" charset="0"/>
                <a:ea typeface="Adobe 仿宋 Std R" panose="02020400000000000000" pitchFamily="18" charset="-122"/>
              </a:rPr>
              <a:t>Unexpected dependencies between test items and service components that may related to specific test scenarios and test cases. </a:t>
            </a:r>
          </a:p>
        </p:txBody>
      </p:sp>
      <p:sp>
        <p:nvSpPr>
          <p:cNvPr id="28" name="矩形 27"/>
          <p:cNvSpPr/>
          <p:nvPr/>
        </p:nvSpPr>
        <p:spPr>
          <a:xfrm>
            <a:off x="728631" y="4721224"/>
            <a:ext cx="2665578" cy="738664"/>
          </a:xfrm>
          <a:prstGeom prst="rect">
            <a:avLst/>
          </a:prstGeom>
        </p:spPr>
        <p:txBody>
          <a:bodyPr wrap="square">
            <a:spAutoFit/>
          </a:bodyPr>
          <a:lstStyle/>
          <a:p>
            <a:pPr algn="r"/>
            <a:r>
              <a:rPr lang="en-US" altLang="zh-CN" sz="1400" dirty="0">
                <a:solidFill>
                  <a:schemeClr val="tx1">
                    <a:lumMod val="75000"/>
                    <a:lumOff val="25000"/>
                  </a:schemeClr>
                </a:solidFill>
                <a:latin typeface="Calibri Light" panose="020F0302020204030204" pitchFamily="34" charset="0"/>
                <a:ea typeface="Adobe 仿宋 Std R" panose="02020400000000000000" pitchFamily="18" charset="-122"/>
              </a:rPr>
              <a:t>Features of test items may not be testable such as the contents of the daily reports. </a:t>
            </a:r>
          </a:p>
        </p:txBody>
      </p:sp>
      <p:sp>
        <p:nvSpPr>
          <p:cNvPr id="29" name="椭圆 28"/>
          <p:cNvSpPr/>
          <p:nvPr/>
        </p:nvSpPr>
        <p:spPr>
          <a:xfrm>
            <a:off x="4014401" y="2848864"/>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988931" y="5021648"/>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454723" y="2854495"/>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473178" y="5048692"/>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371162" cy="400110"/>
          </a:xfrm>
          <a:prstGeom prst="rect">
            <a:avLst/>
          </a:prstGeom>
        </p:spPr>
        <p:txBody>
          <a:bodyPr wrap="none">
            <a:spAutoFit/>
          </a:bodyPr>
          <a:lstStyle/>
          <a:p>
            <a:r>
              <a:rPr lang="en-US" altLang="zh-CN" sz="2000" b="1" dirty="0">
                <a:solidFill>
                  <a:schemeClr val="tx1">
                    <a:lumMod val="75000"/>
                    <a:lumOff val="25000"/>
                  </a:schemeClr>
                </a:solidFill>
              </a:rPr>
              <a:t>Risks/Assumptions</a:t>
            </a:r>
            <a:endParaRPr lang="zh-CN" altLang="en-US" sz="2000" b="1" dirty="0">
              <a:solidFill>
                <a:schemeClr val="tx1">
                  <a:lumMod val="75000"/>
                  <a:lumOff val="25000"/>
                </a:schemeClr>
              </a:solidFill>
            </a:endParaRPr>
          </a:p>
        </p:txBody>
      </p:sp>
    </p:spTree>
    <p:extLst>
      <p:ext uri="{BB962C8B-B14F-4D97-AF65-F5344CB8AC3E}">
        <p14:creationId xmlns:p14="http://schemas.microsoft.com/office/powerpoint/2010/main" val="3262730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a:extLst>
              <a:ext uri="{FF2B5EF4-FFF2-40B4-BE49-F238E27FC236}">
                <a16:creationId xmlns="" xmlns:a16="http://schemas.microsoft.com/office/drawing/2014/main" id="{1FFC4A28-142C-524F-89B5-81C698655C0C}"/>
              </a:ext>
            </a:extLst>
          </p:cNvPr>
          <p:cNvCxnSpPr/>
          <p:nvPr/>
        </p:nvCxnSpPr>
        <p:spPr>
          <a:xfrm>
            <a:off x="3645584" y="1499169"/>
            <a:ext cx="4897464" cy="4533797"/>
          </a:xfrm>
          <a:prstGeom prst="line">
            <a:avLst/>
          </a:prstGeom>
        </p:spPr>
        <p:style>
          <a:lnRef idx="1">
            <a:schemeClr val="accent2"/>
          </a:lnRef>
          <a:fillRef idx="0">
            <a:schemeClr val="accent2"/>
          </a:fillRef>
          <a:effectRef idx="0">
            <a:schemeClr val="accent2"/>
          </a:effectRef>
          <a:fontRef idx="minor">
            <a:schemeClr val="tx1"/>
          </a:fontRef>
        </p:style>
      </p:cxnSp>
      <p:sp>
        <p:nvSpPr>
          <p:cNvPr id="3" name="任意多边形 2"/>
          <p:cNvSpPr/>
          <p:nvPr/>
        </p:nvSpPr>
        <p:spPr>
          <a:xfrm rot="5400000" flipV="1">
            <a:off x="5774531" y="1831912"/>
            <a:ext cx="2286000" cy="2286000"/>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rot="16200000" flipH="1" flipV="1">
            <a:off x="4131468" y="1831912"/>
            <a:ext cx="2286000" cy="2286000"/>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5400000" flipH="1" flipV="1">
            <a:off x="5774531" y="3487357"/>
            <a:ext cx="2286000" cy="2286000"/>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16200000" flipV="1">
            <a:off x="4131468" y="3487357"/>
            <a:ext cx="2286000" cy="2286000"/>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851926" y="3487641"/>
            <a:ext cx="484781" cy="516149"/>
            <a:chOff x="3194451" y="5048733"/>
            <a:chExt cx="484781" cy="516149"/>
          </a:xfrm>
          <a:solidFill>
            <a:srgbClr val="6C92C0"/>
          </a:solidFill>
        </p:grpSpPr>
        <p:sp>
          <p:nvSpPr>
            <p:cNvPr id="9" name="Freeform 603"/>
            <p:cNvSpPr>
              <a:spLocks/>
            </p:cNvSpPr>
            <p:nvPr/>
          </p:nvSpPr>
          <p:spPr bwMode="auto">
            <a:xfrm>
              <a:off x="3428285" y="5048733"/>
              <a:ext cx="31369" cy="71292"/>
            </a:xfrm>
            <a:custGeom>
              <a:avLst/>
              <a:gdLst>
                <a:gd name="T0" fmla="*/ 7 w 13"/>
                <a:gd name="T1" fmla="*/ 32 h 32"/>
                <a:gd name="T2" fmla="*/ 0 w 13"/>
                <a:gd name="T3" fmla="*/ 25 h 32"/>
                <a:gd name="T4" fmla="*/ 0 w 13"/>
                <a:gd name="T5" fmla="*/ 6 h 32"/>
                <a:gd name="T6" fmla="*/ 7 w 13"/>
                <a:gd name="T7" fmla="*/ 0 h 32"/>
                <a:gd name="T8" fmla="*/ 13 w 13"/>
                <a:gd name="T9" fmla="*/ 6 h 32"/>
                <a:gd name="T10" fmla="*/ 13 w 13"/>
                <a:gd name="T11" fmla="*/ 25 h 32"/>
                <a:gd name="T12" fmla="*/ 7 w 13"/>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3" h="32">
                  <a:moveTo>
                    <a:pt x="7" y="32"/>
                  </a:moveTo>
                  <a:cubicBezTo>
                    <a:pt x="3" y="32"/>
                    <a:pt x="0" y="29"/>
                    <a:pt x="0" y="25"/>
                  </a:cubicBezTo>
                  <a:cubicBezTo>
                    <a:pt x="0" y="6"/>
                    <a:pt x="0" y="6"/>
                    <a:pt x="0" y="6"/>
                  </a:cubicBezTo>
                  <a:cubicBezTo>
                    <a:pt x="0" y="3"/>
                    <a:pt x="3" y="0"/>
                    <a:pt x="7" y="0"/>
                  </a:cubicBezTo>
                  <a:cubicBezTo>
                    <a:pt x="10" y="0"/>
                    <a:pt x="13" y="3"/>
                    <a:pt x="13" y="6"/>
                  </a:cubicBezTo>
                  <a:cubicBezTo>
                    <a:pt x="13" y="25"/>
                    <a:pt x="13" y="25"/>
                    <a:pt x="13" y="25"/>
                  </a:cubicBezTo>
                  <a:cubicBezTo>
                    <a:pt x="13" y="29"/>
                    <a:pt x="10" y="32"/>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04"/>
            <p:cNvSpPr>
              <a:spLocks/>
            </p:cNvSpPr>
            <p:nvPr/>
          </p:nvSpPr>
          <p:spPr bwMode="auto">
            <a:xfrm>
              <a:off x="3311367" y="5074399"/>
              <a:ext cx="57033" cy="68439"/>
            </a:xfrm>
            <a:custGeom>
              <a:avLst/>
              <a:gdLst>
                <a:gd name="T0" fmla="*/ 17 w 24"/>
                <a:gd name="T1" fmla="*/ 30 h 30"/>
                <a:gd name="T2" fmla="*/ 12 w 24"/>
                <a:gd name="T3" fmla="*/ 27 h 30"/>
                <a:gd name="T4" fmla="*/ 2 w 24"/>
                <a:gd name="T5" fmla="*/ 10 h 30"/>
                <a:gd name="T6" fmla="*/ 4 w 24"/>
                <a:gd name="T7" fmla="*/ 1 h 30"/>
                <a:gd name="T8" fmla="*/ 12 w 24"/>
                <a:gd name="T9" fmla="*/ 4 h 30"/>
                <a:gd name="T10" fmla="*/ 22 w 24"/>
                <a:gd name="T11" fmla="*/ 21 h 30"/>
                <a:gd name="T12" fmla="*/ 20 w 24"/>
                <a:gd name="T13" fmla="*/ 29 h 30"/>
                <a:gd name="T14" fmla="*/ 17 w 24"/>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0">
                  <a:moveTo>
                    <a:pt x="17" y="30"/>
                  </a:moveTo>
                  <a:cubicBezTo>
                    <a:pt x="15" y="30"/>
                    <a:pt x="13" y="29"/>
                    <a:pt x="12" y="27"/>
                  </a:cubicBezTo>
                  <a:cubicBezTo>
                    <a:pt x="2" y="10"/>
                    <a:pt x="2" y="10"/>
                    <a:pt x="2" y="10"/>
                  </a:cubicBezTo>
                  <a:cubicBezTo>
                    <a:pt x="0" y="7"/>
                    <a:pt x="1" y="3"/>
                    <a:pt x="4" y="1"/>
                  </a:cubicBezTo>
                  <a:cubicBezTo>
                    <a:pt x="7" y="0"/>
                    <a:pt x="11" y="1"/>
                    <a:pt x="12" y="4"/>
                  </a:cubicBezTo>
                  <a:cubicBezTo>
                    <a:pt x="22" y="21"/>
                    <a:pt x="22" y="21"/>
                    <a:pt x="22" y="21"/>
                  </a:cubicBezTo>
                  <a:cubicBezTo>
                    <a:pt x="24" y="24"/>
                    <a:pt x="23" y="27"/>
                    <a:pt x="20" y="29"/>
                  </a:cubicBezTo>
                  <a:cubicBezTo>
                    <a:pt x="19" y="29"/>
                    <a:pt x="18" y="30"/>
                    <a:pt x="1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05"/>
            <p:cNvSpPr>
              <a:spLocks/>
            </p:cNvSpPr>
            <p:nvPr/>
          </p:nvSpPr>
          <p:spPr bwMode="auto">
            <a:xfrm>
              <a:off x="3228670" y="5154245"/>
              <a:ext cx="68439" cy="51330"/>
            </a:xfrm>
            <a:custGeom>
              <a:avLst/>
              <a:gdLst>
                <a:gd name="T0" fmla="*/ 23 w 30"/>
                <a:gd name="T1" fmla="*/ 23 h 23"/>
                <a:gd name="T2" fmla="*/ 20 w 30"/>
                <a:gd name="T3" fmla="*/ 22 h 23"/>
                <a:gd name="T4" fmla="*/ 4 w 30"/>
                <a:gd name="T5" fmla="*/ 12 h 23"/>
                <a:gd name="T6" fmla="*/ 1 w 30"/>
                <a:gd name="T7" fmla="*/ 4 h 23"/>
                <a:gd name="T8" fmla="*/ 10 w 30"/>
                <a:gd name="T9" fmla="*/ 2 h 23"/>
                <a:gd name="T10" fmla="*/ 27 w 30"/>
                <a:gd name="T11" fmla="*/ 12 h 23"/>
                <a:gd name="T12" fmla="*/ 29 w 30"/>
                <a:gd name="T13" fmla="*/ 20 h 23"/>
                <a:gd name="T14" fmla="*/ 23 w 30"/>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23" y="23"/>
                  </a:moveTo>
                  <a:cubicBezTo>
                    <a:pt x="22" y="23"/>
                    <a:pt x="21" y="23"/>
                    <a:pt x="20" y="22"/>
                  </a:cubicBezTo>
                  <a:cubicBezTo>
                    <a:pt x="4" y="12"/>
                    <a:pt x="4" y="12"/>
                    <a:pt x="4" y="12"/>
                  </a:cubicBezTo>
                  <a:cubicBezTo>
                    <a:pt x="1" y="11"/>
                    <a:pt x="0" y="7"/>
                    <a:pt x="1" y="4"/>
                  </a:cubicBezTo>
                  <a:cubicBezTo>
                    <a:pt x="3" y="1"/>
                    <a:pt x="7" y="0"/>
                    <a:pt x="10" y="2"/>
                  </a:cubicBezTo>
                  <a:cubicBezTo>
                    <a:pt x="27" y="12"/>
                    <a:pt x="27" y="12"/>
                    <a:pt x="27" y="12"/>
                  </a:cubicBezTo>
                  <a:cubicBezTo>
                    <a:pt x="29" y="13"/>
                    <a:pt x="30" y="17"/>
                    <a:pt x="29" y="20"/>
                  </a:cubicBezTo>
                  <a:cubicBezTo>
                    <a:pt x="28" y="22"/>
                    <a:pt x="26" y="23"/>
                    <a:pt x="2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06"/>
            <p:cNvSpPr>
              <a:spLocks/>
            </p:cNvSpPr>
            <p:nvPr/>
          </p:nvSpPr>
          <p:spPr bwMode="auto">
            <a:xfrm>
              <a:off x="3194451" y="5271161"/>
              <a:ext cx="71292" cy="28516"/>
            </a:xfrm>
            <a:custGeom>
              <a:avLst/>
              <a:gdLst>
                <a:gd name="T0" fmla="*/ 25 w 31"/>
                <a:gd name="T1" fmla="*/ 12 h 12"/>
                <a:gd name="T2" fmla="*/ 6 w 31"/>
                <a:gd name="T3" fmla="*/ 12 h 12"/>
                <a:gd name="T4" fmla="*/ 0 w 31"/>
                <a:gd name="T5" fmla="*/ 6 h 12"/>
                <a:gd name="T6" fmla="*/ 6 w 31"/>
                <a:gd name="T7" fmla="*/ 0 h 12"/>
                <a:gd name="T8" fmla="*/ 25 w 31"/>
                <a:gd name="T9" fmla="*/ 0 h 12"/>
                <a:gd name="T10" fmla="*/ 31 w 31"/>
                <a:gd name="T11" fmla="*/ 6 h 12"/>
                <a:gd name="T12" fmla="*/ 25 w 3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1" h="12">
                  <a:moveTo>
                    <a:pt x="25" y="12"/>
                  </a:moveTo>
                  <a:cubicBezTo>
                    <a:pt x="6" y="12"/>
                    <a:pt x="6" y="12"/>
                    <a:pt x="6" y="12"/>
                  </a:cubicBezTo>
                  <a:cubicBezTo>
                    <a:pt x="2" y="12"/>
                    <a:pt x="0" y="9"/>
                    <a:pt x="0" y="6"/>
                  </a:cubicBezTo>
                  <a:cubicBezTo>
                    <a:pt x="0" y="2"/>
                    <a:pt x="2" y="0"/>
                    <a:pt x="6" y="0"/>
                  </a:cubicBezTo>
                  <a:cubicBezTo>
                    <a:pt x="25" y="0"/>
                    <a:pt x="25" y="0"/>
                    <a:pt x="25" y="0"/>
                  </a:cubicBezTo>
                  <a:cubicBezTo>
                    <a:pt x="29" y="0"/>
                    <a:pt x="31" y="2"/>
                    <a:pt x="31" y="6"/>
                  </a:cubicBezTo>
                  <a:cubicBezTo>
                    <a:pt x="31" y="9"/>
                    <a:pt x="29" y="12"/>
                    <a:pt x="2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608"/>
            <p:cNvSpPr>
              <a:spLocks/>
            </p:cNvSpPr>
            <p:nvPr/>
          </p:nvSpPr>
          <p:spPr bwMode="auto">
            <a:xfrm>
              <a:off x="3220116" y="5359563"/>
              <a:ext cx="68439" cy="54182"/>
            </a:xfrm>
            <a:custGeom>
              <a:avLst/>
              <a:gdLst>
                <a:gd name="T0" fmla="*/ 6 w 30"/>
                <a:gd name="T1" fmla="*/ 23 h 23"/>
                <a:gd name="T2" fmla="*/ 1 w 30"/>
                <a:gd name="T3" fmla="*/ 20 h 23"/>
                <a:gd name="T4" fmla="*/ 3 w 30"/>
                <a:gd name="T5" fmla="*/ 12 h 23"/>
                <a:gd name="T6" fmla="*/ 20 w 30"/>
                <a:gd name="T7" fmla="*/ 2 h 23"/>
                <a:gd name="T8" fmla="*/ 29 w 30"/>
                <a:gd name="T9" fmla="*/ 4 h 23"/>
                <a:gd name="T10" fmla="*/ 26 w 30"/>
                <a:gd name="T11" fmla="*/ 12 h 23"/>
                <a:gd name="T12" fmla="*/ 9 w 30"/>
                <a:gd name="T13" fmla="*/ 22 h 23"/>
                <a:gd name="T14" fmla="*/ 6 w 30"/>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6" y="23"/>
                  </a:moveTo>
                  <a:cubicBezTo>
                    <a:pt x="4" y="23"/>
                    <a:pt x="2" y="22"/>
                    <a:pt x="1" y="20"/>
                  </a:cubicBezTo>
                  <a:cubicBezTo>
                    <a:pt x="0" y="17"/>
                    <a:pt x="1" y="13"/>
                    <a:pt x="3" y="12"/>
                  </a:cubicBezTo>
                  <a:cubicBezTo>
                    <a:pt x="20" y="2"/>
                    <a:pt x="20" y="2"/>
                    <a:pt x="20" y="2"/>
                  </a:cubicBezTo>
                  <a:cubicBezTo>
                    <a:pt x="23" y="0"/>
                    <a:pt x="27" y="1"/>
                    <a:pt x="29" y="4"/>
                  </a:cubicBezTo>
                  <a:cubicBezTo>
                    <a:pt x="30" y="7"/>
                    <a:pt x="29" y="11"/>
                    <a:pt x="26" y="12"/>
                  </a:cubicBezTo>
                  <a:cubicBezTo>
                    <a:pt x="9" y="22"/>
                    <a:pt x="9" y="22"/>
                    <a:pt x="9" y="22"/>
                  </a:cubicBezTo>
                  <a:cubicBezTo>
                    <a:pt x="9" y="23"/>
                    <a:pt x="7" y="23"/>
                    <a:pt x="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09"/>
            <p:cNvSpPr>
              <a:spLocks/>
            </p:cNvSpPr>
            <p:nvPr/>
          </p:nvSpPr>
          <p:spPr bwMode="auto">
            <a:xfrm>
              <a:off x="3576571" y="5373821"/>
              <a:ext cx="71292" cy="51330"/>
            </a:xfrm>
            <a:custGeom>
              <a:avLst/>
              <a:gdLst>
                <a:gd name="T0" fmla="*/ 24 w 31"/>
                <a:gd name="T1" fmla="*/ 22 h 22"/>
                <a:gd name="T2" fmla="*/ 21 w 31"/>
                <a:gd name="T3" fmla="*/ 22 h 22"/>
                <a:gd name="T4" fmla="*/ 4 w 31"/>
                <a:gd name="T5" fmla="*/ 12 h 22"/>
                <a:gd name="T6" fmla="*/ 2 w 31"/>
                <a:gd name="T7" fmla="*/ 4 h 22"/>
                <a:gd name="T8" fmla="*/ 10 w 31"/>
                <a:gd name="T9" fmla="*/ 1 h 22"/>
                <a:gd name="T10" fmla="*/ 27 w 31"/>
                <a:gd name="T11" fmla="*/ 11 h 22"/>
                <a:gd name="T12" fmla="*/ 30 w 31"/>
                <a:gd name="T13" fmla="*/ 19 h 22"/>
                <a:gd name="T14" fmla="*/ 24 w 31"/>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2">
                  <a:moveTo>
                    <a:pt x="24" y="22"/>
                  </a:moveTo>
                  <a:cubicBezTo>
                    <a:pt x="23" y="22"/>
                    <a:pt x="22" y="22"/>
                    <a:pt x="21" y="22"/>
                  </a:cubicBezTo>
                  <a:cubicBezTo>
                    <a:pt x="4" y="12"/>
                    <a:pt x="4" y="12"/>
                    <a:pt x="4" y="12"/>
                  </a:cubicBezTo>
                  <a:cubicBezTo>
                    <a:pt x="1" y="10"/>
                    <a:pt x="0" y="6"/>
                    <a:pt x="2" y="4"/>
                  </a:cubicBezTo>
                  <a:cubicBezTo>
                    <a:pt x="4" y="1"/>
                    <a:pt x="8" y="0"/>
                    <a:pt x="10" y="1"/>
                  </a:cubicBezTo>
                  <a:cubicBezTo>
                    <a:pt x="27" y="11"/>
                    <a:pt x="27" y="11"/>
                    <a:pt x="27" y="11"/>
                  </a:cubicBezTo>
                  <a:cubicBezTo>
                    <a:pt x="30" y="13"/>
                    <a:pt x="31" y="16"/>
                    <a:pt x="30" y="19"/>
                  </a:cubicBezTo>
                  <a:cubicBezTo>
                    <a:pt x="28" y="21"/>
                    <a:pt x="26" y="22"/>
                    <a:pt x="2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10"/>
            <p:cNvSpPr>
              <a:spLocks/>
            </p:cNvSpPr>
            <p:nvPr/>
          </p:nvSpPr>
          <p:spPr bwMode="auto">
            <a:xfrm>
              <a:off x="3607940" y="5285421"/>
              <a:ext cx="71292" cy="25666"/>
            </a:xfrm>
            <a:custGeom>
              <a:avLst/>
              <a:gdLst>
                <a:gd name="T0" fmla="*/ 25 w 31"/>
                <a:gd name="T1" fmla="*/ 12 h 12"/>
                <a:gd name="T2" fmla="*/ 6 w 31"/>
                <a:gd name="T3" fmla="*/ 12 h 12"/>
                <a:gd name="T4" fmla="*/ 0 w 31"/>
                <a:gd name="T5" fmla="*/ 6 h 12"/>
                <a:gd name="T6" fmla="*/ 6 w 31"/>
                <a:gd name="T7" fmla="*/ 0 h 12"/>
                <a:gd name="T8" fmla="*/ 25 w 31"/>
                <a:gd name="T9" fmla="*/ 0 h 12"/>
                <a:gd name="T10" fmla="*/ 31 w 31"/>
                <a:gd name="T11" fmla="*/ 6 h 12"/>
                <a:gd name="T12" fmla="*/ 25 w 3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1" h="12">
                  <a:moveTo>
                    <a:pt x="25" y="12"/>
                  </a:moveTo>
                  <a:cubicBezTo>
                    <a:pt x="6" y="12"/>
                    <a:pt x="6" y="12"/>
                    <a:pt x="6" y="12"/>
                  </a:cubicBezTo>
                  <a:cubicBezTo>
                    <a:pt x="2" y="12"/>
                    <a:pt x="0" y="9"/>
                    <a:pt x="0" y="6"/>
                  </a:cubicBezTo>
                  <a:cubicBezTo>
                    <a:pt x="0" y="2"/>
                    <a:pt x="2" y="0"/>
                    <a:pt x="6" y="0"/>
                  </a:cubicBezTo>
                  <a:cubicBezTo>
                    <a:pt x="25" y="0"/>
                    <a:pt x="25" y="0"/>
                    <a:pt x="25" y="0"/>
                  </a:cubicBezTo>
                  <a:cubicBezTo>
                    <a:pt x="29" y="0"/>
                    <a:pt x="31" y="2"/>
                    <a:pt x="31" y="6"/>
                  </a:cubicBezTo>
                  <a:cubicBezTo>
                    <a:pt x="31" y="9"/>
                    <a:pt x="29" y="12"/>
                    <a:pt x="2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11"/>
            <p:cNvSpPr>
              <a:spLocks/>
            </p:cNvSpPr>
            <p:nvPr/>
          </p:nvSpPr>
          <p:spPr bwMode="auto">
            <a:xfrm>
              <a:off x="3585127" y="5168502"/>
              <a:ext cx="68439" cy="48479"/>
            </a:xfrm>
            <a:custGeom>
              <a:avLst/>
              <a:gdLst>
                <a:gd name="T0" fmla="*/ 7 w 30"/>
                <a:gd name="T1" fmla="*/ 22 h 22"/>
                <a:gd name="T2" fmla="*/ 1 w 30"/>
                <a:gd name="T3" fmla="*/ 19 h 22"/>
                <a:gd name="T4" fmla="*/ 3 w 30"/>
                <a:gd name="T5" fmla="*/ 11 h 22"/>
                <a:gd name="T6" fmla="*/ 20 w 30"/>
                <a:gd name="T7" fmla="*/ 1 h 22"/>
                <a:gd name="T8" fmla="*/ 29 w 30"/>
                <a:gd name="T9" fmla="*/ 3 h 22"/>
                <a:gd name="T10" fmla="*/ 26 w 30"/>
                <a:gd name="T11" fmla="*/ 12 h 22"/>
                <a:gd name="T12" fmla="*/ 10 w 30"/>
                <a:gd name="T13" fmla="*/ 22 h 22"/>
                <a:gd name="T14" fmla="*/ 7 w 30"/>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2">
                  <a:moveTo>
                    <a:pt x="7" y="22"/>
                  </a:moveTo>
                  <a:cubicBezTo>
                    <a:pt x="4" y="22"/>
                    <a:pt x="2" y="21"/>
                    <a:pt x="1" y="19"/>
                  </a:cubicBezTo>
                  <a:cubicBezTo>
                    <a:pt x="0" y="16"/>
                    <a:pt x="1" y="13"/>
                    <a:pt x="3" y="11"/>
                  </a:cubicBezTo>
                  <a:cubicBezTo>
                    <a:pt x="20" y="1"/>
                    <a:pt x="20" y="1"/>
                    <a:pt x="20" y="1"/>
                  </a:cubicBezTo>
                  <a:cubicBezTo>
                    <a:pt x="23" y="0"/>
                    <a:pt x="27" y="1"/>
                    <a:pt x="29" y="3"/>
                  </a:cubicBezTo>
                  <a:cubicBezTo>
                    <a:pt x="30" y="6"/>
                    <a:pt x="29" y="10"/>
                    <a:pt x="26" y="12"/>
                  </a:cubicBezTo>
                  <a:cubicBezTo>
                    <a:pt x="10" y="22"/>
                    <a:pt x="10" y="22"/>
                    <a:pt x="10" y="22"/>
                  </a:cubicBezTo>
                  <a:cubicBezTo>
                    <a:pt x="9" y="22"/>
                    <a:pt x="8" y="22"/>
                    <a:pt x="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12"/>
            <p:cNvSpPr>
              <a:spLocks/>
            </p:cNvSpPr>
            <p:nvPr/>
          </p:nvSpPr>
          <p:spPr bwMode="auto">
            <a:xfrm>
              <a:off x="3519538" y="5080102"/>
              <a:ext cx="54182" cy="68439"/>
            </a:xfrm>
            <a:custGeom>
              <a:avLst/>
              <a:gdLst>
                <a:gd name="T0" fmla="*/ 7 w 24"/>
                <a:gd name="T1" fmla="*/ 30 h 30"/>
                <a:gd name="T2" fmla="*/ 4 w 24"/>
                <a:gd name="T3" fmla="*/ 29 h 30"/>
                <a:gd name="T4" fmla="*/ 2 w 24"/>
                <a:gd name="T5" fmla="*/ 21 h 30"/>
                <a:gd name="T6" fmla="*/ 12 w 24"/>
                <a:gd name="T7" fmla="*/ 4 h 30"/>
                <a:gd name="T8" fmla="*/ 20 w 24"/>
                <a:gd name="T9" fmla="*/ 2 h 30"/>
                <a:gd name="T10" fmla="*/ 22 w 24"/>
                <a:gd name="T11" fmla="*/ 10 h 30"/>
                <a:gd name="T12" fmla="*/ 13 w 24"/>
                <a:gd name="T13" fmla="*/ 27 h 30"/>
                <a:gd name="T14" fmla="*/ 7 w 24"/>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0">
                  <a:moveTo>
                    <a:pt x="7" y="30"/>
                  </a:moveTo>
                  <a:cubicBezTo>
                    <a:pt x="6" y="30"/>
                    <a:pt x="5" y="30"/>
                    <a:pt x="4" y="29"/>
                  </a:cubicBezTo>
                  <a:cubicBezTo>
                    <a:pt x="1" y="27"/>
                    <a:pt x="0" y="24"/>
                    <a:pt x="2" y="21"/>
                  </a:cubicBezTo>
                  <a:cubicBezTo>
                    <a:pt x="12" y="4"/>
                    <a:pt x="12" y="4"/>
                    <a:pt x="12" y="4"/>
                  </a:cubicBezTo>
                  <a:cubicBezTo>
                    <a:pt x="13" y="1"/>
                    <a:pt x="17" y="0"/>
                    <a:pt x="20" y="2"/>
                  </a:cubicBezTo>
                  <a:cubicBezTo>
                    <a:pt x="23" y="3"/>
                    <a:pt x="24" y="7"/>
                    <a:pt x="22" y="10"/>
                  </a:cubicBezTo>
                  <a:cubicBezTo>
                    <a:pt x="13" y="27"/>
                    <a:pt x="13" y="27"/>
                    <a:pt x="13" y="27"/>
                  </a:cubicBezTo>
                  <a:cubicBezTo>
                    <a:pt x="11" y="29"/>
                    <a:pt x="9" y="30"/>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13"/>
            <p:cNvSpPr>
              <a:spLocks noEditPoints="1"/>
            </p:cNvSpPr>
            <p:nvPr/>
          </p:nvSpPr>
          <p:spPr bwMode="auto">
            <a:xfrm>
              <a:off x="3308516" y="5162799"/>
              <a:ext cx="259501" cy="313681"/>
            </a:xfrm>
            <a:custGeom>
              <a:avLst/>
              <a:gdLst>
                <a:gd name="T0" fmla="*/ 56 w 113"/>
                <a:gd name="T1" fmla="*/ 0 h 137"/>
                <a:gd name="T2" fmla="*/ 0 w 113"/>
                <a:gd name="T3" fmla="*/ 62 h 137"/>
                <a:gd name="T4" fmla="*/ 26 w 113"/>
                <a:gd name="T5" fmla="*/ 137 h 137"/>
                <a:gd name="T6" fmla="*/ 60 w 113"/>
                <a:gd name="T7" fmla="*/ 137 h 137"/>
                <a:gd name="T8" fmla="*/ 90 w 113"/>
                <a:gd name="T9" fmla="*/ 112 h 137"/>
                <a:gd name="T10" fmla="*/ 113 w 113"/>
                <a:gd name="T11" fmla="*/ 57 h 137"/>
                <a:gd name="T12" fmla="*/ 50 w 113"/>
                <a:gd name="T13" fmla="*/ 100 h 137"/>
                <a:gd name="T14" fmla="*/ 38 w 113"/>
                <a:gd name="T15" fmla="*/ 77 h 137"/>
                <a:gd name="T16" fmla="*/ 45 w 113"/>
                <a:gd name="T17" fmla="*/ 74 h 137"/>
                <a:gd name="T18" fmla="*/ 61 w 113"/>
                <a:gd name="T19" fmla="*/ 73 h 137"/>
                <a:gd name="T20" fmla="*/ 68 w 113"/>
                <a:gd name="T21" fmla="*/ 78 h 137"/>
                <a:gd name="T22" fmla="*/ 71 w 113"/>
                <a:gd name="T23" fmla="*/ 78 h 137"/>
                <a:gd name="T24" fmla="*/ 60 w 113"/>
                <a:gd name="T25" fmla="*/ 100 h 137"/>
                <a:gd name="T26" fmla="*/ 50 w 113"/>
                <a:gd name="T27" fmla="*/ 127 h 137"/>
                <a:gd name="T28" fmla="*/ 47 w 113"/>
                <a:gd name="T29" fmla="*/ 61 h 137"/>
                <a:gd name="T30" fmla="*/ 48 w 113"/>
                <a:gd name="T31" fmla="*/ 63 h 137"/>
                <a:gd name="T32" fmla="*/ 46 w 113"/>
                <a:gd name="T33" fmla="*/ 61 h 137"/>
                <a:gd name="T34" fmla="*/ 63 w 113"/>
                <a:gd name="T35" fmla="*/ 59 h 137"/>
                <a:gd name="T36" fmla="*/ 64 w 113"/>
                <a:gd name="T37" fmla="*/ 59 h 137"/>
                <a:gd name="T38" fmla="*/ 62 w 113"/>
                <a:gd name="T39" fmla="*/ 60 h 137"/>
                <a:gd name="T40" fmla="*/ 102 w 113"/>
                <a:gd name="T41" fmla="*/ 65 h 137"/>
                <a:gd name="T42" fmla="*/ 82 w 113"/>
                <a:gd name="T43" fmla="*/ 106 h 137"/>
                <a:gd name="T44" fmla="*/ 66 w 113"/>
                <a:gd name="T45" fmla="*/ 127 h 137"/>
                <a:gd name="T46" fmla="*/ 79 w 113"/>
                <a:gd name="T47" fmla="*/ 76 h 137"/>
                <a:gd name="T48" fmla="*/ 73 w 113"/>
                <a:gd name="T49" fmla="*/ 73 h 137"/>
                <a:gd name="T50" fmla="*/ 65 w 113"/>
                <a:gd name="T51" fmla="*/ 73 h 137"/>
                <a:gd name="T52" fmla="*/ 64 w 113"/>
                <a:gd name="T53" fmla="*/ 71 h 137"/>
                <a:gd name="T54" fmla="*/ 63 w 113"/>
                <a:gd name="T55" fmla="*/ 56 h 137"/>
                <a:gd name="T56" fmla="*/ 60 w 113"/>
                <a:gd name="T57" fmla="*/ 70 h 137"/>
                <a:gd name="T58" fmla="*/ 48 w 113"/>
                <a:gd name="T59" fmla="*/ 71 h 137"/>
                <a:gd name="T60" fmla="*/ 48 w 113"/>
                <a:gd name="T61" fmla="*/ 58 h 137"/>
                <a:gd name="T62" fmla="*/ 43 w 113"/>
                <a:gd name="T63" fmla="*/ 69 h 137"/>
                <a:gd name="T64" fmla="*/ 39 w 113"/>
                <a:gd name="T65" fmla="*/ 73 h 137"/>
                <a:gd name="T66" fmla="*/ 36 w 113"/>
                <a:gd name="T67" fmla="*/ 73 h 137"/>
                <a:gd name="T68" fmla="*/ 32 w 113"/>
                <a:gd name="T69" fmla="*/ 71 h 137"/>
                <a:gd name="T70" fmla="*/ 31 w 113"/>
                <a:gd name="T71" fmla="*/ 71 h 137"/>
                <a:gd name="T72" fmla="*/ 31 w 113"/>
                <a:gd name="T73" fmla="*/ 72 h 137"/>
                <a:gd name="T74" fmla="*/ 43 w 113"/>
                <a:gd name="T75" fmla="*/ 101 h 137"/>
                <a:gd name="T76" fmla="*/ 36 w 113"/>
                <a:gd name="T77" fmla="*/ 127 h 137"/>
                <a:gd name="T78" fmla="*/ 10 w 113"/>
                <a:gd name="T79" fmla="*/ 66 h 137"/>
                <a:gd name="T80" fmla="*/ 10 w 113"/>
                <a:gd name="T81" fmla="*/ 59 h 137"/>
                <a:gd name="T82" fmla="*/ 56 w 113"/>
                <a:gd name="T83" fmla="*/ 10 h 137"/>
                <a:gd name="T84" fmla="*/ 103 w 113"/>
                <a:gd name="T85" fmla="*/ 5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137">
                  <a:moveTo>
                    <a:pt x="113" y="57"/>
                  </a:moveTo>
                  <a:cubicBezTo>
                    <a:pt x="113" y="25"/>
                    <a:pt x="87" y="0"/>
                    <a:pt x="56" y="0"/>
                  </a:cubicBezTo>
                  <a:cubicBezTo>
                    <a:pt x="25" y="0"/>
                    <a:pt x="0" y="25"/>
                    <a:pt x="0" y="57"/>
                  </a:cubicBezTo>
                  <a:cubicBezTo>
                    <a:pt x="0" y="58"/>
                    <a:pt x="0" y="60"/>
                    <a:pt x="0" y="62"/>
                  </a:cubicBezTo>
                  <a:cubicBezTo>
                    <a:pt x="0" y="63"/>
                    <a:pt x="1" y="85"/>
                    <a:pt x="22" y="112"/>
                  </a:cubicBezTo>
                  <a:cubicBezTo>
                    <a:pt x="28" y="120"/>
                    <a:pt x="26" y="137"/>
                    <a:pt x="26" y="137"/>
                  </a:cubicBezTo>
                  <a:cubicBezTo>
                    <a:pt x="35" y="137"/>
                    <a:pt x="43" y="137"/>
                    <a:pt x="52" y="137"/>
                  </a:cubicBezTo>
                  <a:cubicBezTo>
                    <a:pt x="55" y="137"/>
                    <a:pt x="57" y="137"/>
                    <a:pt x="60" y="137"/>
                  </a:cubicBezTo>
                  <a:cubicBezTo>
                    <a:pt x="69" y="137"/>
                    <a:pt x="78" y="137"/>
                    <a:pt x="86" y="137"/>
                  </a:cubicBezTo>
                  <a:cubicBezTo>
                    <a:pt x="86" y="137"/>
                    <a:pt x="84" y="120"/>
                    <a:pt x="90" y="112"/>
                  </a:cubicBezTo>
                  <a:cubicBezTo>
                    <a:pt x="111" y="85"/>
                    <a:pt x="113" y="63"/>
                    <a:pt x="112" y="62"/>
                  </a:cubicBezTo>
                  <a:cubicBezTo>
                    <a:pt x="112" y="60"/>
                    <a:pt x="113" y="58"/>
                    <a:pt x="113" y="57"/>
                  </a:cubicBezTo>
                  <a:close/>
                  <a:moveTo>
                    <a:pt x="50" y="127"/>
                  </a:moveTo>
                  <a:cubicBezTo>
                    <a:pt x="50" y="100"/>
                    <a:pt x="50" y="100"/>
                    <a:pt x="50" y="100"/>
                  </a:cubicBezTo>
                  <a:cubicBezTo>
                    <a:pt x="50" y="100"/>
                    <a:pt x="49" y="99"/>
                    <a:pt x="49" y="99"/>
                  </a:cubicBezTo>
                  <a:cubicBezTo>
                    <a:pt x="38" y="77"/>
                    <a:pt x="38" y="77"/>
                    <a:pt x="38" y="77"/>
                  </a:cubicBezTo>
                  <a:cubicBezTo>
                    <a:pt x="39" y="77"/>
                    <a:pt x="40" y="77"/>
                    <a:pt x="40" y="77"/>
                  </a:cubicBezTo>
                  <a:cubicBezTo>
                    <a:pt x="42" y="76"/>
                    <a:pt x="44" y="75"/>
                    <a:pt x="45" y="74"/>
                  </a:cubicBezTo>
                  <a:cubicBezTo>
                    <a:pt x="47" y="76"/>
                    <a:pt x="49" y="77"/>
                    <a:pt x="52" y="77"/>
                  </a:cubicBezTo>
                  <a:cubicBezTo>
                    <a:pt x="55" y="78"/>
                    <a:pt x="58" y="77"/>
                    <a:pt x="61" y="73"/>
                  </a:cubicBezTo>
                  <a:cubicBezTo>
                    <a:pt x="61" y="74"/>
                    <a:pt x="62" y="74"/>
                    <a:pt x="62" y="75"/>
                  </a:cubicBezTo>
                  <a:cubicBezTo>
                    <a:pt x="64" y="77"/>
                    <a:pt x="66" y="78"/>
                    <a:pt x="68" y="78"/>
                  </a:cubicBezTo>
                  <a:cubicBezTo>
                    <a:pt x="68" y="78"/>
                    <a:pt x="68" y="78"/>
                    <a:pt x="68" y="78"/>
                  </a:cubicBezTo>
                  <a:cubicBezTo>
                    <a:pt x="69" y="78"/>
                    <a:pt x="70" y="78"/>
                    <a:pt x="71" y="78"/>
                  </a:cubicBezTo>
                  <a:cubicBezTo>
                    <a:pt x="60" y="99"/>
                    <a:pt x="60" y="99"/>
                    <a:pt x="60" y="99"/>
                  </a:cubicBezTo>
                  <a:cubicBezTo>
                    <a:pt x="60" y="99"/>
                    <a:pt x="60" y="100"/>
                    <a:pt x="60" y="100"/>
                  </a:cubicBezTo>
                  <a:cubicBezTo>
                    <a:pt x="60" y="127"/>
                    <a:pt x="60" y="127"/>
                    <a:pt x="60" y="127"/>
                  </a:cubicBezTo>
                  <a:lnTo>
                    <a:pt x="50" y="127"/>
                  </a:lnTo>
                  <a:close/>
                  <a:moveTo>
                    <a:pt x="46" y="61"/>
                  </a:moveTo>
                  <a:cubicBezTo>
                    <a:pt x="46" y="61"/>
                    <a:pt x="46" y="61"/>
                    <a:pt x="47" y="61"/>
                  </a:cubicBezTo>
                  <a:cubicBezTo>
                    <a:pt x="47" y="61"/>
                    <a:pt x="47" y="61"/>
                    <a:pt x="47" y="61"/>
                  </a:cubicBezTo>
                  <a:cubicBezTo>
                    <a:pt x="48" y="61"/>
                    <a:pt x="48" y="62"/>
                    <a:pt x="48" y="63"/>
                  </a:cubicBezTo>
                  <a:cubicBezTo>
                    <a:pt x="48" y="64"/>
                    <a:pt x="47" y="66"/>
                    <a:pt x="46" y="68"/>
                  </a:cubicBezTo>
                  <a:cubicBezTo>
                    <a:pt x="45" y="64"/>
                    <a:pt x="45" y="62"/>
                    <a:pt x="46" y="61"/>
                  </a:cubicBezTo>
                  <a:close/>
                  <a:moveTo>
                    <a:pt x="62" y="60"/>
                  </a:moveTo>
                  <a:cubicBezTo>
                    <a:pt x="63" y="59"/>
                    <a:pt x="63" y="59"/>
                    <a:pt x="63" y="59"/>
                  </a:cubicBezTo>
                  <a:cubicBezTo>
                    <a:pt x="63" y="59"/>
                    <a:pt x="63" y="59"/>
                    <a:pt x="63" y="59"/>
                  </a:cubicBezTo>
                  <a:cubicBezTo>
                    <a:pt x="64" y="59"/>
                    <a:pt x="64" y="59"/>
                    <a:pt x="64" y="59"/>
                  </a:cubicBezTo>
                  <a:cubicBezTo>
                    <a:pt x="64" y="60"/>
                    <a:pt x="64" y="63"/>
                    <a:pt x="62" y="66"/>
                  </a:cubicBezTo>
                  <a:cubicBezTo>
                    <a:pt x="62" y="64"/>
                    <a:pt x="62" y="61"/>
                    <a:pt x="62" y="60"/>
                  </a:cubicBezTo>
                  <a:close/>
                  <a:moveTo>
                    <a:pt x="103" y="59"/>
                  </a:moveTo>
                  <a:cubicBezTo>
                    <a:pt x="102" y="65"/>
                    <a:pt x="102" y="65"/>
                    <a:pt x="102" y="65"/>
                  </a:cubicBezTo>
                  <a:cubicBezTo>
                    <a:pt x="102" y="66"/>
                    <a:pt x="102" y="66"/>
                    <a:pt x="102" y="66"/>
                  </a:cubicBezTo>
                  <a:cubicBezTo>
                    <a:pt x="101" y="72"/>
                    <a:pt x="97" y="87"/>
                    <a:pt x="82" y="106"/>
                  </a:cubicBezTo>
                  <a:cubicBezTo>
                    <a:pt x="78" y="112"/>
                    <a:pt x="76" y="120"/>
                    <a:pt x="76" y="127"/>
                  </a:cubicBezTo>
                  <a:cubicBezTo>
                    <a:pt x="66" y="127"/>
                    <a:pt x="66" y="127"/>
                    <a:pt x="66" y="127"/>
                  </a:cubicBezTo>
                  <a:cubicBezTo>
                    <a:pt x="66" y="101"/>
                    <a:pt x="66" y="101"/>
                    <a:pt x="66" y="101"/>
                  </a:cubicBezTo>
                  <a:cubicBezTo>
                    <a:pt x="79" y="76"/>
                    <a:pt x="79" y="76"/>
                    <a:pt x="79" y="76"/>
                  </a:cubicBezTo>
                  <a:cubicBezTo>
                    <a:pt x="80" y="74"/>
                    <a:pt x="79" y="72"/>
                    <a:pt x="78" y="71"/>
                  </a:cubicBezTo>
                  <a:cubicBezTo>
                    <a:pt x="76" y="71"/>
                    <a:pt x="74" y="71"/>
                    <a:pt x="73" y="73"/>
                  </a:cubicBezTo>
                  <a:cubicBezTo>
                    <a:pt x="72" y="73"/>
                    <a:pt x="70" y="74"/>
                    <a:pt x="68" y="75"/>
                  </a:cubicBezTo>
                  <a:cubicBezTo>
                    <a:pt x="67" y="75"/>
                    <a:pt x="65" y="74"/>
                    <a:pt x="65" y="73"/>
                  </a:cubicBezTo>
                  <a:cubicBezTo>
                    <a:pt x="64" y="72"/>
                    <a:pt x="64" y="71"/>
                    <a:pt x="64" y="71"/>
                  </a:cubicBezTo>
                  <a:cubicBezTo>
                    <a:pt x="64" y="71"/>
                    <a:pt x="64" y="71"/>
                    <a:pt x="64" y="71"/>
                  </a:cubicBezTo>
                  <a:cubicBezTo>
                    <a:pt x="66" y="67"/>
                    <a:pt x="69" y="61"/>
                    <a:pt x="67" y="58"/>
                  </a:cubicBezTo>
                  <a:cubicBezTo>
                    <a:pt x="66" y="56"/>
                    <a:pt x="65" y="56"/>
                    <a:pt x="63" y="56"/>
                  </a:cubicBezTo>
                  <a:cubicBezTo>
                    <a:pt x="61" y="56"/>
                    <a:pt x="60" y="57"/>
                    <a:pt x="59" y="59"/>
                  </a:cubicBezTo>
                  <a:cubicBezTo>
                    <a:pt x="58" y="61"/>
                    <a:pt x="58" y="66"/>
                    <a:pt x="60" y="70"/>
                  </a:cubicBezTo>
                  <a:cubicBezTo>
                    <a:pt x="57" y="72"/>
                    <a:pt x="55" y="74"/>
                    <a:pt x="52" y="74"/>
                  </a:cubicBezTo>
                  <a:cubicBezTo>
                    <a:pt x="51" y="74"/>
                    <a:pt x="49" y="73"/>
                    <a:pt x="48" y="71"/>
                  </a:cubicBezTo>
                  <a:cubicBezTo>
                    <a:pt x="50" y="68"/>
                    <a:pt x="52" y="65"/>
                    <a:pt x="52" y="62"/>
                  </a:cubicBezTo>
                  <a:cubicBezTo>
                    <a:pt x="52" y="60"/>
                    <a:pt x="50" y="58"/>
                    <a:pt x="48" y="58"/>
                  </a:cubicBezTo>
                  <a:cubicBezTo>
                    <a:pt x="46" y="57"/>
                    <a:pt x="45" y="57"/>
                    <a:pt x="44" y="59"/>
                  </a:cubicBezTo>
                  <a:cubicBezTo>
                    <a:pt x="41" y="61"/>
                    <a:pt x="42" y="65"/>
                    <a:pt x="43" y="69"/>
                  </a:cubicBezTo>
                  <a:cubicBezTo>
                    <a:pt x="43" y="70"/>
                    <a:pt x="43" y="70"/>
                    <a:pt x="44" y="71"/>
                  </a:cubicBezTo>
                  <a:cubicBezTo>
                    <a:pt x="42" y="72"/>
                    <a:pt x="41" y="73"/>
                    <a:pt x="39" y="73"/>
                  </a:cubicBezTo>
                  <a:cubicBezTo>
                    <a:pt x="38" y="74"/>
                    <a:pt x="37" y="74"/>
                    <a:pt x="37" y="74"/>
                  </a:cubicBezTo>
                  <a:cubicBezTo>
                    <a:pt x="36" y="73"/>
                    <a:pt x="36" y="73"/>
                    <a:pt x="36" y="73"/>
                  </a:cubicBezTo>
                  <a:cubicBezTo>
                    <a:pt x="35" y="71"/>
                    <a:pt x="34" y="71"/>
                    <a:pt x="32" y="71"/>
                  </a:cubicBezTo>
                  <a:cubicBezTo>
                    <a:pt x="32" y="71"/>
                    <a:pt x="32" y="71"/>
                    <a:pt x="32" y="71"/>
                  </a:cubicBezTo>
                  <a:cubicBezTo>
                    <a:pt x="32" y="71"/>
                    <a:pt x="31" y="71"/>
                    <a:pt x="31" y="71"/>
                  </a:cubicBezTo>
                  <a:cubicBezTo>
                    <a:pt x="31" y="71"/>
                    <a:pt x="31" y="71"/>
                    <a:pt x="31" y="71"/>
                  </a:cubicBezTo>
                  <a:cubicBezTo>
                    <a:pt x="31" y="71"/>
                    <a:pt x="31" y="71"/>
                    <a:pt x="31" y="71"/>
                  </a:cubicBezTo>
                  <a:cubicBezTo>
                    <a:pt x="31" y="71"/>
                    <a:pt x="31" y="72"/>
                    <a:pt x="31" y="72"/>
                  </a:cubicBezTo>
                  <a:cubicBezTo>
                    <a:pt x="30" y="73"/>
                    <a:pt x="29" y="74"/>
                    <a:pt x="30" y="76"/>
                  </a:cubicBezTo>
                  <a:cubicBezTo>
                    <a:pt x="43" y="101"/>
                    <a:pt x="43" y="101"/>
                    <a:pt x="43" y="101"/>
                  </a:cubicBezTo>
                  <a:cubicBezTo>
                    <a:pt x="43" y="127"/>
                    <a:pt x="43" y="127"/>
                    <a:pt x="43" y="127"/>
                  </a:cubicBezTo>
                  <a:cubicBezTo>
                    <a:pt x="36" y="127"/>
                    <a:pt x="36" y="127"/>
                    <a:pt x="36" y="127"/>
                  </a:cubicBezTo>
                  <a:cubicBezTo>
                    <a:pt x="36" y="120"/>
                    <a:pt x="34" y="112"/>
                    <a:pt x="30" y="106"/>
                  </a:cubicBezTo>
                  <a:cubicBezTo>
                    <a:pt x="15" y="87"/>
                    <a:pt x="11" y="72"/>
                    <a:pt x="10" y="66"/>
                  </a:cubicBezTo>
                  <a:cubicBezTo>
                    <a:pt x="10" y="65"/>
                    <a:pt x="10" y="65"/>
                    <a:pt x="10" y="65"/>
                  </a:cubicBezTo>
                  <a:cubicBezTo>
                    <a:pt x="10" y="59"/>
                    <a:pt x="10" y="59"/>
                    <a:pt x="10" y="59"/>
                  </a:cubicBezTo>
                  <a:cubicBezTo>
                    <a:pt x="9" y="58"/>
                    <a:pt x="9" y="57"/>
                    <a:pt x="9" y="57"/>
                  </a:cubicBezTo>
                  <a:cubicBezTo>
                    <a:pt x="9" y="31"/>
                    <a:pt x="30" y="10"/>
                    <a:pt x="56" y="10"/>
                  </a:cubicBezTo>
                  <a:cubicBezTo>
                    <a:pt x="82" y="10"/>
                    <a:pt x="103" y="31"/>
                    <a:pt x="103" y="57"/>
                  </a:cubicBezTo>
                  <a:cubicBezTo>
                    <a:pt x="103" y="57"/>
                    <a:pt x="103" y="58"/>
                    <a:pt x="103"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614"/>
            <p:cNvSpPr>
              <a:spLocks/>
            </p:cNvSpPr>
            <p:nvPr/>
          </p:nvSpPr>
          <p:spPr bwMode="auto">
            <a:xfrm>
              <a:off x="3368402" y="5487887"/>
              <a:ext cx="136879" cy="76995"/>
            </a:xfrm>
            <a:custGeom>
              <a:avLst/>
              <a:gdLst>
                <a:gd name="T0" fmla="*/ 0 w 60"/>
                <a:gd name="T1" fmla="*/ 4 h 33"/>
                <a:gd name="T2" fmla="*/ 3 w 60"/>
                <a:gd name="T3" fmla="*/ 4 h 33"/>
                <a:gd name="T4" fmla="*/ 3 w 60"/>
                <a:gd name="T5" fmla="*/ 9 h 33"/>
                <a:gd name="T6" fmla="*/ 0 w 60"/>
                <a:gd name="T7" fmla="*/ 9 h 33"/>
                <a:gd name="T8" fmla="*/ 0 w 60"/>
                <a:gd name="T9" fmla="*/ 13 h 33"/>
                <a:gd name="T10" fmla="*/ 3 w 60"/>
                <a:gd name="T11" fmla="*/ 13 h 33"/>
                <a:gd name="T12" fmla="*/ 3 w 60"/>
                <a:gd name="T13" fmla="*/ 18 h 33"/>
                <a:gd name="T14" fmla="*/ 0 w 60"/>
                <a:gd name="T15" fmla="*/ 18 h 33"/>
                <a:gd name="T16" fmla="*/ 13 w 60"/>
                <a:gd name="T17" fmla="*/ 28 h 33"/>
                <a:gd name="T18" fmla="*/ 21 w 60"/>
                <a:gd name="T19" fmla="*/ 33 h 33"/>
                <a:gd name="T20" fmla="*/ 39 w 60"/>
                <a:gd name="T21" fmla="*/ 33 h 33"/>
                <a:gd name="T22" fmla="*/ 47 w 60"/>
                <a:gd name="T23" fmla="*/ 28 h 33"/>
                <a:gd name="T24" fmla="*/ 60 w 60"/>
                <a:gd name="T25" fmla="*/ 18 h 33"/>
                <a:gd name="T26" fmla="*/ 58 w 60"/>
                <a:gd name="T27" fmla="*/ 18 h 33"/>
                <a:gd name="T28" fmla="*/ 58 w 60"/>
                <a:gd name="T29" fmla="*/ 13 h 33"/>
                <a:gd name="T30" fmla="*/ 60 w 60"/>
                <a:gd name="T31" fmla="*/ 13 h 33"/>
                <a:gd name="T32" fmla="*/ 60 w 60"/>
                <a:gd name="T33" fmla="*/ 9 h 33"/>
                <a:gd name="T34" fmla="*/ 58 w 60"/>
                <a:gd name="T35" fmla="*/ 9 h 33"/>
                <a:gd name="T36" fmla="*/ 58 w 60"/>
                <a:gd name="T37" fmla="*/ 4 h 33"/>
                <a:gd name="T38" fmla="*/ 60 w 60"/>
                <a:gd name="T39" fmla="*/ 4 h 33"/>
                <a:gd name="T40" fmla="*/ 60 w 60"/>
                <a:gd name="T41" fmla="*/ 0 h 33"/>
                <a:gd name="T42" fmla="*/ 0 w 60"/>
                <a:gd name="T43" fmla="*/ 0 h 33"/>
                <a:gd name="T44" fmla="*/ 0 w 60"/>
                <a:gd name="T45"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33">
                  <a:moveTo>
                    <a:pt x="0" y="4"/>
                  </a:moveTo>
                  <a:cubicBezTo>
                    <a:pt x="3" y="4"/>
                    <a:pt x="3" y="4"/>
                    <a:pt x="3" y="4"/>
                  </a:cubicBezTo>
                  <a:cubicBezTo>
                    <a:pt x="3" y="9"/>
                    <a:pt x="3" y="9"/>
                    <a:pt x="3" y="9"/>
                  </a:cubicBezTo>
                  <a:cubicBezTo>
                    <a:pt x="0" y="9"/>
                    <a:pt x="0" y="9"/>
                    <a:pt x="0" y="9"/>
                  </a:cubicBezTo>
                  <a:cubicBezTo>
                    <a:pt x="0" y="13"/>
                    <a:pt x="0" y="13"/>
                    <a:pt x="0" y="13"/>
                  </a:cubicBezTo>
                  <a:cubicBezTo>
                    <a:pt x="3" y="13"/>
                    <a:pt x="3" y="13"/>
                    <a:pt x="3" y="13"/>
                  </a:cubicBezTo>
                  <a:cubicBezTo>
                    <a:pt x="3" y="18"/>
                    <a:pt x="3" y="18"/>
                    <a:pt x="3" y="18"/>
                  </a:cubicBezTo>
                  <a:cubicBezTo>
                    <a:pt x="0" y="18"/>
                    <a:pt x="0" y="18"/>
                    <a:pt x="0" y="18"/>
                  </a:cubicBezTo>
                  <a:cubicBezTo>
                    <a:pt x="1" y="23"/>
                    <a:pt x="6" y="28"/>
                    <a:pt x="13" y="28"/>
                  </a:cubicBezTo>
                  <a:cubicBezTo>
                    <a:pt x="14" y="31"/>
                    <a:pt x="17" y="33"/>
                    <a:pt x="21" y="33"/>
                  </a:cubicBezTo>
                  <a:cubicBezTo>
                    <a:pt x="39" y="33"/>
                    <a:pt x="39" y="33"/>
                    <a:pt x="39" y="33"/>
                  </a:cubicBezTo>
                  <a:cubicBezTo>
                    <a:pt x="43" y="33"/>
                    <a:pt x="46" y="31"/>
                    <a:pt x="47" y="28"/>
                  </a:cubicBezTo>
                  <a:cubicBezTo>
                    <a:pt x="54" y="28"/>
                    <a:pt x="59" y="23"/>
                    <a:pt x="60" y="18"/>
                  </a:cubicBezTo>
                  <a:cubicBezTo>
                    <a:pt x="58" y="18"/>
                    <a:pt x="58" y="18"/>
                    <a:pt x="58" y="18"/>
                  </a:cubicBezTo>
                  <a:cubicBezTo>
                    <a:pt x="58" y="13"/>
                    <a:pt x="58" y="13"/>
                    <a:pt x="58" y="13"/>
                  </a:cubicBezTo>
                  <a:cubicBezTo>
                    <a:pt x="60" y="13"/>
                    <a:pt x="60" y="13"/>
                    <a:pt x="60" y="13"/>
                  </a:cubicBezTo>
                  <a:cubicBezTo>
                    <a:pt x="60" y="9"/>
                    <a:pt x="60" y="9"/>
                    <a:pt x="60" y="9"/>
                  </a:cubicBezTo>
                  <a:cubicBezTo>
                    <a:pt x="58" y="9"/>
                    <a:pt x="58" y="9"/>
                    <a:pt x="58" y="9"/>
                  </a:cubicBezTo>
                  <a:cubicBezTo>
                    <a:pt x="58" y="4"/>
                    <a:pt x="58" y="4"/>
                    <a:pt x="58" y="4"/>
                  </a:cubicBezTo>
                  <a:cubicBezTo>
                    <a:pt x="60" y="4"/>
                    <a:pt x="60" y="4"/>
                    <a:pt x="60" y="4"/>
                  </a:cubicBezTo>
                  <a:cubicBezTo>
                    <a:pt x="60" y="0"/>
                    <a:pt x="60" y="0"/>
                    <a:pt x="60"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p:cNvGrpSpPr/>
          <p:nvPr/>
        </p:nvGrpSpPr>
        <p:grpSpPr>
          <a:xfrm>
            <a:off x="5937734" y="1963423"/>
            <a:ext cx="333375" cy="277813"/>
            <a:chOff x="3248024" y="5140991"/>
            <a:chExt cx="333375" cy="277813"/>
          </a:xfrm>
          <a:solidFill>
            <a:schemeClr val="bg1"/>
          </a:solidFill>
        </p:grpSpPr>
        <p:sp>
          <p:nvSpPr>
            <p:cNvPr id="21" name="Freeform 285"/>
            <p:cNvSpPr>
              <a:spLocks/>
            </p:cNvSpPr>
            <p:nvPr/>
          </p:nvSpPr>
          <p:spPr bwMode="auto">
            <a:xfrm>
              <a:off x="3325812" y="5179091"/>
              <a:ext cx="15875" cy="236538"/>
            </a:xfrm>
            <a:custGeom>
              <a:avLst/>
              <a:gdLst>
                <a:gd name="T0" fmla="*/ 2 w 4"/>
                <a:gd name="T1" fmla="*/ 63 h 63"/>
                <a:gd name="T2" fmla="*/ 0 w 4"/>
                <a:gd name="T3" fmla="*/ 61 h 63"/>
                <a:gd name="T4" fmla="*/ 0 w 4"/>
                <a:gd name="T5" fmla="*/ 2 h 63"/>
                <a:gd name="T6" fmla="*/ 2 w 4"/>
                <a:gd name="T7" fmla="*/ 0 h 63"/>
                <a:gd name="T8" fmla="*/ 4 w 4"/>
                <a:gd name="T9" fmla="*/ 2 h 63"/>
                <a:gd name="T10" fmla="*/ 4 w 4"/>
                <a:gd name="T11" fmla="*/ 61 h 63"/>
                <a:gd name="T12" fmla="*/ 2 w 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4" h="63">
                  <a:moveTo>
                    <a:pt x="2" y="63"/>
                  </a:moveTo>
                  <a:cubicBezTo>
                    <a:pt x="1" y="63"/>
                    <a:pt x="0" y="62"/>
                    <a:pt x="0" y="61"/>
                  </a:cubicBezTo>
                  <a:cubicBezTo>
                    <a:pt x="0" y="2"/>
                    <a:pt x="0" y="2"/>
                    <a:pt x="0" y="2"/>
                  </a:cubicBezTo>
                  <a:cubicBezTo>
                    <a:pt x="0" y="1"/>
                    <a:pt x="1" y="0"/>
                    <a:pt x="2" y="0"/>
                  </a:cubicBezTo>
                  <a:cubicBezTo>
                    <a:pt x="4" y="0"/>
                    <a:pt x="4" y="1"/>
                    <a:pt x="4" y="2"/>
                  </a:cubicBezTo>
                  <a:cubicBezTo>
                    <a:pt x="4" y="61"/>
                    <a:pt x="4" y="61"/>
                    <a:pt x="4" y="61"/>
                  </a:cubicBezTo>
                  <a:cubicBezTo>
                    <a:pt x="4" y="62"/>
                    <a:pt x="4" y="63"/>
                    <a:pt x="2"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86"/>
            <p:cNvSpPr>
              <a:spLocks noEditPoints="1"/>
            </p:cNvSpPr>
            <p:nvPr/>
          </p:nvSpPr>
          <p:spPr bwMode="auto">
            <a:xfrm>
              <a:off x="3367087" y="5215603"/>
              <a:ext cx="165100" cy="165100"/>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87"/>
            <p:cNvSpPr>
              <a:spLocks noEditPoints="1"/>
            </p:cNvSpPr>
            <p:nvPr/>
          </p:nvSpPr>
          <p:spPr bwMode="auto">
            <a:xfrm>
              <a:off x="3248024" y="5140991"/>
              <a:ext cx="333375" cy="277813"/>
            </a:xfrm>
            <a:custGeom>
              <a:avLst/>
              <a:gdLst>
                <a:gd name="T0" fmla="*/ 82 w 89"/>
                <a:gd name="T1" fmla="*/ 74 h 74"/>
                <a:gd name="T2" fmla="*/ 7 w 89"/>
                <a:gd name="T3" fmla="*/ 74 h 74"/>
                <a:gd name="T4" fmla="*/ 0 w 89"/>
                <a:gd name="T5" fmla="*/ 66 h 74"/>
                <a:gd name="T6" fmla="*/ 0 w 89"/>
                <a:gd name="T7" fmla="*/ 18 h 74"/>
                <a:gd name="T8" fmla="*/ 7 w 89"/>
                <a:gd name="T9" fmla="*/ 10 h 74"/>
                <a:gd name="T10" fmla="*/ 32 w 89"/>
                <a:gd name="T11" fmla="*/ 10 h 74"/>
                <a:gd name="T12" fmla="*/ 40 w 89"/>
                <a:gd name="T13" fmla="*/ 1 h 74"/>
                <a:gd name="T14" fmla="*/ 41 w 89"/>
                <a:gd name="T15" fmla="*/ 0 h 74"/>
                <a:gd name="T16" fmla="*/ 66 w 89"/>
                <a:gd name="T17" fmla="*/ 0 h 74"/>
                <a:gd name="T18" fmla="*/ 68 w 89"/>
                <a:gd name="T19" fmla="*/ 1 h 74"/>
                <a:gd name="T20" fmla="*/ 75 w 89"/>
                <a:gd name="T21" fmla="*/ 10 h 74"/>
                <a:gd name="T22" fmla="*/ 82 w 89"/>
                <a:gd name="T23" fmla="*/ 10 h 74"/>
                <a:gd name="T24" fmla="*/ 89 w 89"/>
                <a:gd name="T25" fmla="*/ 18 h 74"/>
                <a:gd name="T26" fmla="*/ 89 w 89"/>
                <a:gd name="T27" fmla="*/ 66 h 74"/>
                <a:gd name="T28" fmla="*/ 82 w 89"/>
                <a:gd name="T29" fmla="*/ 74 h 74"/>
                <a:gd name="T30" fmla="*/ 7 w 89"/>
                <a:gd name="T31" fmla="*/ 14 h 74"/>
                <a:gd name="T32" fmla="*/ 4 w 89"/>
                <a:gd name="T33" fmla="*/ 18 h 74"/>
                <a:gd name="T34" fmla="*/ 4 w 89"/>
                <a:gd name="T35" fmla="*/ 66 h 74"/>
                <a:gd name="T36" fmla="*/ 7 w 89"/>
                <a:gd name="T37" fmla="*/ 70 h 74"/>
                <a:gd name="T38" fmla="*/ 82 w 89"/>
                <a:gd name="T39" fmla="*/ 70 h 74"/>
                <a:gd name="T40" fmla="*/ 85 w 89"/>
                <a:gd name="T41" fmla="*/ 66 h 74"/>
                <a:gd name="T42" fmla="*/ 85 w 89"/>
                <a:gd name="T43" fmla="*/ 18 h 74"/>
                <a:gd name="T44" fmla="*/ 82 w 89"/>
                <a:gd name="T45" fmla="*/ 14 h 74"/>
                <a:gd name="T46" fmla="*/ 74 w 89"/>
                <a:gd name="T47" fmla="*/ 14 h 74"/>
                <a:gd name="T48" fmla="*/ 73 w 89"/>
                <a:gd name="T49" fmla="*/ 13 h 74"/>
                <a:gd name="T50" fmla="*/ 65 w 89"/>
                <a:gd name="T51" fmla="*/ 4 h 74"/>
                <a:gd name="T52" fmla="*/ 42 w 89"/>
                <a:gd name="T53" fmla="*/ 4 h 74"/>
                <a:gd name="T54" fmla="*/ 35 w 89"/>
                <a:gd name="T55" fmla="*/ 13 h 74"/>
                <a:gd name="T56" fmla="*/ 33 w 89"/>
                <a:gd name="T57" fmla="*/ 14 h 74"/>
                <a:gd name="T58" fmla="*/ 7 w 89"/>
                <a:gd name="T59"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 h="74">
                  <a:moveTo>
                    <a:pt x="82" y="74"/>
                  </a:moveTo>
                  <a:cubicBezTo>
                    <a:pt x="7" y="74"/>
                    <a:pt x="7" y="74"/>
                    <a:pt x="7" y="74"/>
                  </a:cubicBezTo>
                  <a:cubicBezTo>
                    <a:pt x="3" y="74"/>
                    <a:pt x="0" y="70"/>
                    <a:pt x="0" y="66"/>
                  </a:cubicBezTo>
                  <a:cubicBezTo>
                    <a:pt x="0" y="18"/>
                    <a:pt x="0" y="18"/>
                    <a:pt x="0" y="18"/>
                  </a:cubicBezTo>
                  <a:cubicBezTo>
                    <a:pt x="0" y="13"/>
                    <a:pt x="3" y="10"/>
                    <a:pt x="7" y="10"/>
                  </a:cubicBezTo>
                  <a:cubicBezTo>
                    <a:pt x="32" y="10"/>
                    <a:pt x="32" y="10"/>
                    <a:pt x="32" y="10"/>
                  </a:cubicBezTo>
                  <a:cubicBezTo>
                    <a:pt x="40" y="1"/>
                    <a:pt x="40" y="1"/>
                    <a:pt x="40" y="1"/>
                  </a:cubicBezTo>
                  <a:cubicBezTo>
                    <a:pt x="40" y="0"/>
                    <a:pt x="41" y="0"/>
                    <a:pt x="41" y="0"/>
                  </a:cubicBezTo>
                  <a:cubicBezTo>
                    <a:pt x="66" y="0"/>
                    <a:pt x="66" y="0"/>
                    <a:pt x="66" y="0"/>
                  </a:cubicBezTo>
                  <a:cubicBezTo>
                    <a:pt x="67" y="0"/>
                    <a:pt x="68" y="0"/>
                    <a:pt x="68" y="1"/>
                  </a:cubicBezTo>
                  <a:cubicBezTo>
                    <a:pt x="75" y="10"/>
                    <a:pt x="75" y="10"/>
                    <a:pt x="75" y="10"/>
                  </a:cubicBezTo>
                  <a:cubicBezTo>
                    <a:pt x="82" y="10"/>
                    <a:pt x="82" y="10"/>
                    <a:pt x="82" y="10"/>
                  </a:cubicBezTo>
                  <a:cubicBezTo>
                    <a:pt x="86" y="10"/>
                    <a:pt x="89" y="13"/>
                    <a:pt x="89" y="18"/>
                  </a:cubicBezTo>
                  <a:cubicBezTo>
                    <a:pt x="89" y="66"/>
                    <a:pt x="89" y="66"/>
                    <a:pt x="89" y="66"/>
                  </a:cubicBezTo>
                  <a:cubicBezTo>
                    <a:pt x="89" y="70"/>
                    <a:pt x="86" y="74"/>
                    <a:pt x="82" y="74"/>
                  </a:cubicBezTo>
                  <a:close/>
                  <a:moveTo>
                    <a:pt x="7" y="14"/>
                  </a:moveTo>
                  <a:cubicBezTo>
                    <a:pt x="5" y="14"/>
                    <a:pt x="4" y="16"/>
                    <a:pt x="4" y="18"/>
                  </a:cubicBezTo>
                  <a:cubicBezTo>
                    <a:pt x="4" y="66"/>
                    <a:pt x="4" y="66"/>
                    <a:pt x="4" y="66"/>
                  </a:cubicBezTo>
                  <a:cubicBezTo>
                    <a:pt x="4" y="68"/>
                    <a:pt x="5" y="70"/>
                    <a:pt x="7" y="70"/>
                  </a:cubicBezTo>
                  <a:cubicBezTo>
                    <a:pt x="82" y="70"/>
                    <a:pt x="82" y="70"/>
                    <a:pt x="82" y="70"/>
                  </a:cubicBezTo>
                  <a:cubicBezTo>
                    <a:pt x="83" y="70"/>
                    <a:pt x="85" y="68"/>
                    <a:pt x="85" y="66"/>
                  </a:cubicBezTo>
                  <a:cubicBezTo>
                    <a:pt x="85" y="18"/>
                    <a:pt x="85" y="18"/>
                    <a:pt x="85" y="18"/>
                  </a:cubicBezTo>
                  <a:cubicBezTo>
                    <a:pt x="85" y="16"/>
                    <a:pt x="83" y="14"/>
                    <a:pt x="82" y="14"/>
                  </a:cubicBezTo>
                  <a:cubicBezTo>
                    <a:pt x="74" y="14"/>
                    <a:pt x="74" y="14"/>
                    <a:pt x="74" y="14"/>
                  </a:cubicBezTo>
                  <a:cubicBezTo>
                    <a:pt x="74" y="14"/>
                    <a:pt x="73" y="14"/>
                    <a:pt x="73" y="13"/>
                  </a:cubicBezTo>
                  <a:cubicBezTo>
                    <a:pt x="65" y="4"/>
                    <a:pt x="65" y="4"/>
                    <a:pt x="65" y="4"/>
                  </a:cubicBezTo>
                  <a:cubicBezTo>
                    <a:pt x="42" y="4"/>
                    <a:pt x="42" y="4"/>
                    <a:pt x="42" y="4"/>
                  </a:cubicBezTo>
                  <a:cubicBezTo>
                    <a:pt x="35" y="13"/>
                    <a:pt x="35" y="13"/>
                    <a:pt x="35" y="13"/>
                  </a:cubicBezTo>
                  <a:cubicBezTo>
                    <a:pt x="35" y="14"/>
                    <a:pt x="34" y="14"/>
                    <a:pt x="33" y="14"/>
                  </a:cubicBezTo>
                  <a:cubicBezTo>
                    <a:pt x="7" y="14"/>
                    <a:pt x="7" y="14"/>
                    <a:pt x="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p:cNvGrpSpPr/>
          <p:nvPr/>
        </p:nvGrpSpPr>
        <p:grpSpPr>
          <a:xfrm>
            <a:off x="4208863" y="3637480"/>
            <a:ext cx="333375" cy="327025"/>
            <a:chOff x="8809037" y="4174203"/>
            <a:chExt cx="333375" cy="327025"/>
          </a:xfrm>
          <a:solidFill>
            <a:schemeClr val="bg1"/>
          </a:solidFill>
        </p:grpSpPr>
        <p:sp>
          <p:nvSpPr>
            <p:cNvPr id="25" name="Freeform 368"/>
            <p:cNvSpPr>
              <a:spLocks noEditPoints="1"/>
            </p:cNvSpPr>
            <p:nvPr/>
          </p:nvSpPr>
          <p:spPr bwMode="auto">
            <a:xfrm>
              <a:off x="8809037" y="4174203"/>
              <a:ext cx="333375" cy="327025"/>
            </a:xfrm>
            <a:custGeom>
              <a:avLst/>
              <a:gdLst>
                <a:gd name="T0" fmla="*/ 38 w 89"/>
                <a:gd name="T1" fmla="*/ 87 h 87"/>
                <a:gd name="T2" fmla="*/ 37 w 89"/>
                <a:gd name="T3" fmla="*/ 87 h 87"/>
                <a:gd name="T4" fmla="*/ 36 w 89"/>
                <a:gd name="T5" fmla="*/ 85 h 87"/>
                <a:gd name="T6" fmla="*/ 33 w 89"/>
                <a:gd name="T7" fmla="*/ 60 h 87"/>
                <a:gd name="T8" fmla="*/ 29 w 89"/>
                <a:gd name="T9" fmla="*/ 60 h 87"/>
                <a:gd name="T10" fmla="*/ 28 w 89"/>
                <a:gd name="T11" fmla="*/ 58 h 87"/>
                <a:gd name="T12" fmla="*/ 27 w 89"/>
                <a:gd name="T13" fmla="*/ 54 h 87"/>
                <a:gd name="T14" fmla="*/ 3 w 89"/>
                <a:gd name="T15" fmla="*/ 51 h 87"/>
                <a:gd name="T16" fmla="*/ 1 w 89"/>
                <a:gd name="T17" fmla="*/ 51 h 87"/>
                <a:gd name="T18" fmla="*/ 0 w 89"/>
                <a:gd name="T19" fmla="*/ 49 h 87"/>
                <a:gd name="T20" fmla="*/ 6 w 89"/>
                <a:gd name="T21" fmla="*/ 40 h 87"/>
                <a:gd name="T22" fmla="*/ 31 w 89"/>
                <a:gd name="T23" fmla="*/ 32 h 87"/>
                <a:gd name="T24" fmla="*/ 42 w 89"/>
                <a:gd name="T25" fmla="*/ 15 h 87"/>
                <a:gd name="T26" fmla="*/ 76 w 89"/>
                <a:gd name="T27" fmla="*/ 0 h 87"/>
                <a:gd name="T28" fmla="*/ 85 w 89"/>
                <a:gd name="T29" fmla="*/ 1 h 87"/>
                <a:gd name="T30" fmla="*/ 86 w 89"/>
                <a:gd name="T31" fmla="*/ 3 h 87"/>
                <a:gd name="T32" fmla="*/ 72 w 89"/>
                <a:gd name="T33" fmla="*/ 46 h 87"/>
                <a:gd name="T34" fmla="*/ 56 w 89"/>
                <a:gd name="T35" fmla="*/ 56 h 87"/>
                <a:gd name="T36" fmla="*/ 48 w 89"/>
                <a:gd name="T37" fmla="*/ 81 h 87"/>
                <a:gd name="T38" fmla="*/ 39 w 89"/>
                <a:gd name="T39" fmla="*/ 87 h 87"/>
                <a:gd name="T40" fmla="*/ 38 w 89"/>
                <a:gd name="T41" fmla="*/ 87 h 87"/>
                <a:gd name="T42" fmla="*/ 31 w 89"/>
                <a:gd name="T43" fmla="*/ 56 h 87"/>
                <a:gd name="T44" fmla="*/ 35 w 89"/>
                <a:gd name="T45" fmla="*/ 56 h 87"/>
                <a:gd name="T46" fmla="*/ 36 w 89"/>
                <a:gd name="T47" fmla="*/ 57 h 87"/>
                <a:gd name="T48" fmla="*/ 41 w 89"/>
                <a:gd name="T49" fmla="*/ 81 h 87"/>
                <a:gd name="T50" fmla="*/ 45 w 89"/>
                <a:gd name="T51" fmla="*/ 78 h 87"/>
                <a:gd name="T52" fmla="*/ 52 w 89"/>
                <a:gd name="T53" fmla="*/ 56 h 87"/>
                <a:gd name="T54" fmla="*/ 53 w 89"/>
                <a:gd name="T55" fmla="*/ 53 h 87"/>
                <a:gd name="T56" fmla="*/ 69 w 89"/>
                <a:gd name="T57" fmla="*/ 43 h 87"/>
                <a:gd name="T58" fmla="*/ 82 w 89"/>
                <a:gd name="T59" fmla="*/ 5 h 87"/>
                <a:gd name="T60" fmla="*/ 45 w 89"/>
                <a:gd name="T61" fmla="*/ 18 h 87"/>
                <a:gd name="T62" fmla="*/ 34 w 89"/>
                <a:gd name="T63" fmla="*/ 34 h 87"/>
                <a:gd name="T64" fmla="*/ 32 w 89"/>
                <a:gd name="T65" fmla="*/ 36 h 87"/>
                <a:gd name="T66" fmla="*/ 9 w 89"/>
                <a:gd name="T67" fmla="*/ 42 h 87"/>
                <a:gd name="T68" fmla="*/ 6 w 89"/>
                <a:gd name="T69" fmla="*/ 46 h 87"/>
                <a:gd name="T70" fmla="*/ 30 w 89"/>
                <a:gd name="T71" fmla="*/ 51 h 87"/>
                <a:gd name="T72" fmla="*/ 31 w 89"/>
                <a:gd name="T73" fmla="*/ 53 h 87"/>
                <a:gd name="T74" fmla="*/ 31 w 89"/>
                <a:gd name="T75" fmla="*/ 5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9" h="87">
                  <a:moveTo>
                    <a:pt x="38" y="87"/>
                  </a:moveTo>
                  <a:cubicBezTo>
                    <a:pt x="37" y="87"/>
                    <a:pt x="37" y="87"/>
                    <a:pt x="37" y="87"/>
                  </a:cubicBezTo>
                  <a:cubicBezTo>
                    <a:pt x="36" y="86"/>
                    <a:pt x="36" y="85"/>
                    <a:pt x="36" y="85"/>
                  </a:cubicBezTo>
                  <a:cubicBezTo>
                    <a:pt x="40" y="77"/>
                    <a:pt x="38" y="67"/>
                    <a:pt x="33" y="60"/>
                  </a:cubicBezTo>
                  <a:cubicBezTo>
                    <a:pt x="32" y="60"/>
                    <a:pt x="31" y="60"/>
                    <a:pt x="29" y="60"/>
                  </a:cubicBezTo>
                  <a:cubicBezTo>
                    <a:pt x="29" y="59"/>
                    <a:pt x="28" y="59"/>
                    <a:pt x="28" y="58"/>
                  </a:cubicBezTo>
                  <a:cubicBezTo>
                    <a:pt x="28" y="57"/>
                    <a:pt x="27" y="55"/>
                    <a:pt x="27" y="54"/>
                  </a:cubicBezTo>
                  <a:cubicBezTo>
                    <a:pt x="20" y="49"/>
                    <a:pt x="11" y="48"/>
                    <a:pt x="3" y="51"/>
                  </a:cubicBezTo>
                  <a:cubicBezTo>
                    <a:pt x="2" y="52"/>
                    <a:pt x="1" y="51"/>
                    <a:pt x="1" y="51"/>
                  </a:cubicBezTo>
                  <a:cubicBezTo>
                    <a:pt x="0" y="50"/>
                    <a:pt x="0" y="49"/>
                    <a:pt x="0" y="49"/>
                  </a:cubicBezTo>
                  <a:cubicBezTo>
                    <a:pt x="2" y="45"/>
                    <a:pt x="4" y="42"/>
                    <a:pt x="6" y="40"/>
                  </a:cubicBezTo>
                  <a:cubicBezTo>
                    <a:pt x="13" y="33"/>
                    <a:pt x="22" y="30"/>
                    <a:pt x="31" y="32"/>
                  </a:cubicBezTo>
                  <a:cubicBezTo>
                    <a:pt x="34" y="25"/>
                    <a:pt x="37" y="20"/>
                    <a:pt x="42" y="15"/>
                  </a:cubicBezTo>
                  <a:cubicBezTo>
                    <a:pt x="51" y="6"/>
                    <a:pt x="64" y="0"/>
                    <a:pt x="76" y="0"/>
                  </a:cubicBezTo>
                  <a:cubicBezTo>
                    <a:pt x="79" y="0"/>
                    <a:pt x="82" y="1"/>
                    <a:pt x="85" y="1"/>
                  </a:cubicBezTo>
                  <a:cubicBezTo>
                    <a:pt x="85" y="1"/>
                    <a:pt x="86" y="2"/>
                    <a:pt x="86" y="3"/>
                  </a:cubicBezTo>
                  <a:cubicBezTo>
                    <a:pt x="89" y="18"/>
                    <a:pt x="84" y="34"/>
                    <a:pt x="72" y="46"/>
                  </a:cubicBezTo>
                  <a:cubicBezTo>
                    <a:pt x="67" y="50"/>
                    <a:pt x="62" y="54"/>
                    <a:pt x="56" y="56"/>
                  </a:cubicBezTo>
                  <a:cubicBezTo>
                    <a:pt x="57" y="66"/>
                    <a:pt x="54" y="75"/>
                    <a:pt x="48" y="81"/>
                  </a:cubicBezTo>
                  <a:cubicBezTo>
                    <a:pt x="45" y="84"/>
                    <a:pt x="42" y="86"/>
                    <a:pt x="39" y="87"/>
                  </a:cubicBezTo>
                  <a:cubicBezTo>
                    <a:pt x="39" y="87"/>
                    <a:pt x="38" y="87"/>
                    <a:pt x="38" y="87"/>
                  </a:cubicBezTo>
                  <a:close/>
                  <a:moveTo>
                    <a:pt x="31" y="56"/>
                  </a:moveTo>
                  <a:cubicBezTo>
                    <a:pt x="32" y="56"/>
                    <a:pt x="34" y="56"/>
                    <a:pt x="35" y="56"/>
                  </a:cubicBezTo>
                  <a:cubicBezTo>
                    <a:pt x="35" y="56"/>
                    <a:pt x="36" y="57"/>
                    <a:pt x="36" y="57"/>
                  </a:cubicBezTo>
                  <a:cubicBezTo>
                    <a:pt x="41" y="64"/>
                    <a:pt x="43" y="73"/>
                    <a:pt x="41" y="81"/>
                  </a:cubicBezTo>
                  <a:cubicBezTo>
                    <a:pt x="43" y="80"/>
                    <a:pt x="44" y="79"/>
                    <a:pt x="45" y="78"/>
                  </a:cubicBezTo>
                  <a:cubicBezTo>
                    <a:pt x="51" y="72"/>
                    <a:pt x="53" y="64"/>
                    <a:pt x="52" y="56"/>
                  </a:cubicBezTo>
                  <a:cubicBezTo>
                    <a:pt x="51" y="55"/>
                    <a:pt x="52" y="54"/>
                    <a:pt x="53" y="53"/>
                  </a:cubicBezTo>
                  <a:cubicBezTo>
                    <a:pt x="59" y="51"/>
                    <a:pt x="65" y="47"/>
                    <a:pt x="69" y="43"/>
                  </a:cubicBezTo>
                  <a:cubicBezTo>
                    <a:pt x="80" y="32"/>
                    <a:pt x="85" y="18"/>
                    <a:pt x="82" y="5"/>
                  </a:cubicBezTo>
                  <a:cubicBezTo>
                    <a:pt x="69" y="3"/>
                    <a:pt x="55" y="8"/>
                    <a:pt x="45" y="18"/>
                  </a:cubicBezTo>
                  <a:cubicBezTo>
                    <a:pt x="40" y="23"/>
                    <a:pt x="36" y="28"/>
                    <a:pt x="34" y="34"/>
                  </a:cubicBezTo>
                  <a:cubicBezTo>
                    <a:pt x="34" y="35"/>
                    <a:pt x="33" y="36"/>
                    <a:pt x="32" y="36"/>
                  </a:cubicBezTo>
                  <a:cubicBezTo>
                    <a:pt x="24" y="34"/>
                    <a:pt x="15" y="37"/>
                    <a:pt x="9" y="42"/>
                  </a:cubicBezTo>
                  <a:cubicBezTo>
                    <a:pt x="8" y="43"/>
                    <a:pt x="7" y="45"/>
                    <a:pt x="6" y="46"/>
                  </a:cubicBezTo>
                  <a:cubicBezTo>
                    <a:pt x="14" y="44"/>
                    <a:pt x="24" y="46"/>
                    <a:pt x="30" y="51"/>
                  </a:cubicBezTo>
                  <a:cubicBezTo>
                    <a:pt x="31" y="52"/>
                    <a:pt x="31" y="52"/>
                    <a:pt x="31" y="53"/>
                  </a:cubicBezTo>
                  <a:cubicBezTo>
                    <a:pt x="31" y="54"/>
                    <a:pt x="31" y="55"/>
                    <a:pt x="3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69"/>
            <p:cNvSpPr>
              <a:spLocks noEditPoints="1"/>
            </p:cNvSpPr>
            <p:nvPr/>
          </p:nvSpPr>
          <p:spPr bwMode="auto">
            <a:xfrm>
              <a:off x="9004300" y="4223416"/>
              <a:ext cx="77788" cy="79375"/>
            </a:xfrm>
            <a:custGeom>
              <a:avLst/>
              <a:gdLst>
                <a:gd name="T0" fmla="*/ 11 w 21"/>
                <a:gd name="T1" fmla="*/ 21 h 21"/>
                <a:gd name="T2" fmla="*/ 4 w 21"/>
                <a:gd name="T3" fmla="*/ 18 h 21"/>
                <a:gd name="T4" fmla="*/ 4 w 21"/>
                <a:gd name="T5" fmla="*/ 4 h 21"/>
                <a:gd name="T6" fmla="*/ 18 w 21"/>
                <a:gd name="T7" fmla="*/ 4 h 21"/>
                <a:gd name="T8" fmla="*/ 21 w 21"/>
                <a:gd name="T9" fmla="*/ 11 h 21"/>
                <a:gd name="T10" fmla="*/ 18 w 21"/>
                <a:gd name="T11" fmla="*/ 18 h 21"/>
                <a:gd name="T12" fmla="*/ 11 w 21"/>
                <a:gd name="T13" fmla="*/ 21 h 21"/>
                <a:gd name="T14" fmla="*/ 11 w 21"/>
                <a:gd name="T15" fmla="*/ 5 h 21"/>
                <a:gd name="T16" fmla="*/ 7 w 21"/>
                <a:gd name="T17" fmla="*/ 7 h 21"/>
                <a:gd name="T18" fmla="*/ 7 w 21"/>
                <a:gd name="T19" fmla="*/ 15 h 21"/>
                <a:gd name="T20" fmla="*/ 16 w 21"/>
                <a:gd name="T21" fmla="*/ 15 h 21"/>
                <a:gd name="T22" fmla="*/ 17 w 21"/>
                <a:gd name="T23" fmla="*/ 11 h 21"/>
                <a:gd name="T24" fmla="*/ 16 w 21"/>
                <a:gd name="T25" fmla="*/ 7 h 21"/>
                <a:gd name="T26" fmla="*/ 11 w 21"/>
                <a:gd name="T27"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1">
                  <a:moveTo>
                    <a:pt x="11" y="21"/>
                  </a:moveTo>
                  <a:cubicBezTo>
                    <a:pt x="9" y="21"/>
                    <a:pt x="6" y="20"/>
                    <a:pt x="4" y="18"/>
                  </a:cubicBezTo>
                  <a:cubicBezTo>
                    <a:pt x="0" y="14"/>
                    <a:pt x="0" y="8"/>
                    <a:pt x="4" y="4"/>
                  </a:cubicBezTo>
                  <a:cubicBezTo>
                    <a:pt x="8" y="0"/>
                    <a:pt x="15" y="0"/>
                    <a:pt x="18" y="4"/>
                  </a:cubicBezTo>
                  <a:cubicBezTo>
                    <a:pt x="20" y="6"/>
                    <a:pt x="21" y="8"/>
                    <a:pt x="21" y="11"/>
                  </a:cubicBezTo>
                  <a:cubicBezTo>
                    <a:pt x="21" y="14"/>
                    <a:pt x="20" y="16"/>
                    <a:pt x="18" y="18"/>
                  </a:cubicBezTo>
                  <a:cubicBezTo>
                    <a:pt x="16" y="20"/>
                    <a:pt x="14" y="21"/>
                    <a:pt x="11" y="21"/>
                  </a:cubicBezTo>
                  <a:close/>
                  <a:moveTo>
                    <a:pt x="11" y="5"/>
                  </a:moveTo>
                  <a:cubicBezTo>
                    <a:pt x="10" y="5"/>
                    <a:pt x="8" y="6"/>
                    <a:pt x="7" y="7"/>
                  </a:cubicBezTo>
                  <a:cubicBezTo>
                    <a:pt x="5" y="9"/>
                    <a:pt x="5" y="13"/>
                    <a:pt x="7" y="15"/>
                  </a:cubicBezTo>
                  <a:cubicBezTo>
                    <a:pt x="9" y="18"/>
                    <a:pt x="13" y="18"/>
                    <a:pt x="16" y="15"/>
                  </a:cubicBezTo>
                  <a:cubicBezTo>
                    <a:pt x="17" y="14"/>
                    <a:pt x="17" y="13"/>
                    <a:pt x="17" y="11"/>
                  </a:cubicBezTo>
                  <a:cubicBezTo>
                    <a:pt x="17" y="10"/>
                    <a:pt x="17" y="8"/>
                    <a:pt x="16" y="7"/>
                  </a:cubicBezTo>
                  <a:cubicBezTo>
                    <a:pt x="14" y="6"/>
                    <a:pt x="13" y="5"/>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70"/>
            <p:cNvSpPr>
              <a:spLocks/>
            </p:cNvSpPr>
            <p:nvPr/>
          </p:nvSpPr>
          <p:spPr bwMode="auto">
            <a:xfrm>
              <a:off x="8850312" y="4358353"/>
              <a:ext cx="101600" cy="101600"/>
            </a:xfrm>
            <a:custGeom>
              <a:avLst/>
              <a:gdLst>
                <a:gd name="T0" fmla="*/ 7 w 27"/>
                <a:gd name="T1" fmla="*/ 27 h 27"/>
                <a:gd name="T2" fmla="*/ 3 w 27"/>
                <a:gd name="T3" fmla="*/ 26 h 27"/>
                <a:gd name="T4" fmla="*/ 1 w 27"/>
                <a:gd name="T5" fmla="*/ 25 h 27"/>
                <a:gd name="T6" fmla="*/ 9 w 27"/>
                <a:gd name="T7" fmla="*/ 1 h 27"/>
                <a:gd name="T8" fmla="*/ 12 w 27"/>
                <a:gd name="T9" fmla="*/ 1 h 27"/>
                <a:gd name="T10" fmla="*/ 12 w 27"/>
                <a:gd name="T11" fmla="*/ 4 h 27"/>
                <a:gd name="T12" fmla="*/ 5 w 27"/>
                <a:gd name="T13" fmla="*/ 22 h 27"/>
                <a:gd name="T14" fmla="*/ 23 w 27"/>
                <a:gd name="T15" fmla="*/ 15 h 27"/>
                <a:gd name="T16" fmla="*/ 26 w 27"/>
                <a:gd name="T17" fmla="*/ 15 h 27"/>
                <a:gd name="T18" fmla="*/ 26 w 27"/>
                <a:gd name="T19" fmla="*/ 18 h 27"/>
                <a:gd name="T20" fmla="*/ 7 w 27"/>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7">
                  <a:moveTo>
                    <a:pt x="7" y="27"/>
                  </a:moveTo>
                  <a:cubicBezTo>
                    <a:pt x="5" y="27"/>
                    <a:pt x="4" y="26"/>
                    <a:pt x="3" y="26"/>
                  </a:cubicBezTo>
                  <a:cubicBezTo>
                    <a:pt x="2" y="26"/>
                    <a:pt x="1" y="25"/>
                    <a:pt x="1" y="25"/>
                  </a:cubicBezTo>
                  <a:cubicBezTo>
                    <a:pt x="0" y="16"/>
                    <a:pt x="3" y="8"/>
                    <a:pt x="9" y="1"/>
                  </a:cubicBezTo>
                  <a:cubicBezTo>
                    <a:pt x="10" y="0"/>
                    <a:pt x="11" y="0"/>
                    <a:pt x="12" y="1"/>
                  </a:cubicBezTo>
                  <a:cubicBezTo>
                    <a:pt x="13" y="2"/>
                    <a:pt x="13" y="3"/>
                    <a:pt x="12" y="4"/>
                  </a:cubicBezTo>
                  <a:cubicBezTo>
                    <a:pt x="7" y="9"/>
                    <a:pt x="4" y="16"/>
                    <a:pt x="5" y="22"/>
                  </a:cubicBezTo>
                  <a:cubicBezTo>
                    <a:pt x="11" y="23"/>
                    <a:pt x="18" y="20"/>
                    <a:pt x="23" y="15"/>
                  </a:cubicBezTo>
                  <a:cubicBezTo>
                    <a:pt x="24" y="15"/>
                    <a:pt x="25" y="15"/>
                    <a:pt x="26" y="15"/>
                  </a:cubicBezTo>
                  <a:cubicBezTo>
                    <a:pt x="27" y="16"/>
                    <a:pt x="27" y="17"/>
                    <a:pt x="26" y="18"/>
                  </a:cubicBezTo>
                  <a:cubicBezTo>
                    <a:pt x="21" y="24"/>
                    <a:pt x="14" y="27"/>
                    <a:pt x="7"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合 27"/>
          <p:cNvGrpSpPr/>
          <p:nvPr/>
        </p:nvGrpSpPr>
        <p:grpSpPr>
          <a:xfrm>
            <a:off x="7626232" y="3681373"/>
            <a:ext cx="317500" cy="269875"/>
            <a:chOff x="6981825" y="3264566"/>
            <a:chExt cx="317500" cy="269875"/>
          </a:xfrm>
          <a:solidFill>
            <a:schemeClr val="bg1"/>
          </a:solidFill>
        </p:grpSpPr>
        <p:sp>
          <p:nvSpPr>
            <p:cNvPr id="29" name="Freeform 64"/>
            <p:cNvSpPr>
              <a:spLocks noEditPoints="1"/>
            </p:cNvSpPr>
            <p:nvPr/>
          </p:nvSpPr>
          <p:spPr bwMode="auto">
            <a:xfrm>
              <a:off x="6981825" y="3264566"/>
              <a:ext cx="317500" cy="269875"/>
            </a:xfrm>
            <a:custGeom>
              <a:avLst/>
              <a:gdLst>
                <a:gd name="T0" fmla="*/ 19 w 85"/>
                <a:gd name="T1" fmla="*/ 72 h 72"/>
                <a:gd name="T2" fmla="*/ 18 w 85"/>
                <a:gd name="T3" fmla="*/ 72 h 72"/>
                <a:gd name="T4" fmla="*/ 17 w 85"/>
                <a:gd name="T5" fmla="*/ 70 h 72"/>
                <a:gd name="T6" fmla="*/ 17 w 85"/>
                <a:gd name="T7" fmla="*/ 57 h 72"/>
                <a:gd name="T8" fmla="*/ 6 w 85"/>
                <a:gd name="T9" fmla="*/ 57 h 72"/>
                <a:gd name="T10" fmla="*/ 0 w 85"/>
                <a:gd name="T11" fmla="*/ 51 h 72"/>
                <a:gd name="T12" fmla="*/ 0 w 85"/>
                <a:gd name="T13" fmla="*/ 6 h 72"/>
                <a:gd name="T14" fmla="*/ 6 w 85"/>
                <a:gd name="T15" fmla="*/ 0 h 72"/>
                <a:gd name="T16" fmla="*/ 79 w 85"/>
                <a:gd name="T17" fmla="*/ 0 h 72"/>
                <a:gd name="T18" fmla="*/ 85 w 85"/>
                <a:gd name="T19" fmla="*/ 6 h 72"/>
                <a:gd name="T20" fmla="*/ 85 w 85"/>
                <a:gd name="T21" fmla="*/ 51 h 72"/>
                <a:gd name="T22" fmla="*/ 79 w 85"/>
                <a:gd name="T23" fmla="*/ 57 h 72"/>
                <a:gd name="T24" fmla="*/ 39 w 85"/>
                <a:gd name="T25" fmla="*/ 57 h 72"/>
                <a:gd name="T26" fmla="*/ 20 w 85"/>
                <a:gd name="T27" fmla="*/ 72 h 72"/>
                <a:gd name="T28" fmla="*/ 19 w 85"/>
                <a:gd name="T29" fmla="*/ 72 h 72"/>
                <a:gd name="T30" fmla="*/ 6 w 85"/>
                <a:gd name="T31" fmla="*/ 4 h 72"/>
                <a:gd name="T32" fmla="*/ 4 w 85"/>
                <a:gd name="T33" fmla="*/ 6 h 72"/>
                <a:gd name="T34" fmla="*/ 4 w 85"/>
                <a:gd name="T35" fmla="*/ 51 h 72"/>
                <a:gd name="T36" fmla="*/ 6 w 85"/>
                <a:gd name="T37" fmla="*/ 53 h 72"/>
                <a:gd name="T38" fmla="*/ 19 w 85"/>
                <a:gd name="T39" fmla="*/ 53 h 72"/>
                <a:gd name="T40" fmla="*/ 21 w 85"/>
                <a:gd name="T41" fmla="*/ 55 h 72"/>
                <a:gd name="T42" fmla="*/ 21 w 85"/>
                <a:gd name="T43" fmla="*/ 66 h 72"/>
                <a:gd name="T44" fmla="*/ 37 w 85"/>
                <a:gd name="T45" fmla="*/ 53 h 72"/>
                <a:gd name="T46" fmla="*/ 38 w 85"/>
                <a:gd name="T47" fmla="*/ 53 h 72"/>
                <a:gd name="T48" fmla="*/ 79 w 85"/>
                <a:gd name="T49" fmla="*/ 53 h 72"/>
                <a:gd name="T50" fmla="*/ 81 w 85"/>
                <a:gd name="T51" fmla="*/ 51 h 72"/>
                <a:gd name="T52" fmla="*/ 81 w 85"/>
                <a:gd name="T53" fmla="*/ 6 h 72"/>
                <a:gd name="T54" fmla="*/ 79 w 85"/>
                <a:gd name="T55" fmla="*/ 4 h 72"/>
                <a:gd name="T56" fmla="*/ 6 w 85"/>
                <a:gd name="T57"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2">
                  <a:moveTo>
                    <a:pt x="19" y="72"/>
                  </a:moveTo>
                  <a:cubicBezTo>
                    <a:pt x="19" y="72"/>
                    <a:pt x="18" y="72"/>
                    <a:pt x="18" y="72"/>
                  </a:cubicBezTo>
                  <a:cubicBezTo>
                    <a:pt x="17" y="71"/>
                    <a:pt x="17" y="71"/>
                    <a:pt x="17" y="70"/>
                  </a:cubicBezTo>
                  <a:cubicBezTo>
                    <a:pt x="17" y="57"/>
                    <a:pt x="17" y="57"/>
                    <a:pt x="17" y="57"/>
                  </a:cubicBezTo>
                  <a:cubicBezTo>
                    <a:pt x="6" y="57"/>
                    <a:pt x="6" y="57"/>
                    <a:pt x="6" y="57"/>
                  </a:cubicBezTo>
                  <a:cubicBezTo>
                    <a:pt x="3" y="57"/>
                    <a:pt x="0" y="54"/>
                    <a:pt x="0" y="51"/>
                  </a:cubicBezTo>
                  <a:cubicBezTo>
                    <a:pt x="0" y="6"/>
                    <a:pt x="0" y="6"/>
                    <a:pt x="0" y="6"/>
                  </a:cubicBezTo>
                  <a:cubicBezTo>
                    <a:pt x="0" y="3"/>
                    <a:pt x="3" y="0"/>
                    <a:pt x="6" y="0"/>
                  </a:cubicBezTo>
                  <a:cubicBezTo>
                    <a:pt x="79" y="0"/>
                    <a:pt x="79" y="0"/>
                    <a:pt x="79" y="0"/>
                  </a:cubicBezTo>
                  <a:cubicBezTo>
                    <a:pt x="82" y="0"/>
                    <a:pt x="85" y="3"/>
                    <a:pt x="85" y="6"/>
                  </a:cubicBezTo>
                  <a:cubicBezTo>
                    <a:pt x="85" y="51"/>
                    <a:pt x="85" y="51"/>
                    <a:pt x="85" y="51"/>
                  </a:cubicBezTo>
                  <a:cubicBezTo>
                    <a:pt x="85" y="54"/>
                    <a:pt x="82" y="57"/>
                    <a:pt x="79" y="57"/>
                  </a:cubicBezTo>
                  <a:cubicBezTo>
                    <a:pt x="39" y="57"/>
                    <a:pt x="39" y="57"/>
                    <a:pt x="39" y="57"/>
                  </a:cubicBezTo>
                  <a:cubicBezTo>
                    <a:pt x="20" y="72"/>
                    <a:pt x="20" y="72"/>
                    <a:pt x="20" y="72"/>
                  </a:cubicBezTo>
                  <a:cubicBezTo>
                    <a:pt x="20" y="72"/>
                    <a:pt x="19" y="72"/>
                    <a:pt x="19" y="72"/>
                  </a:cubicBezTo>
                  <a:close/>
                  <a:moveTo>
                    <a:pt x="6" y="4"/>
                  </a:moveTo>
                  <a:cubicBezTo>
                    <a:pt x="5" y="4"/>
                    <a:pt x="4" y="5"/>
                    <a:pt x="4" y="6"/>
                  </a:cubicBezTo>
                  <a:cubicBezTo>
                    <a:pt x="4" y="51"/>
                    <a:pt x="4" y="51"/>
                    <a:pt x="4" y="51"/>
                  </a:cubicBezTo>
                  <a:cubicBezTo>
                    <a:pt x="4" y="52"/>
                    <a:pt x="5" y="53"/>
                    <a:pt x="6" y="53"/>
                  </a:cubicBezTo>
                  <a:cubicBezTo>
                    <a:pt x="19" y="53"/>
                    <a:pt x="19" y="53"/>
                    <a:pt x="19" y="53"/>
                  </a:cubicBezTo>
                  <a:cubicBezTo>
                    <a:pt x="20" y="53"/>
                    <a:pt x="21" y="54"/>
                    <a:pt x="21" y="55"/>
                  </a:cubicBezTo>
                  <a:cubicBezTo>
                    <a:pt x="21" y="66"/>
                    <a:pt x="21" y="66"/>
                    <a:pt x="21" y="66"/>
                  </a:cubicBezTo>
                  <a:cubicBezTo>
                    <a:pt x="37" y="53"/>
                    <a:pt x="37" y="53"/>
                    <a:pt x="37" y="53"/>
                  </a:cubicBezTo>
                  <a:cubicBezTo>
                    <a:pt x="37" y="53"/>
                    <a:pt x="37" y="53"/>
                    <a:pt x="38" y="53"/>
                  </a:cubicBezTo>
                  <a:cubicBezTo>
                    <a:pt x="79" y="53"/>
                    <a:pt x="79" y="53"/>
                    <a:pt x="79" y="53"/>
                  </a:cubicBezTo>
                  <a:cubicBezTo>
                    <a:pt x="80" y="53"/>
                    <a:pt x="81" y="52"/>
                    <a:pt x="81" y="51"/>
                  </a:cubicBezTo>
                  <a:cubicBezTo>
                    <a:pt x="81" y="6"/>
                    <a:pt x="81" y="6"/>
                    <a:pt x="81" y="6"/>
                  </a:cubicBezTo>
                  <a:cubicBezTo>
                    <a:pt x="81" y="5"/>
                    <a:pt x="80" y="4"/>
                    <a:pt x="79"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5"/>
            <p:cNvSpPr>
              <a:spLocks/>
            </p:cNvSpPr>
            <p:nvPr/>
          </p:nvSpPr>
          <p:spPr bwMode="auto">
            <a:xfrm>
              <a:off x="7051675" y="3339178"/>
              <a:ext cx="184150" cy="15875"/>
            </a:xfrm>
            <a:custGeom>
              <a:avLst/>
              <a:gdLst>
                <a:gd name="T0" fmla="*/ 47 w 49"/>
                <a:gd name="T1" fmla="*/ 4 h 4"/>
                <a:gd name="T2" fmla="*/ 2 w 49"/>
                <a:gd name="T3" fmla="*/ 4 h 4"/>
                <a:gd name="T4" fmla="*/ 0 w 49"/>
                <a:gd name="T5" fmla="*/ 2 h 4"/>
                <a:gd name="T6" fmla="*/ 2 w 49"/>
                <a:gd name="T7" fmla="*/ 0 h 4"/>
                <a:gd name="T8" fmla="*/ 47 w 49"/>
                <a:gd name="T9" fmla="*/ 0 h 4"/>
                <a:gd name="T10" fmla="*/ 49 w 49"/>
                <a:gd name="T11" fmla="*/ 2 h 4"/>
                <a:gd name="T12" fmla="*/ 47 w 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47" y="4"/>
                  </a:moveTo>
                  <a:cubicBezTo>
                    <a:pt x="2" y="4"/>
                    <a:pt x="2" y="4"/>
                    <a:pt x="2" y="4"/>
                  </a:cubicBezTo>
                  <a:cubicBezTo>
                    <a:pt x="1" y="4"/>
                    <a:pt x="0" y="3"/>
                    <a:pt x="0" y="2"/>
                  </a:cubicBezTo>
                  <a:cubicBezTo>
                    <a:pt x="0" y="1"/>
                    <a:pt x="1" y="0"/>
                    <a:pt x="2" y="0"/>
                  </a:cubicBezTo>
                  <a:cubicBezTo>
                    <a:pt x="47" y="0"/>
                    <a:pt x="47" y="0"/>
                    <a:pt x="47" y="0"/>
                  </a:cubicBezTo>
                  <a:cubicBezTo>
                    <a:pt x="48" y="0"/>
                    <a:pt x="49" y="1"/>
                    <a:pt x="49" y="2"/>
                  </a:cubicBezTo>
                  <a:cubicBezTo>
                    <a:pt x="49" y="3"/>
                    <a:pt x="48" y="4"/>
                    <a:pt x="4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6"/>
            <p:cNvSpPr>
              <a:spLocks/>
            </p:cNvSpPr>
            <p:nvPr/>
          </p:nvSpPr>
          <p:spPr bwMode="auto">
            <a:xfrm>
              <a:off x="7051675" y="3385216"/>
              <a:ext cx="184150" cy="14288"/>
            </a:xfrm>
            <a:custGeom>
              <a:avLst/>
              <a:gdLst>
                <a:gd name="T0" fmla="*/ 47 w 49"/>
                <a:gd name="T1" fmla="*/ 4 h 4"/>
                <a:gd name="T2" fmla="*/ 2 w 49"/>
                <a:gd name="T3" fmla="*/ 4 h 4"/>
                <a:gd name="T4" fmla="*/ 0 w 49"/>
                <a:gd name="T5" fmla="*/ 2 h 4"/>
                <a:gd name="T6" fmla="*/ 2 w 49"/>
                <a:gd name="T7" fmla="*/ 0 h 4"/>
                <a:gd name="T8" fmla="*/ 47 w 49"/>
                <a:gd name="T9" fmla="*/ 0 h 4"/>
                <a:gd name="T10" fmla="*/ 49 w 49"/>
                <a:gd name="T11" fmla="*/ 2 h 4"/>
                <a:gd name="T12" fmla="*/ 47 w 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47" y="4"/>
                  </a:moveTo>
                  <a:cubicBezTo>
                    <a:pt x="2" y="4"/>
                    <a:pt x="2" y="4"/>
                    <a:pt x="2" y="4"/>
                  </a:cubicBezTo>
                  <a:cubicBezTo>
                    <a:pt x="1" y="4"/>
                    <a:pt x="0" y="3"/>
                    <a:pt x="0" y="2"/>
                  </a:cubicBezTo>
                  <a:cubicBezTo>
                    <a:pt x="0" y="1"/>
                    <a:pt x="1" y="0"/>
                    <a:pt x="2" y="0"/>
                  </a:cubicBezTo>
                  <a:cubicBezTo>
                    <a:pt x="47" y="0"/>
                    <a:pt x="47" y="0"/>
                    <a:pt x="47" y="0"/>
                  </a:cubicBezTo>
                  <a:cubicBezTo>
                    <a:pt x="48" y="0"/>
                    <a:pt x="49" y="1"/>
                    <a:pt x="49" y="2"/>
                  </a:cubicBezTo>
                  <a:cubicBezTo>
                    <a:pt x="49" y="3"/>
                    <a:pt x="48" y="4"/>
                    <a:pt x="4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 name="组合 31"/>
          <p:cNvGrpSpPr/>
          <p:nvPr/>
        </p:nvGrpSpPr>
        <p:grpSpPr>
          <a:xfrm>
            <a:off x="5896248" y="5311333"/>
            <a:ext cx="404813" cy="331788"/>
            <a:chOff x="5075237" y="5114003"/>
            <a:chExt cx="404813" cy="331788"/>
          </a:xfrm>
          <a:solidFill>
            <a:schemeClr val="bg1"/>
          </a:solidFill>
        </p:grpSpPr>
        <p:sp>
          <p:nvSpPr>
            <p:cNvPr id="33"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6"/>
            <p:cNvSpPr>
              <a:spLocks/>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9"/>
            <p:cNvSpPr>
              <a:spLocks/>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1" name="椭圆 50"/>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344023" y="448348"/>
            <a:ext cx="2797561" cy="400110"/>
          </a:xfrm>
          <a:prstGeom prst="rect">
            <a:avLst/>
          </a:prstGeom>
        </p:spPr>
        <p:txBody>
          <a:bodyPr wrap="none">
            <a:spAutoFit/>
          </a:bodyPr>
          <a:lstStyle/>
          <a:p>
            <a:r>
              <a:rPr lang="en-US" altLang="zh-CN" sz="2000" b="1" dirty="0">
                <a:solidFill>
                  <a:schemeClr val="tx1">
                    <a:lumMod val="75000"/>
                    <a:lumOff val="25000"/>
                  </a:schemeClr>
                </a:solidFill>
              </a:rPr>
              <a:t>Tools</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&amp;</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Dependencies</a:t>
            </a:r>
            <a:endParaRPr lang="zh-CN" altLang="en-US" sz="2000" b="1" dirty="0">
              <a:solidFill>
                <a:schemeClr val="tx1">
                  <a:lumMod val="75000"/>
                  <a:lumOff val="25000"/>
                </a:schemeClr>
              </a:solidFill>
            </a:endParaRPr>
          </a:p>
        </p:txBody>
      </p:sp>
      <p:sp>
        <p:nvSpPr>
          <p:cNvPr id="2" name="Rectangle 1">
            <a:extLst>
              <a:ext uri="{FF2B5EF4-FFF2-40B4-BE49-F238E27FC236}">
                <a16:creationId xmlns="" xmlns:a16="http://schemas.microsoft.com/office/drawing/2014/main" id="{DB5D3EB2-1184-F64C-BA33-BFC545F0D981}"/>
              </a:ext>
            </a:extLst>
          </p:cNvPr>
          <p:cNvSpPr/>
          <p:nvPr/>
        </p:nvSpPr>
        <p:spPr>
          <a:xfrm>
            <a:off x="4275946" y="1124946"/>
            <a:ext cx="3891902" cy="523220"/>
          </a:xfrm>
          <a:prstGeom prst="rect">
            <a:avLst/>
          </a:prstGeom>
        </p:spPr>
        <p:txBody>
          <a:bodyPr wrap="square">
            <a:spAutoFit/>
          </a:bodyPr>
          <a:lstStyle/>
          <a:p>
            <a:pPr lvl="0" algn="ctr">
              <a:spcAft>
                <a:spcPts val="600"/>
              </a:spcAft>
            </a:pPr>
            <a:r>
              <a:rPr lang="en-US" sz="1400" dirty="0">
                <a:solidFill>
                  <a:srgbClr val="3A3A3A"/>
                </a:solidFill>
                <a:latin typeface="+mj-lt"/>
                <a:ea typeface="Times New Roman" panose="02020603050405020304" pitchFamily="18" charset="0"/>
              </a:rPr>
              <a:t>JDK version 1.5: using for regression testing of functionality of the application.</a:t>
            </a:r>
            <a:endParaRPr lang="en-US" sz="1400" dirty="0">
              <a:latin typeface="+mj-lt"/>
              <a:ea typeface="Times New Roman" panose="02020603050405020304" pitchFamily="18" charset="0"/>
            </a:endParaRPr>
          </a:p>
        </p:txBody>
      </p:sp>
      <p:sp>
        <p:nvSpPr>
          <p:cNvPr id="55" name="Rectangle 54">
            <a:extLst>
              <a:ext uri="{FF2B5EF4-FFF2-40B4-BE49-F238E27FC236}">
                <a16:creationId xmlns="" xmlns:a16="http://schemas.microsoft.com/office/drawing/2014/main" id="{F4AD6676-2ACF-DF42-BE42-B1D3B20B2460}"/>
              </a:ext>
            </a:extLst>
          </p:cNvPr>
          <p:cNvSpPr/>
          <p:nvPr/>
        </p:nvSpPr>
        <p:spPr>
          <a:xfrm>
            <a:off x="7217328" y="2100540"/>
            <a:ext cx="2920083" cy="738664"/>
          </a:xfrm>
          <a:prstGeom prst="rect">
            <a:avLst/>
          </a:prstGeom>
        </p:spPr>
        <p:txBody>
          <a:bodyPr wrap="square">
            <a:spAutoFit/>
          </a:bodyPr>
          <a:lstStyle/>
          <a:p>
            <a:pPr lvl="0" algn="ctr">
              <a:spcAft>
                <a:spcPts val="600"/>
              </a:spcAft>
            </a:pPr>
            <a:r>
              <a:rPr lang="en-US" sz="1400" dirty="0">
                <a:solidFill>
                  <a:srgbClr val="3A3A3A"/>
                </a:solidFill>
                <a:latin typeface="+mj-lt"/>
                <a:ea typeface="Times New Roman" panose="02020603050405020304" pitchFamily="18" charset="0"/>
              </a:rPr>
              <a:t>Web Sphere 6.1: using for regression testing of functionality of the application.</a:t>
            </a:r>
          </a:p>
        </p:txBody>
      </p:sp>
      <p:sp>
        <p:nvSpPr>
          <p:cNvPr id="56" name="Rectangle 55">
            <a:extLst>
              <a:ext uri="{FF2B5EF4-FFF2-40B4-BE49-F238E27FC236}">
                <a16:creationId xmlns="" xmlns:a16="http://schemas.microsoft.com/office/drawing/2014/main" id="{E71AFEB2-1EC5-DE49-B12D-29548739CF8C}"/>
              </a:ext>
            </a:extLst>
          </p:cNvPr>
          <p:cNvSpPr/>
          <p:nvPr/>
        </p:nvSpPr>
        <p:spPr>
          <a:xfrm>
            <a:off x="8282960" y="3534241"/>
            <a:ext cx="2920083" cy="738664"/>
          </a:xfrm>
          <a:prstGeom prst="rect">
            <a:avLst/>
          </a:prstGeom>
        </p:spPr>
        <p:txBody>
          <a:bodyPr wrap="square">
            <a:spAutoFit/>
          </a:bodyPr>
          <a:lstStyle/>
          <a:p>
            <a:pPr lvl="0" algn="ctr">
              <a:spcAft>
                <a:spcPts val="600"/>
              </a:spcAft>
            </a:pPr>
            <a:r>
              <a:rPr lang="en-US" sz="1400" dirty="0">
                <a:solidFill>
                  <a:srgbClr val="3A3A3A"/>
                </a:solidFill>
                <a:latin typeface="+mj-lt"/>
                <a:ea typeface="Times New Roman" panose="02020603050405020304" pitchFamily="18" charset="0"/>
              </a:rPr>
              <a:t>OnBase Database: the external databases used to store patients’ personal demographic information</a:t>
            </a:r>
          </a:p>
        </p:txBody>
      </p:sp>
      <p:sp>
        <p:nvSpPr>
          <p:cNvPr id="58" name="Rectangle 57">
            <a:extLst>
              <a:ext uri="{FF2B5EF4-FFF2-40B4-BE49-F238E27FC236}">
                <a16:creationId xmlns="" xmlns:a16="http://schemas.microsoft.com/office/drawing/2014/main" id="{497DD896-AAB3-6C46-A671-AC806F09D0A9}"/>
              </a:ext>
            </a:extLst>
          </p:cNvPr>
          <p:cNvSpPr/>
          <p:nvPr/>
        </p:nvSpPr>
        <p:spPr>
          <a:xfrm>
            <a:off x="2123373" y="3462717"/>
            <a:ext cx="2035293" cy="523220"/>
          </a:xfrm>
          <a:prstGeom prst="rect">
            <a:avLst/>
          </a:prstGeom>
        </p:spPr>
        <p:txBody>
          <a:bodyPr wrap="square">
            <a:spAutoFit/>
          </a:bodyPr>
          <a:lstStyle/>
          <a:p>
            <a:pPr lvl="0" algn="ctr">
              <a:spcAft>
                <a:spcPts val="600"/>
              </a:spcAft>
            </a:pPr>
            <a:r>
              <a:rPr lang="en-US" sz="1400" dirty="0">
                <a:solidFill>
                  <a:srgbClr val="3A3A3A"/>
                </a:solidFill>
                <a:latin typeface="+mj-lt"/>
                <a:ea typeface="Times New Roman" panose="02020603050405020304" pitchFamily="18" charset="0"/>
              </a:rPr>
              <a:t>Automation tools: Postman, UFT, Selenium</a:t>
            </a:r>
          </a:p>
        </p:txBody>
      </p:sp>
      <p:sp>
        <p:nvSpPr>
          <p:cNvPr id="59" name="Rectangle 58">
            <a:extLst>
              <a:ext uri="{FF2B5EF4-FFF2-40B4-BE49-F238E27FC236}">
                <a16:creationId xmlns="" xmlns:a16="http://schemas.microsoft.com/office/drawing/2014/main" id="{2C7E1168-3E61-1A41-818A-86EFACE51685}"/>
              </a:ext>
            </a:extLst>
          </p:cNvPr>
          <p:cNvSpPr/>
          <p:nvPr/>
        </p:nvSpPr>
        <p:spPr>
          <a:xfrm>
            <a:off x="3678913" y="5408011"/>
            <a:ext cx="2035293" cy="738664"/>
          </a:xfrm>
          <a:prstGeom prst="rect">
            <a:avLst/>
          </a:prstGeom>
        </p:spPr>
        <p:txBody>
          <a:bodyPr wrap="square">
            <a:spAutoFit/>
          </a:bodyPr>
          <a:lstStyle/>
          <a:p>
            <a:pPr lvl="0" algn="ctr">
              <a:spcAft>
                <a:spcPts val="600"/>
              </a:spcAft>
            </a:pPr>
            <a:r>
              <a:rPr lang="en-US" sz="1400" dirty="0">
                <a:solidFill>
                  <a:srgbClr val="3A3A3A"/>
                </a:solidFill>
                <a:latin typeface="+mj-lt"/>
                <a:ea typeface="Times New Roman" panose="02020603050405020304" pitchFamily="18" charset="0"/>
              </a:rPr>
              <a:t>Bug tracking tools: </a:t>
            </a:r>
            <a:r>
              <a:rPr lang="en-US" sz="1400" dirty="0" err="1">
                <a:solidFill>
                  <a:srgbClr val="3A3A3A"/>
                </a:solidFill>
                <a:latin typeface="+mj-lt"/>
                <a:ea typeface="Times New Roman" panose="02020603050405020304" pitchFamily="18" charset="0"/>
              </a:rPr>
              <a:t>Backlog.com</a:t>
            </a:r>
            <a:r>
              <a:rPr lang="en-US" sz="1400" dirty="0">
                <a:solidFill>
                  <a:srgbClr val="3A3A3A"/>
                </a:solidFill>
                <a:latin typeface="+mj-lt"/>
                <a:ea typeface="Times New Roman" panose="02020603050405020304" pitchFamily="18" charset="0"/>
              </a:rPr>
              <a:t>, </a:t>
            </a:r>
            <a:r>
              <a:rPr lang="en-US" sz="1400" dirty="0" err="1">
                <a:solidFill>
                  <a:srgbClr val="3A3A3A"/>
                </a:solidFill>
                <a:latin typeface="+mj-lt"/>
                <a:ea typeface="Times New Roman" panose="02020603050405020304" pitchFamily="18" charset="0"/>
              </a:rPr>
              <a:t>Bugeez.Io</a:t>
            </a:r>
            <a:r>
              <a:rPr lang="en-US" sz="1400" dirty="0">
                <a:solidFill>
                  <a:srgbClr val="3A3A3A"/>
                </a:solidFill>
                <a:latin typeface="+mj-lt"/>
                <a:ea typeface="Times New Roman" panose="02020603050405020304" pitchFamily="18" charset="0"/>
              </a:rPr>
              <a:t>, </a:t>
            </a:r>
            <a:r>
              <a:rPr lang="en-US" sz="1400" dirty="0" err="1">
                <a:solidFill>
                  <a:srgbClr val="3A3A3A"/>
                </a:solidFill>
                <a:latin typeface="+mj-lt"/>
                <a:ea typeface="Times New Roman" panose="02020603050405020304" pitchFamily="18" charset="0"/>
              </a:rPr>
              <a:t>Roller.com</a:t>
            </a:r>
            <a:endParaRPr lang="en-US" sz="1400" dirty="0">
              <a:solidFill>
                <a:srgbClr val="3A3A3A"/>
              </a:solidFill>
              <a:latin typeface="+mj-lt"/>
              <a:ea typeface="Times New Roman" panose="02020603050405020304" pitchFamily="18" charset="0"/>
            </a:endParaRPr>
          </a:p>
        </p:txBody>
      </p:sp>
    </p:spTree>
    <p:extLst>
      <p:ext uri="{BB962C8B-B14F-4D97-AF65-F5344CB8AC3E}">
        <p14:creationId xmlns:p14="http://schemas.microsoft.com/office/powerpoint/2010/main" val="88425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910172"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216279" y="342296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318018" y="3514494"/>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6" name="文本框 5"/>
          <p:cNvSpPr txBox="1"/>
          <p:nvPr/>
        </p:nvSpPr>
        <p:spPr>
          <a:xfrm>
            <a:off x="4440578" y="4512165"/>
            <a:ext cx="1051891" cy="369332"/>
          </a:xfrm>
          <a:prstGeom prst="rect">
            <a:avLst/>
          </a:prstGeom>
          <a:noFill/>
        </p:spPr>
        <p:txBody>
          <a:bodyPr wrap="none" rtlCol="0">
            <a:spAutoFit/>
          </a:bodyPr>
          <a:lstStyle/>
          <a:p>
            <a:pPr algn="ctr"/>
            <a:r>
              <a:rPr lang="en-US" altLang="zh-CN" dirty="0">
                <a:latin typeface="+mj-lt"/>
              </a:rPr>
              <a:t>Test</a:t>
            </a:r>
            <a:r>
              <a:rPr lang="zh-CN" altLang="en-US" dirty="0">
                <a:latin typeface="+mj-lt"/>
              </a:rPr>
              <a:t> </a:t>
            </a:r>
            <a:r>
              <a:rPr lang="en-US" altLang="zh-CN" dirty="0">
                <a:latin typeface="+mj-lt"/>
              </a:rPr>
              <a:t>Plan</a:t>
            </a:r>
            <a:endParaRPr lang="zh-CN" altLang="en-US" dirty="0">
              <a:latin typeface="+mj-lt"/>
            </a:endParaRPr>
          </a:p>
        </p:txBody>
      </p:sp>
      <p:sp>
        <p:nvSpPr>
          <p:cNvPr id="7" name="文本框 6"/>
          <p:cNvSpPr txBox="1"/>
          <p:nvPr/>
        </p:nvSpPr>
        <p:spPr>
          <a:xfrm>
            <a:off x="3958471" y="4851175"/>
            <a:ext cx="2016104" cy="830997"/>
          </a:xfrm>
          <a:prstGeom prst="rect">
            <a:avLst/>
          </a:prstGeom>
          <a:noFill/>
        </p:spPr>
        <p:txBody>
          <a:bodyPr wrap="square" rtlCol="0">
            <a:spAutoFit/>
          </a:bodyPr>
          <a:lstStyle/>
          <a:p>
            <a:pPr algn="ctr"/>
            <a:r>
              <a:rPr lang="en-US" altLang="zh-CN" sz="1200" dirty="0"/>
              <a:t>A</a:t>
            </a:r>
            <a:r>
              <a:rPr lang="zh-CN" altLang="en-US" sz="1200" dirty="0"/>
              <a:t> </a:t>
            </a:r>
            <a:r>
              <a:rPr lang="en-US" altLang="zh-CN" sz="1200" dirty="0"/>
              <a:t>full</a:t>
            </a:r>
            <a:r>
              <a:rPr lang="zh-CN" altLang="en-US" sz="1200" dirty="0"/>
              <a:t> </a:t>
            </a:r>
            <a:r>
              <a:rPr lang="en-US" altLang="zh-CN" sz="1200" dirty="0"/>
              <a:t>description</a:t>
            </a:r>
            <a:r>
              <a:rPr lang="zh-CN" altLang="en-US" sz="1200" dirty="0"/>
              <a:t> </a:t>
            </a:r>
            <a:r>
              <a:rPr lang="en-US" altLang="zh-CN" sz="1200" dirty="0"/>
              <a:t>of</a:t>
            </a:r>
            <a:r>
              <a:rPr lang="zh-CN" altLang="en-US" sz="1200" dirty="0"/>
              <a:t> </a:t>
            </a:r>
            <a:r>
              <a:rPr lang="en-US" altLang="zh-CN" sz="1200" dirty="0"/>
              <a:t>the</a:t>
            </a:r>
            <a:r>
              <a:rPr lang="zh-CN" altLang="en-US" sz="1200" dirty="0"/>
              <a:t> </a:t>
            </a:r>
            <a:r>
              <a:rPr lang="en-US" altLang="zh-CN" sz="1200" dirty="0"/>
              <a:t>testing</a:t>
            </a:r>
            <a:r>
              <a:rPr lang="zh-CN" altLang="en-US" sz="1200" dirty="0"/>
              <a:t> </a:t>
            </a:r>
            <a:r>
              <a:rPr lang="en-US" altLang="zh-CN" sz="1200" dirty="0"/>
              <a:t>process</a:t>
            </a:r>
            <a:r>
              <a:rPr lang="zh-CN" altLang="en-US" sz="1200" dirty="0"/>
              <a:t> </a:t>
            </a:r>
            <a:r>
              <a:rPr lang="en-US" altLang="zh-CN" sz="1200" dirty="0"/>
              <a:t>including</a:t>
            </a:r>
            <a:r>
              <a:rPr lang="zh-CN" altLang="en-US" sz="1200" dirty="0"/>
              <a:t> </a:t>
            </a:r>
            <a:r>
              <a:rPr lang="en-US" altLang="zh-CN" sz="1200" dirty="0"/>
              <a:t>test</a:t>
            </a:r>
            <a:r>
              <a:rPr lang="zh-CN" altLang="en-US" sz="1200" dirty="0"/>
              <a:t> </a:t>
            </a:r>
            <a:r>
              <a:rPr lang="en-US" altLang="zh-CN" sz="1200" dirty="0"/>
              <a:t>objectives,</a:t>
            </a:r>
            <a:r>
              <a:rPr lang="zh-CN" altLang="en-US" sz="1200" dirty="0"/>
              <a:t> </a:t>
            </a:r>
            <a:r>
              <a:rPr lang="en-US" altLang="zh-CN" sz="1200" dirty="0"/>
              <a:t>schedule,</a:t>
            </a:r>
            <a:r>
              <a:rPr lang="zh-CN" altLang="en-US" sz="1200" dirty="0"/>
              <a:t> </a:t>
            </a:r>
            <a:r>
              <a:rPr lang="en-US" altLang="zh-CN" sz="1200" dirty="0"/>
              <a:t>strategy</a:t>
            </a:r>
            <a:r>
              <a:rPr lang="zh-CN" altLang="en-US" sz="1200" dirty="0"/>
              <a:t> </a:t>
            </a:r>
            <a:r>
              <a:rPr lang="en-US" altLang="zh-CN" sz="1200" dirty="0"/>
              <a:t>and</a:t>
            </a:r>
            <a:r>
              <a:rPr lang="zh-CN" altLang="en-US" sz="1200" dirty="0"/>
              <a:t> </a:t>
            </a:r>
            <a:r>
              <a:rPr lang="en-US" altLang="zh-CN" sz="1200" dirty="0"/>
              <a:t>specific</a:t>
            </a:r>
            <a:r>
              <a:rPr lang="zh-CN" altLang="en-US" sz="1200" dirty="0"/>
              <a:t> </a:t>
            </a:r>
            <a:r>
              <a:rPr lang="en-US" altLang="zh-CN" sz="1200" dirty="0"/>
              <a:t>tasks.</a:t>
            </a:r>
            <a:r>
              <a:rPr lang="zh-CN" altLang="en-US" sz="1200" dirty="0"/>
              <a:t> </a:t>
            </a:r>
          </a:p>
        </p:txBody>
      </p:sp>
      <p:sp>
        <p:nvSpPr>
          <p:cNvPr id="11" name="文本框 10"/>
          <p:cNvSpPr txBox="1"/>
          <p:nvPr/>
        </p:nvSpPr>
        <p:spPr>
          <a:xfrm>
            <a:off x="6828134" y="4493430"/>
            <a:ext cx="989373" cy="369332"/>
          </a:xfrm>
          <a:prstGeom prst="rect">
            <a:avLst/>
          </a:prstGeom>
          <a:noFill/>
        </p:spPr>
        <p:txBody>
          <a:bodyPr wrap="none" rtlCol="0">
            <a:spAutoFit/>
          </a:bodyPr>
          <a:lstStyle/>
          <a:p>
            <a:pPr algn="ctr"/>
            <a:r>
              <a:rPr lang="en-US" altLang="zh-CN" dirty="0">
                <a:latin typeface="+mj-lt"/>
              </a:rPr>
              <a:t>Matrixes</a:t>
            </a:r>
            <a:endParaRPr lang="zh-CN" altLang="en-US" dirty="0">
              <a:latin typeface="+mj-lt"/>
            </a:endParaRPr>
          </a:p>
        </p:txBody>
      </p:sp>
      <p:sp>
        <p:nvSpPr>
          <p:cNvPr id="12" name="文本框 11"/>
          <p:cNvSpPr txBox="1"/>
          <p:nvPr/>
        </p:nvSpPr>
        <p:spPr>
          <a:xfrm>
            <a:off x="6310341" y="4832440"/>
            <a:ext cx="2016104" cy="830997"/>
          </a:xfrm>
          <a:prstGeom prst="rect">
            <a:avLst/>
          </a:prstGeom>
          <a:noFill/>
        </p:spPr>
        <p:txBody>
          <a:bodyPr wrap="square" rtlCol="0">
            <a:spAutoFit/>
          </a:bodyPr>
          <a:lstStyle/>
          <a:p>
            <a:pPr algn="ctr"/>
            <a:r>
              <a:rPr lang="en-US" altLang="zh-CN" sz="1200" dirty="0"/>
              <a:t>Test</a:t>
            </a:r>
            <a:r>
              <a:rPr lang="zh-CN" altLang="en-US" sz="1200" dirty="0"/>
              <a:t> </a:t>
            </a:r>
            <a:r>
              <a:rPr lang="en-US" altLang="zh-CN" sz="1200" dirty="0"/>
              <a:t>Condition</a:t>
            </a:r>
            <a:r>
              <a:rPr lang="zh-CN" altLang="en-US" sz="1200" dirty="0"/>
              <a:t> </a:t>
            </a:r>
            <a:r>
              <a:rPr lang="en-US" altLang="zh-CN" sz="1200" dirty="0"/>
              <a:t>Matrixes</a:t>
            </a:r>
          </a:p>
          <a:p>
            <a:pPr algn="ctr"/>
            <a:r>
              <a:rPr lang="en-US" altLang="zh-CN" sz="1200" dirty="0"/>
              <a:t>Test</a:t>
            </a:r>
            <a:r>
              <a:rPr lang="zh-CN" altLang="en-US" sz="1200" dirty="0"/>
              <a:t> </a:t>
            </a:r>
            <a:r>
              <a:rPr lang="en-US" altLang="zh-CN" sz="1200" dirty="0"/>
              <a:t>Scenarios</a:t>
            </a:r>
          </a:p>
          <a:p>
            <a:pPr algn="ctr"/>
            <a:r>
              <a:rPr lang="en-US" altLang="zh-CN" sz="1200" dirty="0"/>
              <a:t>Test</a:t>
            </a:r>
            <a:r>
              <a:rPr lang="zh-CN" altLang="en-US" sz="1200" dirty="0"/>
              <a:t> </a:t>
            </a:r>
            <a:r>
              <a:rPr lang="en-US" altLang="zh-CN" sz="1200" dirty="0"/>
              <a:t>Cases</a:t>
            </a:r>
          </a:p>
          <a:p>
            <a:pPr algn="ctr"/>
            <a:r>
              <a:rPr lang="en-US" altLang="zh-CN" sz="1200" dirty="0"/>
              <a:t>Traceability</a:t>
            </a:r>
            <a:r>
              <a:rPr lang="zh-CN" altLang="en-US" sz="1200" dirty="0"/>
              <a:t> </a:t>
            </a:r>
            <a:r>
              <a:rPr lang="en-US" altLang="zh-CN" sz="1200" dirty="0"/>
              <a:t>Matrix</a:t>
            </a:r>
            <a:endParaRPr lang="zh-CN" altLang="en-US" sz="1200" dirty="0"/>
          </a:p>
        </p:txBody>
      </p:sp>
      <p:sp>
        <p:nvSpPr>
          <p:cNvPr id="16" name="文本框 15"/>
          <p:cNvSpPr txBox="1"/>
          <p:nvPr/>
        </p:nvSpPr>
        <p:spPr>
          <a:xfrm>
            <a:off x="9285710" y="4507447"/>
            <a:ext cx="665567" cy="369332"/>
          </a:xfrm>
          <a:prstGeom prst="rect">
            <a:avLst/>
          </a:prstGeom>
          <a:noFill/>
        </p:spPr>
        <p:txBody>
          <a:bodyPr wrap="none" rtlCol="0">
            <a:spAutoFit/>
          </a:bodyPr>
          <a:lstStyle/>
          <a:p>
            <a:pPr algn="ctr"/>
            <a:r>
              <a:rPr lang="en-US" altLang="zh-CN" dirty="0">
                <a:latin typeface="+mj-lt"/>
              </a:rPr>
              <a:t>Q&amp;A</a:t>
            </a:r>
            <a:endParaRPr lang="zh-CN" altLang="en-US" dirty="0">
              <a:latin typeface="+mj-lt"/>
            </a:endParaRPr>
          </a:p>
        </p:txBody>
      </p:sp>
      <p:sp>
        <p:nvSpPr>
          <p:cNvPr id="17" name="文本框 16"/>
          <p:cNvSpPr txBox="1"/>
          <p:nvPr/>
        </p:nvSpPr>
        <p:spPr>
          <a:xfrm>
            <a:off x="8662211" y="4832440"/>
            <a:ext cx="2016104" cy="276999"/>
          </a:xfrm>
          <a:prstGeom prst="rect">
            <a:avLst/>
          </a:prstGeom>
          <a:noFill/>
        </p:spPr>
        <p:txBody>
          <a:bodyPr wrap="square" rtlCol="0">
            <a:spAutoFit/>
          </a:bodyPr>
          <a:lstStyle/>
          <a:p>
            <a:pPr algn="ctr"/>
            <a:r>
              <a:rPr lang="en-US" altLang="zh-CN" sz="1200" dirty="0"/>
              <a:t>Simulate</a:t>
            </a:r>
            <a:r>
              <a:rPr lang="zh-CN" altLang="en-US" sz="1200" dirty="0"/>
              <a:t> </a:t>
            </a:r>
            <a:r>
              <a:rPr lang="en-US" altLang="zh-CN" sz="1200" dirty="0"/>
              <a:t>quality</a:t>
            </a:r>
            <a:r>
              <a:rPr lang="zh-CN" altLang="en-US" sz="1200" dirty="0"/>
              <a:t> </a:t>
            </a:r>
            <a:r>
              <a:rPr lang="en-US" altLang="zh-CN" sz="1200" dirty="0"/>
              <a:t>testing</a:t>
            </a:r>
            <a:endParaRPr lang="zh-CN" altLang="en-US" sz="1200" dirty="0"/>
          </a:p>
        </p:txBody>
      </p:sp>
      <p:sp>
        <p:nvSpPr>
          <p:cNvPr id="21" name="文本框 20"/>
          <p:cNvSpPr txBox="1"/>
          <p:nvPr/>
        </p:nvSpPr>
        <p:spPr>
          <a:xfrm>
            <a:off x="1957062" y="4507447"/>
            <a:ext cx="1362874" cy="369332"/>
          </a:xfrm>
          <a:prstGeom prst="rect">
            <a:avLst/>
          </a:prstGeom>
          <a:noFill/>
        </p:spPr>
        <p:txBody>
          <a:bodyPr wrap="none" rtlCol="0">
            <a:spAutoFit/>
          </a:bodyPr>
          <a:lstStyle/>
          <a:p>
            <a:pPr algn="ctr"/>
            <a:r>
              <a:rPr lang="en-US" altLang="zh-CN" dirty="0">
                <a:latin typeface="+mj-lt"/>
              </a:rPr>
              <a:t>Introduction</a:t>
            </a:r>
            <a:endParaRPr lang="zh-CN" altLang="en-US" dirty="0">
              <a:latin typeface="+mj-lt"/>
            </a:endParaRPr>
          </a:p>
        </p:txBody>
      </p:sp>
      <p:sp>
        <p:nvSpPr>
          <p:cNvPr id="22" name="文本框 21"/>
          <p:cNvSpPr txBox="1"/>
          <p:nvPr/>
        </p:nvSpPr>
        <p:spPr>
          <a:xfrm>
            <a:off x="1769417" y="4832440"/>
            <a:ext cx="2016104" cy="461665"/>
          </a:xfrm>
          <a:prstGeom prst="rect">
            <a:avLst/>
          </a:prstGeom>
          <a:noFill/>
        </p:spPr>
        <p:txBody>
          <a:bodyPr wrap="square" rtlCol="0">
            <a:spAutoFit/>
          </a:bodyPr>
          <a:lstStyle/>
          <a:p>
            <a:pPr algn="ctr"/>
            <a:r>
              <a:rPr lang="en-US" altLang="zh-CN" sz="1200" dirty="0"/>
              <a:t>Introduce</a:t>
            </a:r>
            <a:r>
              <a:rPr lang="zh-CN" altLang="en-US" sz="1200" dirty="0"/>
              <a:t> </a:t>
            </a:r>
            <a:r>
              <a:rPr lang="en-US" altLang="zh-CN" sz="1200" dirty="0"/>
              <a:t>the</a:t>
            </a:r>
            <a:r>
              <a:rPr lang="zh-CN" altLang="en-US" sz="1200" dirty="0"/>
              <a:t> </a:t>
            </a:r>
            <a:r>
              <a:rPr lang="en-US" altLang="zh-CN" sz="1200" dirty="0"/>
              <a:t>new</a:t>
            </a:r>
            <a:r>
              <a:rPr lang="zh-CN" altLang="en-US" sz="1200" dirty="0"/>
              <a:t> </a:t>
            </a:r>
            <a:r>
              <a:rPr lang="en-US" altLang="zh-CN" sz="1200" dirty="0"/>
              <a:t>clinical</a:t>
            </a:r>
            <a:r>
              <a:rPr lang="zh-CN" altLang="en-US" sz="1200" dirty="0"/>
              <a:t> </a:t>
            </a:r>
            <a:r>
              <a:rPr lang="en-US" altLang="zh-CN" sz="1200" dirty="0"/>
              <a:t>system,</a:t>
            </a:r>
            <a:r>
              <a:rPr lang="zh-CN" altLang="en-US" sz="1200" dirty="0"/>
              <a:t> </a:t>
            </a:r>
            <a:r>
              <a:rPr lang="en-US" altLang="zh-CN" sz="1200" dirty="0"/>
              <a:t>let</a:t>
            </a:r>
            <a:r>
              <a:rPr lang="zh-CN" altLang="en-US" sz="1200" dirty="0"/>
              <a:t> </a:t>
            </a:r>
            <a:r>
              <a:rPr lang="en-US" altLang="zh-CN" sz="1200" dirty="0"/>
              <a:t>people</a:t>
            </a:r>
            <a:r>
              <a:rPr lang="zh-CN" altLang="en-US" sz="1200" dirty="0"/>
              <a:t> </a:t>
            </a:r>
            <a:r>
              <a:rPr lang="en-US" altLang="zh-CN" sz="1200" dirty="0"/>
              <a:t>know!</a:t>
            </a:r>
            <a:endParaRPr lang="zh-CN" altLang="en-US" sz="1200" dirty="0"/>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Contents</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9" name="椭圆 8"/>
          <p:cNvSpPr/>
          <p:nvPr/>
        </p:nvSpPr>
        <p:spPr>
          <a:xfrm>
            <a:off x="4495929" y="344170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586496" y="3533229"/>
            <a:ext cx="771365" cy="769441"/>
          </a:xfrm>
          <a:prstGeom prst="rect">
            <a:avLst/>
          </a:prstGeom>
          <a:noFill/>
        </p:spPr>
        <p:txBody>
          <a:bodyPr wrap="none" rtlCol="0">
            <a:spAutoFit/>
          </a:bodyPr>
          <a:lstStyle/>
          <a:p>
            <a:pPr algn="ctr"/>
            <a:r>
              <a:rPr lang="en-US" altLang="zh-CN" sz="4400" b="1" dirty="0">
                <a:solidFill>
                  <a:schemeClr val="bg1"/>
                </a:solidFill>
              </a:rPr>
              <a:t>02</a:t>
            </a:r>
            <a:endParaRPr lang="zh-CN" altLang="en-US" sz="4400" b="1" dirty="0">
              <a:solidFill>
                <a:schemeClr val="bg1"/>
              </a:solidFill>
            </a:endParaRPr>
          </a:p>
        </p:txBody>
      </p:sp>
      <p:sp>
        <p:nvSpPr>
          <p:cNvPr id="33" name="椭圆 32"/>
          <p:cNvSpPr/>
          <p:nvPr/>
        </p:nvSpPr>
        <p:spPr>
          <a:xfrm>
            <a:off x="5203969"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775579" y="34417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37323" y="3533229"/>
            <a:ext cx="771365" cy="769441"/>
          </a:xfrm>
          <a:prstGeom prst="rect">
            <a:avLst/>
          </a:prstGeom>
          <a:noFill/>
        </p:spPr>
        <p:txBody>
          <a:bodyPr wrap="none" rtlCol="0">
            <a:spAutoFit/>
          </a:bodyPr>
          <a:lstStyle/>
          <a:p>
            <a:pPr algn="ctr"/>
            <a:r>
              <a:rPr lang="en-US" altLang="zh-CN" sz="4400" b="1" dirty="0">
                <a:solidFill>
                  <a:schemeClr val="bg1"/>
                </a:solidFill>
              </a:rPr>
              <a:t>03</a:t>
            </a:r>
            <a:endParaRPr lang="zh-CN" altLang="en-US" sz="4400" b="1" dirty="0">
              <a:solidFill>
                <a:schemeClr val="bg1"/>
              </a:solidFill>
            </a:endParaRPr>
          </a:p>
        </p:txBody>
      </p:sp>
      <p:sp>
        <p:nvSpPr>
          <p:cNvPr id="34" name="椭圆 33"/>
          <p:cNvSpPr/>
          <p:nvPr/>
        </p:nvSpPr>
        <p:spPr>
          <a:xfrm>
            <a:off x="7516801"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055229" y="3416616"/>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45796" y="3508145"/>
            <a:ext cx="771365" cy="769441"/>
          </a:xfrm>
          <a:prstGeom prst="rect">
            <a:avLst/>
          </a:prstGeom>
          <a:noFill/>
        </p:spPr>
        <p:txBody>
          <a:bodyPr wrap="none" rtlCol="0">
            <a:spAutoFit/>
          </a:bodyPr>
          <a:lstStyle/>
          <a:p>
            <a:pPr algn="ctr"/>
            <a:r>
              <a:rPr lang="en-US" altLang="zh-CN" sz="4400" b="1" dirty="0">
                <a:solidFill>
                  <a:schemeClr val="bg1"/>
                </a:solidFill>
              </a:rPr>
              <a:t>04</a:t>
            </a:r>
            <a:endParaRPr lang="zh-CN" altLang="en-US" sz="4400" b="1" dirty="0">
              <a:solidFill>
                <a:schemeClr val="bg1"/>
              </a:solidFill>
            </a:endParaRPr>
          </a:p>
        </p:txBody>
      </p:sp>
      <p:sp>
        <p:nvSpPr>
          <p:cNvPr id="35" name="椭圆 34"/>
          <p:cNvSpPr/>
          <p:nvPr/>
        </p:nvSpPr>
        <p:spPr>
          <a:xfrm>
            <a:off x="9770535"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6879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3</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830997"/>
          </a:xfrm>
          <a:prstGeom prst="rect">
            <a:avLst/>
          </a:prstGeom>
          <a:noFill/>
        </p:spPr>
        <p:txBody>
          <a:bodyPr wrap="square" rtlCol="0">
            <a:spAutoFit/>
          </a:bodyPr>
          <a:lstStyle/>
          <a:p>
            <a:r>
              <a:rPr lang="en-US" altLang="zh-CN" sz="1200" dirty="0"/>
              <a:t>Test</a:t>
            </a:r>
            <a:r>
              <a:rPr lang="zh-CN" altLang="en-US" sz="1200" dirty="0"/>
              <a:t> </a:t>
            </a:r>
            <a:r>
              <a:rPr lang="en-US" altLang="zh-CN" sz="1200" dirty="0"/>
              <a:t>Condition</a:t>
            </a:r>
            <a:r>
              <a:rPr lang="zh-CN" altLang="en-US" sz="1200" dirty="0"/>
              <a:t> </a:t>
            </a:r>
            <a:r>
              <a:rPr lang="en-US" altLang="zh-CN" sz="1200" dirty="0"/>
              <a:t>Matrixes</a:t>
            </a:r>
          </a:p>
          <a:p>
            <a:r>
              <a:rPr lang="en-US" altLang="zh-CN" sz="1200" dirty="0"/>
              <a:t>Test</a:t>
            </a:r>
            <a:r>
              <a:rPr lang="zh-CN" altLang="en-US" sz="1200" dirty="0"/>
              <a:t> </a:t>
            </a:r>
            <a:r>
              <a:rPr lang="en-US" altLang="zh-CN" sz="1200" dirty="0"/>
              <a:t>Scenarios</a:t>
            </a:r>
          </a:p>
          <a:p>
            <a:r>
              <a:rPr lang="en-US" altLang="zh-CN" sz="1200" dirty="0"/>
              <a:t>Test</a:t>
            </a:r>
            <a:r>
              <a:rPr lang="zh-CN" altLang="en-US" sz="1200" dirty="0"/>
              <a:t> </a:t>
            </a:r>
            <a:r>
              <a:rPr lang="en-US" altLang="zh-CN" sz="1200" dirty="0"/>
              <a:t>Cases</a:t>
            </a:r>
          </a:p>
          <a:p>
            <a:r>
              <a:rPr lang="en-US" altLang="zh-CN" sz="1200" dirty="0"/>
              <a:t>Traceability</a:t>
            </a:r>
            <a:r>
              <a:rPr lang="zh-CN" altLang="en-US" sz="1200" dirty="0"/>
              <a:t> </a:t>
            </a:r>
            <a:r>
              <a:rPr lang="en-US" altLang="zh-CN" sz="1200" dirty="0"/>
              <a:t>Matrix</a:t>
            </a:r>
            <a:endParaRPr lang="zh-CN" altLang="en-US" sz="1200" dirty="0"/>
          </a:p>
        </p:txBody>
      </p:sp>
      <p:sp>
        <p:nvSpPr>
          <p:cNvPr id="2" name="矩形 1"/>
          <p:cNvSpPr/>
          <p:nvPr/>
        </p:nvSpPr>
        <p:spPr>
          <a:xfrm>
            <a:off x="4819993" y="3040204"/>
            <a:ext cx="1186543" cy="400110"/>
          </a:xfrm>
          <a:prstGeom prst="rect">
            <a:avLst/>
          </a:prstGeom>
        </p:spPr>
        <p:txBody>
          <a:bodyPr wrap="none">
            <a:spAutoFit/>
          </a:bodyPr>
          <a:lstStyle/>
          <a:p>
            <a:r>
              <a:rPr lang="en-US" altLang="zh-CN" sz="2000" b="1" dirty="0"/>
              <a:t>Matrixes</a:t>
            </a:r>
            <a:endParaRPr lang="zh-CN" altLang="en-US" sz="2000" b="1" dirty="0"/>
          </a:p>
        </p:txBody>
      </p:sp>
    </p:spTree>
    <p:extLst>
      <p:ext uri="{BB962C8B-B14F-4D97-AF65-F5344CB8AC3E}">
        <p14:creationId xmlns:p14="http://schemas.microsoft.com/office/powerpoint/2010/main" val="3582938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3.1</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en-US" altLang="zh-CN" sz="1200" dirty="0"/>
              <a:t>Test</a:t>
            </a:r>
            <a:r>
              <a:rPr lang="zh-CN" altLang="en-US" sz="1200" dirty="0"/>
              <a:t> </a:t>
            </a:r>
            <a:r>
              <a:rPr lang="en-US" altLang="zh-CN" sz="1200" dirty="0"/>
              <a:t>conditions</a:t>
            </a:r>
            <a:r>
              <a:rPr lang="zh-CN" altLang="en-US" sz="1200" dirty="0"/>
              <a:t> </a:t>
            </a:r>
            <a:r>
              <a:rPr lang="en-US" altLang="zh-CN" sz="1200" dirty="0"/>
              <a:t>are</a:t>
            </a:r>
            <a:r>
              <a:rPr lang="zh-CN" altLang="en-US" sz="1200" dirty="0"/>
              <a:t> </a:t>
            </a:r>
            <a:r>
              <a:rPr lang="en-US" altLang="zh-CN" sz="1200" dirty="0"/>
              <a:t>aimed</a:t>
            </a:r>
            <a:r>
              <a:rPr lang="zh-CN" altLang="en-US" sz="1200" dirty="0"/>
              <a:t> </a:t>
            </a:r>
            <a:r>
              <a:rPr lang="en-US" altLang="zh-CN" sz="1200" dirty="0"/>
              <a:t>to</a:t>
            </a:r>
            <a:r>
              <a:rPr lang="zh-CN" altLang="en-US" sz="1200" dirty="0"/>
              <a:t> </a:t>
            </a:r>
            <a:r>
              <a:rPr lang="en-US" altLang="zh-CN" sz="1200" dirty="0"/>
              <a:t>simulate</a:t>
            </a:r>
            <a:r>
              <a:rPr lang="zh-CN" altLang="en-US" sz="1200" dirty="0"/>
              <a:t> </a:t>
            </a:r>
            <a:r>
              <a:rPr lang="en-US" altLang="zh-CN" sz="1200" dirty="0"/>
              <a:t>every</a:t>
            </a:r>
            <a:r>
              <a:rPr lang="zh-CN" altLang="en-US" sz="1200" dirty="0"/>
              <a:t> </a:t>
            </a:r>
            <a:r>
              <a:rPr lang="en-US" altLang="zh-CN" sz="1200" dirty="0"/>
              <a:t>type</a:t>
            </a:r>
            <a:r>
              <a:rPr lang="zh-CN" altLang="en-US" sz="1200" dirty="0"/>
              <a:t> </a:t>
            </a:r>
            <a:r>
              <a:rPr lang="en-US" altLang="zh-CN" sz="1200" dirty="0"/>
              <a:t>of</a:t>
            </a:r>
            <a:r>
              <a:rPr lang="zh-CN" altLang="en-US" sz="1200" dirty="0"/>
              <a:t> </a:t>
            </a:r>
            <a:r>
              <a:rPr lang="en-US" altLang="zh-CN" sz="1200" dirty="0"/>
              <a:t>conditions</a:t>
            </a:r>
            <a:r>
              <a:rPr lang="zh-CN" altLang="en-US" sz="1200" dirty="0"/>
              <a:t> </a:t>
            </a:r>
            <a:r>
              <a:rPr lang="en-US" altLang="zh-CN" sz="1200" dirty="0"/>
              <a:t>that</a:t>
            </a:r>
            <a:r>
              <a:rPr lang="zh-CN" altLang="en-US" sz="1200" dirty="0"/>
              <a:t> </a:t>
            </a:r>
            <a:r>
              <a:rPr lang="en-US" altLang="zh-CN" sz="1200" dirty="0"/>
              <a:t>the</a:t>
            </a:r>
            <a:r>
              <a:rPr lang="zh-CN" altLang="en-US" sz="1200" dirty="0"/>
              <a:t> </a:t>
            </a:r>
            <a:r>
              <a:rPr lang="en-US" altLang="zh-CN" sz="1200" dirty="0"/>
              <a:t>testers</a:t>
            </a:r>
            <a:r>
              <a:rPr lang="zh-CN" altLang="en-US" sz="1200" dirty="0"/>
              <a:t> </a:t>
            </a:r>
            <a:r>
              <a:rPr lang="en-US" altLang="zh-CN" sz="1200" dirty="0"/>
              <a:t>could</a:t>
            </a:r>
            <a:r>
              <a:rPr lang="zh-CN" altLang="en-US" sz="1200" dirty="0"/>
              <a:t> </a:t>
            </a:r>
            <a:r>
              <a:rPr lang="en-US" altLang="zh-CN" sz="1200" dirty="0"/>
              <a:t>imagination</a:t>
            </a:r>
            <a:r>
              <a:rPr lang="zh-CN" altLang="en-US" sz="1200" dirty="0"/>
              <a:t> </a:t>
            </a:r>
            <a:r>
              <a:rPr lang="en-US" altLang="zh-CN" sz="1200" dirty="0"/>
              <a:t>for</a:t>
            </a:r>
            <a:r>
              <a:rPr lang="zh-CN" altLang="en-US" sz="1200" dirty="0"/>
              <a:t> </a:t>
            </a:r>
            <a:r>
              <a:rPr lang="en-US" altLang="zh-CN" sz="1200" dirty="0"/>
              <a:t>end-users.</a:t>
            </a:r>
            <a:r>
              <a:rPr lang="zh-CN" altLang="en-US" sz="1200" dirty="0"/>
              <a:t> </a:t>
            </a:r>
          </a:p>
        </p:txBody>
      </p:sp>
      <p:sp>
        <p:nvSpPr>
          <p:cNvPr id="2" name="矩形 1"/>
          <p:cNvSpPr/>
          <p:nvPr/>
        </p:nvSpPr>
        <p:spPr>
          <a:xfrm>
            <a:off x="4819993" y="3040204"/>
            <a:ext cx="2828018" cy="400110"/>
          </a:xfrm>
          <a:prstGeom prst="rect">
            <a:avLst/>
          </a:prstGeom>
        </p:spPr>
        <p:txBody>
          <a:bodyPr wrap="none">
            <a:spAutoFit/>
          </a:bodyPr>
          <a:lstStyle/>
          <a:p>
            <a:r>
              <a:rPr lang="en-US" altLang="zh-CN" sz="2000" b="1" dirty="0"/>
              <a:t>Math</a:t>
            </a:r>
            <a:r>
              <a:rPr lang="zh-CN" altLang="en-US" sz="2000" b="1" dirty="0"/>
              <a:t> </a:t>
            </a:r>
            <a:r>
              <a:rPr lang="en-US" altLang="zh-CN" sz="2000" b="1" dirty="0"/>
              <a:t>all</a:t>
            </a:r>
            <a:r>
              <a:rPr lang="zh-CN" altLang="en-US" sz="2000" b="1" dirty="0"/>
              <a:t> </a:t>
            </a:r>
            <a:r>
              <a:rPr lang="en-US" altLang="zh-CN" sz="2000" b="1" dirty="0"/>
              <a:t>Combinations</a:t>
            </a:r>
            <a:endParaRPr lang="zh-CN" altLang="en-US" sz="2000" b="1" dirty="0"/>
          </a:p>
        </p:txBody>
      </p:sp>
    </p:spTree>
    <p:extLst>
      <p:ext uri="{BB962C8B-B14F-4D97-AF65-F5344CB8AC3E}">
        <p14:creationId xmlns:p14="http://schemas.microsoft.com/office/powerpoint/2010/main" val="2751792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33DDD7F2-4141-D641-8494-6A76EE8FC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282" y="1243540"/>
            <a:ext cx="7602277" cy="2185460"/>
          </a:xfrm>
          <a:prstGeom prst="rect">
            <a:avLst/>
          </a:prstGeom>
        </p:spPr>
      </p:pic>
      <p:pic>
        <p:nvPicPr>
          <p:cNvPr id="13" name="Picture 12">
            <a:extLst>
              <a:ext uri="{FF2B5EF4-FFF2-40B4-BE49-F238E27FC236}">
                <a16:creationId xmlns="" xmlns:a16="http://schemas.microsoft.com/office/drawing/2014/main" id="{73BA911F-E614-5B4D-A2D4-2F8B2516BB57}"/>
              </a:ext>
            </a:extLst>
          </p:cNvPr>
          <p:cNvPicPr>
            <a:picLocks noChangeAspect="1"/>
          </p:cNvPicPr>
          <p:nvPr/>
        </p:nvPicPr>
        <p:blipFill>
          <a:blip r:embed="rId3"/>
          <a:stretch>
            <a:fillRect/>
          </a:stretch>
        </p:blipFill>
        <p:spPr>
          <a:xfrm>
            <a:off x="912282" y="3724273"/>
            <a:ext cx="10075613" cy="2185460"/>
          </a:xfrm>
          <a:prstGeom prst="rect">
            <a:avLst/>
          </a:prstGeom>
        </p:spPr>
      </p:pic>
    </p:spTree>
    <p:extLst>
      <p:ext uri="{BB962C8B-B14F-4D97-AF65-F5344CB8AC3E}">
        <p14:creationId xmlns:p14="http://schemas.microsoft.com/office/powerpoint/2010/main" val="4032131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3.2</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276999"/>
          </a:xfrm>
          <a:prstGeom prst="rect">
            <a:avLst/>
          </a:prstGeom>
          <a:noFill/>
        </p:spPr>
        <p:txBody>
          <a:bodyPr wrap="square" rtlCol="0">
            <a:spAutoFit/>
          </a:bodyPr>
          <a:lstStyle/>
          <a:p>
            <a:r>
              <a:rPr lang="en-US" altLang="zh-CN" sz="1200" dirty="0"/>
              <a:t>Show</a:t>
            </a:r>
            <a:r>
              <a:rPr lang="zh-CN" altLang="en-US" sz="1200" dirty="0"/>
              <a:t> </a:t>
            </a:r>
            <a:r>
              <a:rPr lang="en-US" altLang="zh-CN" sz="1200" dirty="0"/>
              <a:t>a</a:t>
            </a:r>
            <a:r>
              <a:rPr lang="zh-CN" altLang="en-US" sz="1200" dirty="0"/>
              <a:t> </a:t>
            </a:r>
            <a:r>
              <a:rPr lang="en-US" altLang="zh-CN" sz="1200" dirty="0"/>
              <a:t>potential</a:t>
            </a:r>
            <a:r>
              <a:rPr lang="zh-CN" altLang="en-US" sz="1200" dirty="0"/>
              <a:t> </a:t>
            </a:r>
            <a:r>
              <a:rPr lang="en-US" altLang="zh-CN" sz="1200" dirty="0"/>
              <a:t>scenarios</a:t>
            </a:r>
            <a:r>
              <a:rPr lang="zh-CN" altLang="en-US" sz="1200" dirty="0"/>
              <a:t> </a:t>
            </a:r>
            <a:r>
              <a:rPr lang="en-US" altLang="zh-CN" sz="1200" dirty="0"/>
              <a:t>including</a:t>
            </a:r>
            <a:r>
              <a:rPr lang="zh-CN" altLang="en-US" sz="1200" dirty="0"/>
              <a:t> </a:t>
            </a:r>
            <a:r>
              <a:rPr lang="en-US" altLang="zh-CN" sz="1200" dirty="0"/>
              <a:t>many</a:t>
            </a:r>
            <a:r>
              <a:rPr lang="zh-CN" altLang="en-US" sz="1200" dirty="0"/>
              <a:t> </a:t>
            </a:r>
            <a:r>
              <a:rPr lang="en-US" altLang="zh-CN" sz="1200" dirty="0"/>
              <a:t>test</a:t>
            </a:r>
            <a:r>
              <a:rPr lang="zh-CN" altLang="en-US" sz="1200" dirty="0"/>
              <a:t> </a:t>
            </a:r>
            <a:r>
              <a:rPr lang="en-US" altLang="zh-CN" sz="1200" dirty="0"/>
              <a:t>cases</a:t>
            </a:r>
            <a:endParaRPr lang="zh-CN" altLang="en-US" sz="1200" dirty="0"/>
          </a:p>
        </p:txBody>
      </p:sp>
      <p:sp>
        <p:nvSpPr>
          <p:cNvPr id="2" name="矩形 1"/>
          <p:cNvSpPr/>
          <p:nvPr/>
        </p:nvSpPr>
        <p:spPr>
          <a:xfrm>
            <a:off x="4819993" y="3040204"/>
            <a:ext cx="2406428" cy="400110"/>
          </a:xfrm>
          <a:prstGeom prst="rect">
            <a:avLst/>
          </a:prstGeom>
        </p:spPr>
        <p:txBody>
          <a:bodyPr wrap="none">
            <a:spAutoFit/>
          </a:bodyPr>
          <a:lstStyle/>
          <a:p>
            <a:r>
              <a:rPr lang="en-US" altLang="zh-CN" sz="2000" b="1" dirty="0"/>
              <a:t>Potential</a:t>
            </a:r>
            <a:r>
              <a:rPr lang="zh-CN" altLang="en-US" sz="2000" b="1" dirty="0"/>
              <a:t> </a:t>
            </a:r>
            <a:r>
              <a:rPr lang="en-US" altLang="zh-CN" sz="2000" b="1" dirty="0"/>
              <a:t>Scenarios</a:t>
            </a:r>
            <a:endParaRPr lang="zh-CN" altLang="en-US" sz="2000" b="1" dirty="0"/>
          </a:p>
        </p:txBody>
      </p:sp>
    </p:spTree>
    <p:extLst>
      <p:ext uri="{BB962C8B-B14F-4D97-AF65-F5344CB8AC3E}">
        <p14:creationId xmlns:p14="http://schemas.microsoft.com/office/powerpoint/2010/main" val="3827743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B716BF2-8E33-D246-A13C-71A5D2F27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631950"/>
            <a:ext cx="11836400" cy="3594100"/>
          </a:xfrm>
          <a:prstGeom prst="rect">
            <a:avLst/>
          </a:prstGeom>
        </p:spPr>
      </p:pic>
    </p:spTree>
    <p:extLst>
      <p:ext uri="{BB962C8B-B14F-4D97-AF65-F5344CB8AC3E}">
        <p14:creationId xmlns:p14="http://schemas.microsoft.com/office/powerpoint/2010/main" val="114855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3.3</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276999"/>
          </a:xfrm>
          <a:prstGeom prst="rect">
            <a:avLst/>
          </a:prstGeom>
          <a:noFill/>
        </p:spPr>
        <p:txBody>
          <a:bodyPr wrap="square" rtlCol="0">
            <a:spAutoFit/>
          </a:bodyPr>
          <a:lstStyle/>
          <a:p>
            <a:r>
              <a:rPr lang="en-US" altLang="zh-CN" sz="1200" dirty="0"/>
              <a:t>Cases</a:t>
            </a:r>
            <a:r>
              <a:rPr lang="zh-CN" altLang="en-US" sz="1200" dirty="0"/>
              <a:t> </a:t>
            </a:r>
            <a:r>
              <a:rPr lang="en-US" altLang="zh-CN" sz="1200" dirty="0"/>
              <a:t>could</a:t>
            </a:r>
            <a:r>
              <a:rPr lang="zh-CN" altLang="en-US" sz="1200" dirty="0"/>
              <a:t> </a:t>
            </a:r>
            <a:r>
              <a:rPr lang="en-US" altLang="zh-CN" sz="1200" dirty="0"/>
              <a:t>happened</a:t>
            </a:r>
            <a:endParaRPr lang="zh-CN" altLang="en-US" sz="1200" dirty="0"/>
          </a:p>
        </p:txBody>
      </p:sp>
      <p:sp>
        <p:nvSpPr>
          <p:cNvPr id="2" name="矩形 1"/>
          <p:cNvSpPr/>
          <p:nvPr/>
        </p:nvSpPr>
        <p:spPr>
          <a:xfrm>
            <a:off x="4819993" y="3040204"/>
            <a:ext cx="1386918" cy="400110"/>
          </a:xfrm>
          <a:prstGeom prst="rect">
            <a:avLst/>
          </a:prstGeom>
        </p:spPr>
        <p:txBody>
          <a:bodyPr wrap="none">
            <a:spAutoFit/>
          </a:bodyPr>
          <a:lstStyle/>
          <a:p>
            <a:r>
              <a:rPr lang="en-US" altLang="zh-CN" sz="2000" b="1" dirty="0"/>
              <a:t>Test</a:t>
            </a:r>
            <a:r>
              <a:rPr lang="zh-CN" altLang="en-US" sz="2000" b="1" dirty="0"/>
              <a:t> </a:t>
            </a:r>
            <a:r>
              <a:rPr lang="en-US" altLang="zh-CN" sz="2000" b="1" dirty="0"/>
              <a:t>Cases</a:t>
            </a:r>
            <a:endParaRPr lang="zh-CN" altLang="en-US" sz="2000" b="1" dirty="0"/>
          </a:p>
        </p:txBody>
      </p:sp>
    </p:spTree>
    <p:extLst>
      <p:ext uri="{BB962C8B-B14F-4D97-AF65-F5344CB8AC3E}">
        <p14:creationId xmlns:p14="http://schemas.microsoft.com/office/powerpoint/2010/main" val="532948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8132" y="639535"/>
            <a:ext cx="8534400" cy="2095500"/>
          </a:xfrm>
          <a:prstGeom prst="rect">
            <a:avLst/>
          </a:prstGeom>
        </p:spPr>
      </p:pic>
      <p:pic>
        <p:nvPicPr>
          <p:cNvPr id="7" name="Picture 6"/>
          <p:cNvPicPr>
            <a:picLocks noChangeAspect="1"/>
          </p:cNvPicPr>
          <p:nvPr/>
        </p:nvPicPr>
        <p:blipFill>
          <a:blip r:embed="rId3"/>
          <a:stretch>
            <a:fillRect/>
          </a:stretch>
        </p:blipFill>
        <p:spPr>
          <a:xfrm>
            <a:off x="518132" y="3619986"/>
            <a:ext cx="11586782" cy="2471613"/>
          </a:xfrm>
          <a:prstGeom prst="rect">
            <a:avLst/>
          </a:prstGeom>
        </p:spPr>
      </p:pic>
    </p:spTree>
    <p:extLst>
      <p:ext uri="{BB962C8B-B14F-4D97-AF65-F5344CB8AC3E}">
        <p14:creationId xmlns:p14="http://schemas.microsoft.com/office/powerpoint/2010/main" val="422557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3.4</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276999"/>
          </a:xfrm>
          <a:prstGeom prst="rect">
            <a:avLst/>
          </a:prstGeom>
          <a:noFill/>
        </p:spPr>
        <p:txBody>
          <a:bodyPr wrap="square" rtlCol="0">
            <a:spAutoFit/>
          </a:bodyPr>
          <a:lstStyle/>
          <a:p>
            <a:r>
              <a:rPr lang="en-US" altLang="zh-CN" sz="1200" dirty="0"/>
              <a:t>M</a:t>
            </a:r>
            <a:r>
              <a:rPr lang="en-US" sz="1200" dirty="0"/>
              <a:t>aps the Business Requirements to the Functional Requirements to the Test Cases</a:t>
            </a:r>
            <a:endParaRPr lang="zh-CN" altLang="en-US" sz="1200" dirty="0"/>
          </a:p>
        </p:txBody>
      </p:sp>
      <p:sp>
        <p:nvSpPr>
          <p:cNvPr id="2" name="矩形 1"/>
          <p:cNvSpPr/>
          <p:nvPr/>
        </p:nvSpPr>
        <p:spPr>
          <a:xfrm>
            <a:off x="4819993" y="3040204"/>
            <a:ext cx="2969083" cy="400110"/>
          </a:xfrm>
          <a:prstGeom prst="rect">
            <a:avLst/>
          </a:prstGeom>
        </p:spPr>
        <p:txBody>
          <a:bodyPr wrap="none">
            <a:spAutoFit/>
          </a:bodyPr>
          <a:lstStyle/>
          <a:p>
            <a:r>
              <a:rPr lang="en-US" altLang="zh-CN" sz="2000" b="1" dirty="0"/>
              <a:t>Let</a:t>
            </a:r>
            <a:r>
              <a:rPr lang="zh-CN" altLang="en-US" sz="2000" b="1" dirty="0"/>
              <a:t> </a:t>
            </a:r>
            <a:r>
              <a:rPr lang="en-US" altLang="zh-CN" sz="2000" b="1" dirty="0"/>
              <a:t>every</a:t>
            </a:r>
            <a:r>
              <a:rPr lang="zh-CN" altLang="en-US" sz="2000" b="1" dirty="0"/>
              <a:t> </a:t>
            </a:r>
            <a:r>
              <a:rPr lang="en-US" altLang="zh-CN" sz="2000" b="1" dirty="0"/>
              <a:t>Task</a:t>
            </a:r>
            <a:r>
              <a:rPr lang="zh-CN" altLang="en-US" sz="2000" b="1" dirty="0"/>
              <a:t> </a:t>
            </a:r>
            <a:r>
              <a:rPr lang="en-US" altLang="zh-CN" sz="2000" b="1" dirty="0"/>
              <a:t>traceable</a:t>
            </a:r>
            <a:endParaRPr lang="zh-CN" altLang="en-US" sz="2000" b="1" dirty="0"/>
          </a:p>
        </p:txBody>
      </p:sp>
    </p:spTree>
    <p:extLst>
      <p:ext uri="{BB962C8B-B14F-4D97-AF65-F5344CB8AC3E}">
        <p14:creationId xmlns:p14="http://schemas.microsoft.com/office/powerpoint/2010/main" val="3273938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DE9FBB6-D234-8C41-BC6D-B5F3559C5908}"/>
              </a:ext>
            </a:extLst>
          </p:cNvPr>
          <p:cNvPicPr>
            <a:picLocks noChangeAspect="1"/>
          </p:cNvPicPr>
          <p:nvPr/>
        </p:nvPicPr>
        <p:blipFill>
          <a:blip r:embed="rId2"/>
          <a:stretch>
            <a:fillRect/>
          </a:stretch>
        </p:blipFill>
        <p:spPr>
          <a:xfrm>
            <a:off x="234950" y="1957917"/>
            <a:ext cx="11214100" cy="2705100"/>
          </a:xfrm>
          <a:prstGeom prst="rect">
            <a:avLst/>
          </a:prstGeom>
        </p:spPr>
      </p:pic>
    </p:spTree>
    <p:extLst>
      <p:ext uri="{BB962C8B-B14F-4D97-AF65-F5344CB8AC3E}">
        <p14:creationId xmlns:p14="http://schemas.microsoft.com/office/powerpoint/2010/main" val="1799601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508969" y="949271"/>
            <a:ext cx="5021451" cy="495945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966126" y="4224358"/>
            <a:ext cx="1778104" cy="181612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4023698" y="2567423"/>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Q&amp;A</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696006" y="3429000"/>
            <a:ext cx="6318345" cy="400110"/>
          </a:xfrm>
          <a:prstGeom prst="rect">
            <a:avLst/>
          </a:prstGeom>
          <a:noFill/>
        </p:spPr>
        <p:txBody>
          <a:bodyPr wrap="square" rtlCol="0">
            <a:spAutoFit/>
          </a:bodyPr>
          <a:lstStyle/>
          <a:p>
            <a:r>
              <a:rPr lang="en-US" altLang="zh-CN" sz="2000" dirty="0">
                <a:solidFill>
                  <a:schemeClr val="bg2">
                    <a:lumMod val="90000"/>
                  </a:schemeClr>
                </a:solidFill>
              </a:rPr>
              <a:t>Questions</a:t>
            </a:r>
            <a:r>
              <a:rPr lang="zh-CN" altLang="en-US" sz="2000" dirty="0">
                <a:solidFill>
                  <a:schemeClr val="bg2">
                    <a:lumMod val="90000"/>
                  </a:schemeClr>
                </a:solidFill>
              </a:rPr>
              <a:t> </a:t>
            </a:r>
            <a:r>
              <a:rPr lang="en-US" altLang="zh-CN" sz="2000" dirty="0">
                <a:solidFill>
                  <a:schemeClr val="bg2">
                    <a:lumMod val="90000"/>
                  </a:schemeClr>
                </a:solidFill>
              </a:rPr>
              <a:t>AND</a:t>
            </a:r>
            <a:r>
              <a:rPr lang="zh-CN" altLang="en-US" sz="2000" dirty="0">
                <a:solidFill>
                  <a:schemeClr val="bg2">
                    <a:lumMod val="90000"/>
                  </a:schemeClr>
                </a:solidFill>
              </a:rPr>
              <a:t> </a:t>
            </a:r>
            <a:r>
              <a:rPr lang="en-US" altLang="zh-CN" sz="2000" dirty="0">
                <a:solidFill>
                  <a:schemeClr val="bg2">
                    <a:lumMod val="90000"/>
                  </a:schemeClr>
                </a:solidFill>
              </a:rPr>
              <a:t>Answers</a:t>
            </a:r>
            <a:endParaRPr lang="zh-CN" altLang="en-US" sz="2000" dirty="0">
              <a:solidFill>
                <a:schemeClr val="bg2">
                  <a:lumMod val="90000"/>
                </a:schemeClr>
              </a:solidFill>
            </a:endParaRPr>
          </a:p>
        </p:txBody>
      </p:sp>
    </p:spTree>
    <p:extLst>
      <p:ext uri="{BB962C8B-B14F-4D97-AF65-F5344CB8AC3E}">
        <p14:creationId xmlns:p14="http://schemas.microsoft.com/office/powerpoint/2010/main" val="386164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1</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en-US" altLang="zh-CN" sz="1200" dirty="0"/>
              <a:t>Aimed</a:t>
            </a:r>
            <a:r>
              <a:rPr lang="zh-CN" altLang="en-US" sz="1200" dirty="0"/>
              <a:t> </a:t>
            </a:r>
            <a:r>
              <a:rPr lang="en-US" altLang="zh-CN" sz="1200" dirty="0"/>
              <a:t>to</a:t>
            </a:r>
            <a:r>
              <a:rPr lang="zh-CN" altLang="en-US" sz="1200" dirty="0"/>
              <a:t> </a:t>
            </a:r>
            <a:r>
              <a:rPr lang="en-US" altLang="zh-CN" sz="1200" dirty="0"/>
              <a:t>help</a:t>
            </a:r>
            <a:r>
              <a:rPr lang="zh-CN" altLang="en-US" sz="1200" dirty="0"/>
              <a:t> </a:t>
            </a:r>
            <a:r>
              <a:rPr lang="en-US" altLang="zh-CN" sz="1200" dirty="0"/>
              <a:t>nurses</a:t>
            </a:r>
            <a:r>
              <a:rPr lang="zh-CN" altLang="en-US" sz="1200" dirty="0"/>
              <a:t> </a:t>
            </a:r>
            <a:r>
              <a:rPr lang="en-US" altLang="zh-CN" sz="1200" dirty="0"/>
              <a:t>to</a:t>
            </a:r>
            <a:r>
              <a:rPr lang="zh-CN" altLang="en-US" sz="1200" dirty="0"/>
              <a:t> </a:t>
            </a:r>
            <a:r>
              <a:rPr lang="en-US" altLang="zh-CN" sz="1200" dirty="0"/>
              <a:t>do</a:t>
            </a:r>
            <a:r>
              <a:rPr lang="zh-CN" altLang="en-US" sz="1200" dirty="0"/>
              <a:t> </a:t>
            </a:r>
            <a:r>
              <a:rPr lang="en-US" altLang="zh-CN" sz="1200" dirty="0"/>
              <a:t>their</a:t>
            </a:r>
            <a:r>
              <a:rPr lang="zh-CN" altLang="en-US" sz="1200" dirty="0"/>
              <a:t> </a:t>
            </a:r>
            <a:r>
              <a:rPr lang="en-US" altLang="zh-CN" sz="1200" dirty="0"/>
              <a:t>jobs</a:t>
            </a:r>
            <a:r>
              <a:rPr lang="zh-CN" altLang="en-US" sz="1200" dirty="0"/>
              <a:t> </a:t>
            </a:r>
            <a:r>
              <a:rPr lang="en-US" altLang="zh-CN" sz="1200" dirty="0"/>
              <a:t>better,</a:t>
            </a:r>
            <a:r>
              <a:rPr lang="zh-CN" altLang="en-US" sz="1200" dirty="0"/>
              <a:t> </a:t>
            </a:r>
            <a:r>
              <a:rPr lang="en-US" altLang="zh-CN" sz="1200" dirty="0"/>
              <a:t>working</a:t>
            </a:r>
            <a:r>
              <a:rPr lang="zh-CN" altLang="en-US" sz="1200" dirty="0"/>
              <a:t> </a:t>
            </a:r>
            <a:r>
              <a:rPr lang="en-US" altLang="zh-CN" sz="1200" dirty="0"/>
              <a:t>along</a:t>
            </a:r>
            <a:r>
              <a:rPr lang="zh-CN" altLang="en-US" sz="1200" dirty="0"/>
              <a:t> </a:t>
            </a:r>
            <a:r>
              <a:rPr lang="en-US" altLang="zh-CN" sz="1200" dirty="0"/>
              <a:t>with</a:t>
            </a:r>
            <a:r>
              <a:rPr lang="zh-CN" altLang="en-US" sz="1200" dirty="0"/>
              <a:t> </a:t>
            </a:r>
            <a:r>
              <a:rPr lang="en-US" altLang="zh-CN" sz="1200" dirty="0"/>
              <a:t>several</a:t>
            </a:r>
            <a:r>
              <a:rPr lang="zh-CN" altLang="en-US" sz="1200" dirty="0"/>
              <a:t> </a:t>
            </a:r>
            <a:r>
              <a:rPr lang="en-US" altLang="zh-CN" sz="1200" dirty="0"/>
              <a:t>subsystem</a:t>
            </a:r>
            <a:r>
              <a:rPr lang="zh-CN" altLang="en-US" sz="1200" dirty="0"/>
              <a:t> </a:t>
            </a:r>
            <a:r>
              <a:rPr lang="en-US" altLang="zh-CN" sz="1200" dirty="0"/>
              <a:t>and</a:t>
            </a:r>
            <a:r>
              <a:rPr lang="zh-CN" altLang="en-US" sz="1200" dirty="0"/>
              <a:t> </a:t>
            </a:r>
            <a:r>
              <a:rPr lang="en-US" altLang="zh-CN" sz="1200" dirty="0"/>
              <a:t>external</a:t>
            </a:r>
            <a:r>
              <a:rPr lang="zh-CN" altLang="en-US" sz="1200" dirty="0"/>
              <a:t> </a:t>
            </a:r>
            <a:r>
              <a:rPr lang="en-US" altLang="zh-CN" sz="1200" dirty="0"/>
              <a:t>platform.</a:t>
            </a:r>
            <a:r>
              <a:rPr lang="zh-CN" altLang="en-US" sz="1200" dirty="0"/>
              <a:t> </a:t>
            </a:r>
            <a:r>
              <a:rPr lang="en-US" altLang="zh-CN" sz="1200" dirty="0"/>
              <a:t>Also</a:t>
            </a:r>
            <a:r>
              <a:rPr lang="zh-CN" altLang="en-US" sz="1200" dirty="0"/>
              <a:t> </a:t>
            </a:r>
            <a:r>
              <a:rPr lang="en-US" altLang="zh-CN" sz="1200" dirty="0"/>
              <a:t>will</a:t>
            </a:r>
            <a:r>
              <a:rPr lang="zh-CN" altLang="en-US" sz="1200" dirty="0"/>
              <a:t> </a:t>
            </a:r>
            <a:r>
              <a:rPr lang="en-US" altLang="zh-CN" sz="1200" dirty="0"/>
              <a:t>generate</a:t>
            </a:r>
            <a:r>
              <a:rPr lang="zh-CN" altLang="en-US" sz="1200" dirty="0"/>
              <a:t> </a:t>
            </a:r>
            <a:r>
              <a:rPr lang="en-US" altLang="zh-CN" sz="1200" dirty="0"/>
              <a:t>daily</a:t>
            </a:r>
            <a:r>
              <a:rPr lang="zh-CN" altLang="en-US" sz="1200" dirty="0"/>
              <a:t> </a:t>
            </a:r>
            <a:r>
              <a:rPr lang="en-US" altLang="zh-CN" sz="1200" dirty="0"/>
              <a:t>reports</a:t>
            </a:r>
            <a:r>
              <a:rPr lang="zh-CN" altLang="en-US" sz="1200" dirty="0"/>
              <a:t> </a:t>
            </a:r>
            <a:r>
              <a:rPr lang="en-US" altLang="zh-CN" sz="1200" dirty="0"/>
              <a:t>for</a:t>
            </a:r>
            <a:r>
              <a:rPr lang="zh-CN" altLang="en-US" sz="1200" dirty="0"/>
              <a:t> </a:t>
            </a:r>
            <a:r>
              <a:rPr lang="en-US" altLang="zh-CN" sz="1200" dirty="0"/>
              <a:t>every</a:t>
            </a:r>
            <a:r>
              <a:rPr lang="zh-CN" altLang="en-US" sz="1200" dirty="0"/>
              <a:t> </a:t>
            </a:r>
            <a:r>
              <a:rPr lang="en-US" altLang="zh-CN" sz="1200" dirty="0"/>
              <a:t>patients.</a:t>
            </a:r>
            <a:r>
              <a:rPr lang="zh-CN" altLang="en-US" sz="1200" dirty="0"/>
              <a:t>  </a:t>
            </a:r>
          </a:p>
        </p:txBody>
      </p:sp>
      <p:sp>
        <p:nvSpPr>
          <p:cNvPr id="2" name="矩形 1"/>
          <p:cNvSpPr/>
          <p:nvPr/>
        </p:nvSpPr>
        <p:spPr>
          <a:xfrm>
            <a:off x="4819993" y="3040204"/>
            <a:ext cx="4185761" cy="400110"/>
          </a:xfrm>
          <a:prstGeom prst="rect">
            <a:avLst/>
          </a:prstGeom>
        </p:spPr>
        <p:txBody>
          <a:bodyPr wrap="none">
            <a:spAutoFit/>
          </a:bodyPr>
          <a:lstStyle/>
          <a:p>
            <a:r>
              <a:rPr lang="en-US" altLang="zh-CN" sz="2000" b="1" dirty="0"/>
              <a:t>Introduce</a:t>
            </a:r>
            <a:r>
              <a:rPr lang="zh-CN" altLang="en-US" sz="2000" b="1" dirty="0"/>
              <a:t> </a:t>
            </a:r>
            <a:r>
              <a:rPr lang="en-US" altLang="zh-CN" sz="2000" b="1" dirty="0"/>
              <a:t>our</a:t>
            </a:r>
            <a:r>
              <a:rPr lang="zh-CN" altLang="en-US" sz="2000" b="1" dirty="0"/>
              <a:t> </a:t>
            </a:r>
            <a:r>
              <a:rPr lang="en-US" altLang="zh-CN" sz="2000" b="1" dirty="0"/>
              <a:t>New</a:t>
            </a:r>
            <a:r>
              <a:rPr lang="zh-CN" altLang="en-US" sz="2000" b="1" dirty="0"/>
              <a:t> </a:t>
            </a:r>
            <a:r>
              <a:rPr lang="en-US" altLang="zh-CN" sz="2000" b="1" dirty="0"/>
              <a:t>Clinical</a:t>
            </a:r>
            <a:r>
              <a:rPr lang="zh-CN" altLang="en-US" sz="2000" b="1" dirty="0"/>
              <a:t> </a:t>
            </a:r>
            <a:r>
              <a:rPr lang="en-US" altLang="zh-CN" sz="2000" b="1" dirty="0"/>
              <a:t>System</a:t>
            </a:r>
            <a:endParaRPr lang="zh-CN" altLang="en-US" sz="2000" b="1" dirty="0"/>
          </a:p>
        </p:txBody>
      </p:sp>
    </p:spTree>
    <p:extLst>
      <p:ext uri="{BB962C8B-B14F-4D97-AF65-F5344CB8AC3E}">
        <p14:creationId xmlns:p14="http://schemas.microsoft.com/office/powerpoint/2010/main" val="4223347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extLst>
      <p:ext uri="{BB962C8B-B14F-4D97-AF65-F5344CB8AC3E}">
        <p14:creationId xmlns:p14="http://schemas.microsoft.com/office/powerpoint/2010/main" val="277016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957714" y="1343184"/>
            <a:ext cx="5021451" cy="495945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dirty="0"/>
              <a:t>Hao</a:t>
            </a:r>
            <a:r>
              <a:rPr lang="zh-CN" altLang="en-US" dirty="0"/>
              <a:t> </a:t>
            </a:r>
            <a:r>
              <a:rPr lang="en-US" altLang="zh-CN" dirty="0"/>
              <a:t>Tian:</a:t>
            </a:r>
            <a:r>
              <a:rPr lang="zh-CN" altLang="en-US" dirty="0"/>
              <a:t> </a:t>
            </a:r>
            <a:r>
              <a:rPr lang="en-US" altLang="zh-CN" dirty="0"/>
              <a:t>Test</a:t>
            </a:r>
            <a:r>
              <a:rPr lang="zh-CN" altLang="en-US" dirty="0"/>
              <a:t> </a:t>
            </a:r>
            <a:r>
              <a:rPr lang="en-US" altLang="zh-CN" dirty="0"/>
              <a:t>Cases&amp;</a:t>
            </a:r>
            <a:r>
              <a:rPr lang="zh-CN" altLang="en-US" dirty="0"/>
              <a:t> </a:t>
            </a:r>
            <a:r>
              <a:rPr lang="en-US" altLang="zh-CN" dirty="0" smtClean="0"/>
              <a:t>Scenarios</a:t>
            </a:r>
            <a:endParaRPr lang="en-US" altLang="zh-CN" dirty="0"/>
          </a:p>
          <a:p>
            <a:pPr algn="ctr">
              <a:lnSpc>
                <a:spcPct val="150000"/>
              </a:lnSpc>
            </a:pPr>
            <a:r>
              <a:rPr lang="en-US" altLang="zh-CN" dirty="0" err="1"/>
              <a:t>Yiqun</a:t>
            </a:r>
            <a:r>
              <a:rPr lang="zh-CN" altLang="en-US" dirty="0"/>
              <a:t> </a:t>
            </a:r>
            <a:r>
              <a:rPr lang="en-US" altLang="zh-CN" dirty="0"/>
              <a:t>Xu</a:t>
            </a:r>
            <a:r>
              <a:rPr lang="en-US" altLang="zh-CN" dirty="0" smtClean="0"/>
              <a:t>:</a:t>
            </a:r>
            <a:r>
              <a:rPr lang="zh-CN" altLang="en-US" dirty="0" smtClean="0"/>
              <a:t> </a:t>
            </a:r>
            <a:r>
              <a:rPr lang="en-US" altLang="zh-CN" dirty="0"/>
              <a:t>Test</a:t>
            </a:r>
            <a:r>
              <a:rPr lang="zh-CN" altLang="en-US" dirty="0"/>
              <a:t> </a:t>
            </a:r>
            <a:r>
              <a:rPr lang="en-US" altLang="zh-CN" dirty="0"/>
              <a:t>Condition</a:t>
            </a:r>
            <a:r>
              <a:rPr lang="zh-CN" altLang="en-US" dirty="0"/>
              <a:t> </a:t>
            </a:r>
            <a:r>
              <a:rPr lang="en-US" altLang="zh-CN" dirty="0" smtClean="0"/>
              <a:t>Matrix</a:t>
            </a:r>
            <a:endParaRPr lang="en-US" altLang="zh-CN" dirty="0"/>
          </a:p>
          <a:p>
            <a:pPr algn="ctr">
              <a:lnSpc>
                <a:spcPct val="150000"/>
              </a:lnSpc>
            </a:pPr>
            <a:r>
              <a:rPr lang="en-US" altLang="zh-CN" dirty="0" err="1"/>
              <a:t>Peiyi</a:t>
            </a:r>
            <a:r>
              <a:rPr lang="zh-CN" altLang="en-US" dirty="0"/>
              <a:t> </a:t>
            </a:r>
            <a:r>
              <a:rPr lang="en-US" altLang="zh-CN" dirty="0"/>
              <a:t>Yan:</a:t>
            </a:r>
            <a:r>
              <a:rPr lang="zh-CN" altLang="en-US" dirty="0"/>
              <a:t> </a:t>
            </a:r>
            <a:r>
              <a:rPr lang="en-US" altLang="zh-CN" dirty="0"/>
              <a:t>Test Plan Document</a:t>
            </a:r>
          </a:p>
          <a:p>
            <a:pPr algn="ctr">
              <a:lnSpc>
                <a:spcPct val="150000"/>
              </a:lnSpc>
            </a:pPr>
            <a:r>
              <a:rPr lang="en-US" altLang="zh-CN" dirty="0" err="1"/>
              <a:t>Junlin</a:t>
            </a:r>
            <a:r>
              <a:rPr lang="zh-CN" altLang="en-US" dirty="0"/>
              <a:t> </a:t>
            </a:r>
            <a:r>
              <a:rPr lang="en-US" altLang="zh-CN" dirty="0"/>
              <a:t>Yang:</a:t>
            </a:r>
            <a:r>
              <a:rPr lang="zh-CN" altLang="en-US" dirty="0"/>
              <a:t> </a:t>
            </a:r>
            <a:r>
              <a:rPr lang="en-US" altLang="zh-CN" dirty="0"/>
              <a:t>Test</a:t>
            </a:r>
            <a:r>
              <a:rPr lang="zh-CN" altLang="en-US" dirty="0"/>
              <a:t> </a:t>
            </a:r>
            <a:r>
              <a:rPr lang="en-US" altLang="zh-CN" dirty="0"/>
              <a:t>Plan</a:t>
            </a:r>
            <a:r>
              <a:rPr lang="zh-CN" altLang="en-US" dirty="0"/>
              <a:t> </a:t>
            </a:r>
            <a:r>
              <a:rPr lang="en-US" altLang="zh-CN" dirty="0"/>
              <a:t>Document</a:t>
            </a:r>
            <a:endParaRPr lang="zh-CN" altLang="en-US" dirty="0"/>
          </a:p>
        </p:txBody>
      </p:sp>
      <p:sp>
        <p:nvSpPr>
          <p:cNvPr id="5" name="椭圆 4"/>
          <p:cNvSpPr/>
          <p:nvPr/>
        </p:nvSpPr>
        <p:spPr>
          <a:xfrm>
            <a:off x="7090113" y="4486522"/>
            <a:ext cx="1778104" cy="181612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Twice</a:t>
            </a:r>
            <a:r>
              <a:rPr lang="zh-CN" altLang="en-US" dirty="0"/>
              <a:t> </a:t>
            </a:r>
            <a:r>
              <a:rPr lang="en-US" altLang="zh-CN" dirty="0"/>
              <a:t>A</a:t>
            </a:r>
            <a:r>
              <a:rPr lang="zh-CN" altLang="en-US" dirty="0"/>
              <a:t> </a:t>
            </a:r>
            <a:r>
              <a:rPr lang="en-US" altLang="zh-CN" dirty="0"/>
              <a:t>Week</a:t>
            </a:r>
            <a:endParaRPr lang="zh-CN" altLang="en-US" dirty="0"/>
          </a:p>
        </p:txBody>
      </p:sp>
      <p:sp>
        <p:nvSpPr>
          <p:cNvPr id="7" name="椭圆 31">
            <a:extLst>
              <a:ext uri="{FF2B5EF4-FFF2-40B4-BE49-F238E27FC236}">
                <a16:creationId xmlns="" xmlns:a16="http://schemas.microsoft.com/office/drawing/2014/main" id="{456F541B-9056-A046-9613-032F5266683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32">
            <a:extLst>
              <a:ext uri="{FF2B5EF4-FFF2-40B4-BE49-F238E27FC236}">
                <a16:creationId xmlns="" xmlns:a16="http://schemas.microsoft.com/office/drawing/2014/main" id="{3EE1F84E-469E-4B4F-A9C2-5D7CB9C943C6}"/>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33">
            <a:extLst>
              <a:ext uri="{FF2B5EF4-FFF2-40B4-BE49-F238E27FC236}">
                <a16:creationId xmlns="" xmlns:a16="http://schemas.microsoft.com/office/drawing/2014/main" id="{32766CB7-F87A-6249-B1C9-F193C113D9CC}"/>
              </a:ext>
            </a:extLst>
          </p:cNvPr>
          <p:cNvSpPr/>
          <p:nvPr/>
        </p:nvSpPr>
        <p:spPr>
          <a:xfrm>
            <a:off x="1344023" y="448348"/>
            <a:ext cx="4884671" cy="400110"/>
          </a:xfrm>
          <a:prstGeom prst="rect">
            <a:avLst/>
          </a:prstGeom>
        </p:spPr>
        <p:txBody>
          <a:bodyPr wrap="none">
            <a:spAutoFit/>
          </a:bodyPr>
          <a:lstStyle/>
          <a:p>
            <a:r>
              <a:rPr lang="en-US" altLang="zh-CN" sz="2000" b="1" dirty="0">
                <a:solidFill>
                  <a:schemeClr val="tx1">
                    <a:lumMod val="75000"/>
                    <a:lumOff val="25000"/>
                  </a:schemeClr>
                </a:solidFill>
              </a:rPr>
              <a:t>Team</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Members</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Assignment</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Distribution</a:t>
            </a:r>
            <a:endParaRPr lang="zh-CN" altLang="en-US" sz="2000" b="1" dirty="0">
              <a:solidFill>
                <a:schemeClr val="tx1">
                  <a:lumMod val="75000"/>
                  <a:lumOff val="25000"/>
                </a:schemeClr>
              </a:solidFill>
            </a:endParaRPr>
          </a:p>
        </p:txBody>
      </p:sp>
      <p:sp>
        <p:nvSpPr>
          <p:cNvPr id="11" name="矩形 34">
            <a:extLst>
              <a:ext uri="{FF2B5EF4-FFF2-40B4-BE49-F238E27FC236}">
                <a16:creationId xmlns="" xmlns:a16="http://schemas.microsoft.com/office/drawing/2014/main" id="{5505C68D-DE0E-4243-B1C1-38D82DD1F822}"/>
              </a:ext>
            </a:extLst>
          </p:cNvPr>
          <p:cNvSpPr/>
          <p:nvPr/>
        </p:nvSpPr>
        <p:spPr>
          <a:xfrm>
            <a:off x="1344023" y="764961"/>
            <a:ext cx="5306261" cy="261610"/>
          </a:xfrm>
          <a:prstGeom prst="rect">
            <a:avLst/>
          </a:prstGeom>
        </p:spPr>
        <p:txBody>
          <a:bodyPr wrap="none">
            <a:spAutoFit/>
          </a:bodyPr>
          <a:lstStyle/>
          <a:p>
            <a:r>
              <a:rPr lang="en-US" altLang="zh-CN" sz="1100" dirty="0">
                <a:solidFill>
                  <a:schemeClr val="bg1">
                    <a:lumMod val="50000"/>
                  </a:schemeClr>
                </a:solidFill>
              </a:rPr>
              <a:t>List</a:t>
            </a:r>
            <a:r>
              <a:rPr lang="zh-CN" altLang="en-US" sz="1100" dirty="0">
                <a:solidFill>
                  <a:schemeClr val="bg1">
                    <a:lumMod val="50000"/>
                  </a:schemeClr>
                </a:solidFill>
              </a:rPr>
              <a:t> </a:t>
            </a:r>
            <a:r>
              <a:rPr lang="en-US" altLang="zh-CN" sz="1100" dirty="0">
                <a:solidFill>
                  <a:schemeClr val="bg1">
                    <a:lumMod val="50000"/>
                  </a:schemeClr>
                </a:solidFill>
              </a:rPr>
              <a:t>all</a:t>
            </a:r>
            <a:r>
              <a:rPr lang="zh-CN" altLang="en-US" sz="1100" dirty="0">
                <a:solidFill>
                  <a:schemeClr val="bg1">
                    <a:lumMod val="50000"/>
                  </a:schemeClr>
                </a:solidFill>
              </a:rPr>
              <a:t> </a:t>
            </a:r>
            <a:r>
              <a:rPr lang="en-US" altLang="zh-CN" sz="1100" dirty="0">
                <a:solidFill>
                  <a:schemeClr val="bg1">
                    <a:lumMod val="50000"/>
                  </a:schemeClr>
                </a:solidFill>
              </a:rPr>
              <a:t>major</a:t>
            </a:r>
            <a:r>
              <a:rPr lang="zh-CN" altLang="en-US" sz="1100" dirty="0">
                <a:solidFill>
                  <a:schemeClr val="bg1">
                    <a:lumMod val="50000"/>
                  </a:schemeClr>
                </a:solidFill>
              </a:rPr>
              <a:t> </a:t>
            </a:r>
            <a:r>
              <a:rPr lang="en-US" altLang="zh-CN" sz="1100" dirty="0">
                <a:solidFill>
                  <a:schemeClr val="bg1">
                    <a:lumMod val="50000"/>
                  </a:schemeClr>
                </a:solidFill>
              </a:rPr>
              <a:t>tasks</a:t>
            </a:r>
            <a:r>
              <a:rPr lang="zh-CN" altLang="en-US" sz="1100" dirty="0">
                <a:solidFill>
                  <a:schemeClr val="bg1">
                    <a:lumMod val="50000"/>
                  </a:schemeClr>
                </a:solidFill>
              </a:rPr>
              <a:t> </a:t>
            </a:r>
            <a:r>
              <a:rPr lang="en-US" altLang="zh-CN" sz="1100" dirty="0">
                <a:solidFill>
                  <a:schemeClr val="bg1">
                    <a:lumMod val="50000"/>
                  </a:schemeClr>
                </a:solidFill>
              </a:rPr>
              <a:t>that</a:t>
            </a:r>
            <a:r>
              <a:rPr lang="zh-CN" altLang="en-US" sz="1100" dirty="0">
                <a:solidFill>
                  <a:schemeClr val="bg1">
                    <a:lumMod val="50000"/>
                  </a:schemeClr>
                </a:solidFill>
              </a:rPr>
              <a:t> </a:t>
            </a:r>
            <a:r>
              <a:rPr lang="en-US" altLang="zh-CN" sz="1100" dirty="0">
                <a:solidFill>
                  <a:schemeClr val="bg1">
                    <a:lumMod val="50000"/>
                  </a:schemeClr>
                </a:solidFill>
              </a:rPr>
              <a:t>the</a:t>
            </a:r>
            <a:r>
              <a:rPr lang="zh-CN" altLang="en-US" sz="1100" dirty="0">
                <a:solidFill>
                  <a:schemeClr val="bg1">
                    <a:lumMod val="50000"/>
                  </a:schemeClr>
                </a:solidFill>
              </a:rPr>
              <a:t> </a:t>
            </a:r>
            <a:r>
              <a:rPr lang="en-US" altLang="zh-CN" sz="1100" dirty="0">
                <a:solidFill>
                  <a:schemeClr val="bg1">
                    <a:lumMod val="50000"/>
                  </a:schemeClr>
                </a:solidFill>
              </a:rPr>
              <a:t>testing</a:t>
            </a:r>
            <a:r>
              <a:rPr lang="zh-CN" altLang="en-US" sz="1100" dirty="0">
                <a:solidFill>
                  <a:schemeClr val="bg1">
                    <a:lumMod val="50000"/>
                  </a:schemeClr>
                </a:solidFill>
              </a:rPr>
              <a:t> </a:t>
            </a:r>
            <a:r>
              <a:rPr lang="en-US" altLang="zh-CN" sz="1100" dirty="0">
                <a:solidFill>
                  <a:schemeClr val="bg1">
                    <a:lumMod val="50000"/>
                  </a:schemeClr>
                </a:solidFill>
              </a:rPr>
              <a:t>team</a:t>
            </a:r>
            <a:r>
              <a:rPr lang="zh-CN" altLang="en-US" sz="1100" dirty="0">
                <a:solidFill>
                  <a:schemeClr val="bg1">
                    <a:lumMod val="50000"/>
                  </a:schemeClr>
                </a:solidFill>
              </a:rPr>
              <a:t> </a:t>
            </a:r>
            <a:r>
              <a:rPr lang="en-US" altLang="zh-CN" sz="1100" dirty="0">
                <a:solidFill>
                  <a:schemeClr val="bg1">
                    <a:lumMod val="50000"/>
                  </a:schemeClr>
                </a:solidFill>
              </a:rPr>
              <a:t>need</a:t>
            </a:r>
            <a:r>
              <a:rPr lang="zh-CN" altLang="en-US" sz="1100" dirty="0">
                <a:solidFill>
                  <a:schemeClr val="bg1">
                    <a:lumMod val="50000"/>
                  </a:schemeClr>
                </a:solidFill>
              </a:rPr>
              <a:t> </a:t>
            </a:r>
            <a:r>
              <a:rPr lang="en-US" altLang="zh-CN" sz="1100" dirty="0">
                <a:solidFill>
                  <a:schemeClr val="bg1">
                    <a:lumMod val="50000"/>
                  </a:schemeClr>
                </a:solidFill>
              </a:rPr>
              <a:t>to</a:t>
            </a:r>
            <a:r>
              <a:rPr lang="zh-CN" altLang="en-US" sz="1100" dirty="0">
                <a:solidFill>
                  <a:schemeClr val="bg1">
                    <a:lumMod val="50000"/>
                  </a:schemeClr>
                </a:solidFill>
              </a:rPr>
              <a:t> </a:t>
            </a:r>
            <a:r>
              <a:rPr lang="en-US" altLang="zh-CN" sz="1100" dirty="0">
                <a:solidFill>
                  <a:schemeClr val="bg1">
                    <a:lumMod val="50000"/>
                  </a:schemeClr>
                </a:solidFill>
              </a:rPr>
              <a:t>complete</a:t>
            </a:r>
            <a:r>
              <a:rPr lang="zh-CN" altLang="en-US" sz="1100" dirty="0">
                <a:solidFill>
                  <a:schemeClr val="bg1">
                    <a:lumMod val="50000"/>
                  </a:schemeClr>
                </a:solidFill>
              </a:rPr>
              <a:t> </a:t>
            </a:r>
            <a:r>
              <a:rPr lang="en-US" altLang="zh-CN" sz="1100" dirty="0">
                <a:solidFill>
                  <a:schemeClr val="bg1">
                    <a:lumMod val="50000"/>
                  </a:schemeClr>
                </a:solidFill>
              </a:rPr>
              <a:t>during</a:t>
            </a:r>
            <a:r>
              <a:rPr lang="zh-CN" altLang="en-US" sz="1100" dirty="0">
                <a:solidFill>
                  <a:schemeClr val="bg1">
                    <a:lumMod val="50000"/>
                  </a:schemeClr>
                </a:solidFill>
              </a:rPr>
              <a:t> </a:t>
            </a:r>
            <a:r>
              <a:rPr lang="en-US" altLang="zh-CN" sz="1100" dirty="0">
                <a:solidFill>
                  <a:schemeClr val="bg1">
                    <a:lumMod val="50000"/>
                  </a:schemeClr>
                </a:solidFill>
              </a:rPr>
              <a:t>the</a:t>
            </a:r>
            <a:r>
              <a:rPr lang="zh-CN" altLang="en-US" sz="1100" dirty="0">
                <a:solidFill>
                  <a:schemeClr val="bg1">
                    <a:lumMod val="50000"/>
                  </a:schemeClr>
                </a:solidFill>
              </a:rPr>
              <a:t> </a:t>
            </a:r>
            <a:r>
              <a:rPr lang="en-US" altLang="zh-CN" sz="1100" dirty="0">
                <a:solidFill>
                  <a:schemeClr val="bg1">
                    <a:lumMod val="50000"/>
                  </a:schemeClr>
                </a:solidFill>
              </a:rPr>
              <a:t>testing</a:t>
            </a:r>
            <a:r>
              <a:rPr lang="zh-CN" altLang="en-US" sz="1100" dirty="0">
                <a:solidFill>
                  <a:schemeClr val="bg1">
                    <a:lumMod val="50000"/>
                  </a:schemeClr>
                </a:solidFill>
              </a:rPr>
              <a:t> </a:t>
            </a:r>
            <a:r>
              <a:rPr lang="en-US" altLang="zh-CN" sz="1100" dirty="0">
                <a:solidFill>
                  <a:schemeClr val="bg1">
                    <a:lumMod val="50000"/>
                  </a:schemeClr>
                </a:solidFill>
              </a:rPr>
              <a:t>process.</a:t>
            </a:r>
            <a:endParaRPr lang="zh-CN" altLang="en-US" sz="1100" dirty="0">
              <a:solidFill>
                <a:schemeClr val="bg1">
                  <a:lumMod val="50000"/>
                </a:schemeClr>
              </a:solidFill>
            </a:endParaRPr>
          </a:p>
        </p:txBody>
      </p:sp>
    </p:spTree>
    <p:extLst>
      <p:ext uri="{BB962C8B-B14F-4D97-AF65-F5344CB8AC3E}">
        <p14:creationId xmlns:p14="http://schemas.microsoft.com/office/powerpoint/2010/main" val="187250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31">
            <a:extLst>
              <a:ext uri="{FF2B5EF4-FFF2-40B4-BE49-F238E27FC236}">
                <a16:creationId xmlns="" xmlns:a16="http://schemas.microsoft.com/office/drawing/2014/main" id="{3DD5B381-3569-A04F-9405-D57C3D9D3BA8}"/>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32">
            <a:extLst>
              <a:ext uri="{FF2B5EF4-FFF2-40B4-BE49-F238E27FC236}">
                <a16:creationId xmlns="" xmlns:a16="http://schemas.microsoft.com/office/drawing/2014/main" id="{66ED84FF-1066-694A-8662-4DE0E23D0F9B}"/>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3">
            <a:extLst>
              <a:ext uri="{FF2B5EF4-FFF2-40B4-BE49-F238E27FC236}">
                <a16:creationId xmlns="" xmlns:a16="http://schemas.microsoft.com/office/drawing/2014/main" id="{B6C44D77-CD58-FD4F-A870-0BC8E229CD33}"/>
              </a:ext>
            </a:extLst>
          </p:cNvPr>
          <p:cNvSpPr/>
          <p:nvPr/>
        </p:nvSpPr>
        <p:spPr>
          <a:xfrm>
            <a:off x="1344023" y="448348"/>
            <a:ext cx="1984839" cy="400110"/>
          </a:xfrm>
          <a:prstGeom prst="rect">
            <a:avLst/>
          </a:prstGeom>
        </p:spPr>
        <p:txBody>
          <a:bodyPr wrap="none">
            <a:spAutoFit/>
          </a:bodyPr>
          <a:lstStyle/>
          <a:p>
            <a:r>
              <a:rPr lang="en-US" altLang="zh-CN" sz="2000" b="1" dirty="0">
                <a:solidFill>
                  <a:schemeClr val="tx1">
                    <a:lumMod val="75000"/>
                    <a:lumOff val="25000"/>
                  </a:schemeClr>
                </a:solidFill>
              </a:rPr>
              <a:t>Basic</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Flow</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Path</a:t>
            </a:r>
            <a:endParaRPr lang="zh-CN" altLang="en-US" sz="2000" b="1" dirty="0">
              <a:solidFill>
                <a:schemeClr val="tx1">
                  <a:lumMod val="75000"/>
                  <a:lumOff val="25000"/>
                </a:schemeClr>
              </a:solidFill>
            </a:endParaRPr>
          </a:p>
        </p:txBody>
      </p:sp>
      <p:sp>
        <p:nvSpPr>
          <p:cNvPr id="5" name="矩形 34">
            <a:extLst>
              <a:ext uri="{FF2B5EF4-FFF2-40B4-BE49-F238E27FC236}">
                <a16:creationId xmlns="" xmlns:a16="http://schemas.microsoft.com/office/drawing/2014/main" id="{C21C32B6-D05A-9F46-ADE8-1A2EB266F207}"/>
              </a:ext>
            </a:extLst>
          </p:cNvPr>
          <p:cNvSpPr/>
          <p:nvPr/>
        </p:nvSpPr>
        <p:spPr>
          <a:xfrm>
            <a:off x="1344023" y="764961"/>
            <a:ext cx="2815194" cy="261610"/>
          </a:xfrm>
          <a:prstGeom prst="rect">
            <a:avLst/>
          </a:prstGeom>
        </p:spPr>
        <p:txBody>
          <a:bodyPr wrap="none">
            <a:spAutoFit/>
          </a:bodyPr>
          <a:lstStyle/>
          <a:p>
            <a:r>
              <a:rPr lang="en-US" altLang="zh-CN" sz="1100" dirty="0">
                <a:solidFill>
                  <a:schemeClr val="bg1">
                    <a:lumMod val="50000"/>
                  </a:schemeClr>
                </a:solidFill>
              </a:rPr>
              <a:t>The</a:t>
            </a:r>
            <a:r>
              <a:rPr lang="zh-CN" altLang="en-US" sz="1100" dirty="0">
                <a:solidFill>
                  <a:schemeClr val="bg1">
                    <a:lumMod val="50000"/>
                  </a:schemeClr>
                </a:solidFill>
              </a:rPr>
              <a:t> </a:t>
            </a:r>
            <a:r>
              <a:rPr lang="en-US" altLang="zh-CN" sz="1100" dirty="0">
                <a:solidFill>
                  <a:schemeClr val="bg1">
                    <a:lumMod val="50000"/>
                  </a:schemeClr>
                </a:solidFill>
              </a:rPr>
              <a:t>basic</a:t>
            </a:r>
            <a:r>
              <a:rPr lang="zh-CN" altLang="en-US" sz="1100" dirty="0">
                <a:solidFill>
                  <a:schemeClr val="bg1">
                    <a:lumMod val="50000"/>
                  </a:schemeClr>
                </a:solidFill>
              </a:rPr>
              <a:t> </a:t>
            </a:r>
            <a:r>
              <a:rPr lang="en-US" altLang="zh-CN" sz="1100" dirty="0">
                <a:solidFill>
                  <a:schemeClr val="bg1">
                    <a:lumMod val="50000"/>
                  </a:schemeClr>
                </a:solidFill>
              </a:rPr>
              <a:t>routine</a:t>
            </a:r>
            <a:r>
              <a:rPr lang="zh-CN" altLang="en-US" sz="1100" dirty="0">
                <a:solidFill>
                  <a:schemeClr val="bg1">
                    <a:lumMod val="50000"/>
                  </a:schemeClr>
                </a:solidFill>
              </a:rPr>
              <a:t> </a:t>
            </a:r>
            <a:r>
              <a:rPr lang="en-US" altLang="zh-CN" sz="1100" dirty="0">
                <a:solidFill>
                  <a:schemeClr val="bg1">
                    <a:lumMod val="50000"/>
                  </a:schemeClr>
                </a:solidFill>
              </a:rPr>
              <a:t>of</a:t>
            </a:r>
            <a:r>
              <a:rPr lang="zh-CN" altLang="en-US" sz="1100" dirty="0">
                <a:solidFill>
                  <a:schemeClr val="bg1">
                    <a:lumMod val="50000"/>
                  </a:schemeClr>
                </a:solidFill>
              </a:rPr>
              <a:t> </a:t>
            </a:r>
            <a:r>
              <a:rPr lang="en-US" altLang="zh-CN" sz="1100" dirty="0">
                <a:solidFill>
                  <a:schemeClr val="bg1">
                    <a:lumMod val="50000"/>
                  </a:schemeClr>
                </a:solidFill>
              </a:rPr>
              <a:t>this</a:t>
            </a:r>
            <a:r>
              <a:rPr lang="zh-CN" altLang="en-US" sz="1100" dirty="0">
                <a:solidFill>
                  <a:schemeClr val="bg1">
                    <a:lumMod val="50000"/>
                  </a:schemeClr>
                </a:solidFill>
              </a:rPr>
              <a:t> </a:t>
            </a:r>
            <a:r>
              <a:rPr lang="en-US" altLang="zh-CN" sz="1100" dirty="0">
                <a:solidFill>
                  <a:schemeClr val="bg1">
                    <a:lumMod val="50000"/>
                  </a:schemeClr>
                </a:solidFill>
              </a:rPr>
              <a:t>new</a:t>
            </a:r>
            <a:r>
              <a:rPr lang="zh-CN" altLang="en-US" sz="1100" dirty="0">
                <a:solidFill>
                  <a:schemeClr val="bg1">
                    <a:lumMod val="50000"/>
                  </a:schemeClr>
                </a:solidFill>
              </a:rPr>
              <a:t> </a:t>
            </a:r>
            <a:r>
              <a:rPr lang="en-US" altLang="zh-CN" sz="1100" dirty="0">
                <a:solidFill>
                  <a:schemeClr val="bg1">
                    <a:lumMod val="50000"/>
                  </a:schemeClr>
                </a:solidFill>
              </a:rPr>
              <a:t>clinical</a:t>
            </a:r>
            <a:r>
              <a:rPr lang="zh-CN" altLang="en-US" sz="1100" dirty="0">
                <a:solidFill>
                  <a:schemeClr val="bg1">
                    <a:lumMod val="50000"/>
                  </a:schemeClr>
                </a:solidFill>
              </a:rPr>
              <a:t> </a:t>
            </a:r>
            <a:r>
              <a:rPr lang="en-US" altLang="zh-CN" sz="1100" dirty="0">
                <a:solidFill>
                  <a:schemeClr val="bg1">
                    <a:lumMod val="50000"/>
                  </a:schemeClr>
                </a:solidFill>
              </a:rPr>
              <a:t>system</a:t>
            </a:r>
            <a:endParaRPr lang="zh-CN" altLang="en-US" sz="1100" dirty="0">
              <a:solidFill>
                <a:schemeClr val="bg1">
                  <a:lumMod val="50000"/>
                </a:schemeClr>
              </a:solidFill>
            </a:endParaRPr>
          </a:p>
        </p:txBody>
      </p:sp>
      <p:pic>
        <p:nvPicPr>
          <p:cNvPr id="6" name="Picture 5">
            <a:extLst>
              <a:ext uri="{FF2B5EF4-FFF2-40B4-BE49-F238E27FC236}">
                <a16:creationId xmlns="" xmlns:a16="http://schemas.microsoft.com/office/drawing/2014/main" id="{4668BFC9-3DDC-D342-95F4-2685B87D652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35193" y="1423338"/>
            <a:ext cx="8459621" cy="4466020"/>
          </a:xfrm>
          <a:prstGeom prst="rect">
            <a:avLst/>
          </a:prstGeom>
        </p:spPr>
      </p:pic>
    </p:spTree>
    <p:extLst>
      <p:ext uri="{BB962C8B-B14F-4D97-AF65-F5344CB8AC3E}">
        <p14:creationId xmlns:p14="http://schemas.microsoft.com/office/powerpoint/2010/main" val="629631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2</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en-US" altLang="zh-CN" sz="1200" dirty="0"/>
              <a:t>A</a:t>
            </a:r>
            <a:r>
              <a:rPr lang="zh-CN" altLang="en-US" sz="1200" dirty="0"/>
              <a:t> </a:t>
            </a:r>
            <a:r>
              <a:rPr lang="en-US" altLang="zh-CN" sz="1200" dirty="0"/>
              <a:t>full</a:t>
            </a:r>
            <a:r>
              <a:rPr lang="zh-CN" altLang="en-US" sz="1200" dirty="0"/>
              <a:t> </a:t>
            </a:r>
            <a:r>
              <a:rPr lang="en-US" altLang="zh-CN" sz="1200" dirty="0"/>
              <a:t>description</a:t>
            </a:r>
            <a:r>
              <a:rPr lang="zh-CN" altLang="en-US" sz="1200" dirty="0"/>
              <a:t> </a:t>
            </a:r>
            <a:r>
              <a:rPr lang="en-US" altLang="zh-CN" sz="1200" dirty="0"/>
              <a:t>of</a:t>
            </a:r>
            <a:r>
              <a:rPr lang="zh-CN" altLang="en-US" sz="1200" dirty="0"/>
              <a:t> </a:t>
            </a:r>
            <a:r>
              <a:rPr lang="en-US" altLang="zh-CN" sz="1200" dirty="0"/>
              <a:t>the</a:t>
            </a:r>
            <a:r>
              <a:rPr lang="zh-CN" altLang="en-US" sz="1200" dirty="0"/>
              <a:t> </a:t>
            </a:r>
            <a:r>
              <a:rPr lang="en-US" altLang="zh-CN" sz="1200" dirty="0"/>
              <a:t>testing</a:t>
            </a:r>
            <a:r>
              <a:rPr lang="zh-CN" altLang="en-US" sz="1200" dirty="0"/>
              <a:t> </a:t>
            </a:r>
            <a:r>
              <a:rPr lang="en-US" altLang="zh-CN" sz="1200" dirty="0"/>
              <a:t>process</a:t>
            </a:r>
            <a:r>
              <a:rPr lang="zh-CN" altLang="en-US" sz="1200" dirty="0"/>
              <a:t> </a:t>
            </a:r>
            <a:r>
              <a:rPr lang="en-US" altLang="zh-CN" sz="1200" dirty="0"/>
              <a:t>including</a:t>
            </a:r>
            <a:r>
              <a:rPr lang="zh-CN" altLang="en-US" sz="1200" dirty="0"/>
              <a:t> </a:t>
            </a:r>
            <a:r>
              <a:rPr lang="en-US" altLang="zh-CN" sz="1200" dirty="0"/>
              <a:t>test</a:t>
            </a:r>
            <a:r>
              <a:rPr lang="zh-CN" altLang="en-US" sz="1200" dirty="0"/>
              <a:t> </a:t>
            </a:r>
            <a:r>
              <a:rPr lang="en-US" altLang="zh-CN" sz="1200" dirty="0"/>
              <a:t>objectives,</a:t>
            </a:r>
            <a:r>
              <a:rPr lang="zh-CN" altLang="en-US" sz="1200" dirty="0"/>
              <a:t> </a:t>
            </a:r>
            <a:r>
              <a:rPr lang="en-US" altLang="zh-CN" sz="1200" dirty="0"/>
              <a:t>schedule,</a:t>
            </a:r>
            <a:r>
              <a:rPr lang="zh-CN" altLang="en-US" sz="1200" dirty="0"/>
              <a:t> </a:t>
            </a:r>
            <a:r>
              <a:rPr lang="en-US" altLang="zh-CN" sz="1200" dirty="0"/>
              <a:t>strategy</a:t>
            </a:r>
            <a:r>
              <a:rPr lang="zh-CN" altLang="en-US" sz="1200" dirty="0"/>
              <a:t> </a:t>
            </a:r>
            <a:r>
              <a:rPr lang="en-US" altLang="zh-CN" sz="1200" dirty="0"/>
              <a:t>and</a:t>
            </a:r>
            <a:r>
              <a:rPr lang="zh-CN" altLang="en-US" sz="1200" dirty="0"/>
              <a:t> </a:t>
            </a:r>
            <a:r>
              <a:rPr lang="en-US" altLang="zh-CN" sz="1200" dirty="0"/>
              <a:t>specific</a:t>
            </a:r>
            <a:r>
              <a:rPr lang="zh-CN" altLang="en-US" sz="1200" dirty="0"/>
              <a:t> </a:t>
            </a:r>
            <a:r>
              <a:rPr lang="en-US" altLang="zh-CN" sz="1200" dirty="0"/>
              <a:t>tasks.</a:t>
            </a:r>
            <a:r>
              <a:rPr lang="zh-CN" altLang="en-US" sz="1200" dirty="0"/>
              <a:t>  </a:t>
            </a:r>
            <a:r>
              <a:rPr lang="en-US" altLang="zh-CN" sz="1200" dirty="0"/>
              <a:t>Describe</a:t>
            </a:r>
            <a:r>
              <a:rPr lang="zh-CN" altLang="en-US" sz="1200" dirty="0"/>
              <a:t> </a:t>
            </a:r>
            <a:r>
              <a:rPr lang="en-US" altLang="zh-CN" sz="1200" dirty="0"/>
              <a:t>those</a:t>
            </a:r>
            <a:r>
              <a:rPr lang="zh-CN" altLang="en-US" sz="1200" dirty="0"/>
              <a:t> </a:t>
            </a:r>
            <a:r>
              <a:rPr lang="en-US" altLang="zh-CN" sz="1200" dirty="0"/>
              <a:t>details</a:t>
            </a:r>
            <a:r>
              <a:rPr lang="zh-CN" altLang="en-US" sz="1200" dirty="0"/>
              <a:t> </a:t>
            </a:r>
            <a:r>
              <a:rPr lang="en-US" altLang="zh-CN" sz="1200" dirty="0"/>
              <a:t>in</a:t>
            </a:r>
            <a:r>
              <a:rPr lang="zh-CN" altLang="en-US" sz="1200" dirty="0"/>
              <a:t> </a:t>
            </a:r>
            <a:r>
              <a:rPr lang="en-US" altLang="zh-CN" sz="1200" dirty="0"/>
              <a:t>separate</a:t>
            </a:r>
            <a:r>
              <a:rPr lang="zh-CN" altLang="en-US" sz="1200" dirty="0"/>
              <a:t> </a:t>
            </a:r>
            <a:r>
              <a:rPr lang="en-US" altLang="zh-CN" sz="1200" dirty="0"/>
              <a:t>chapters.</a:t>
            </a:r>
            <a:endParaRPr lang="zh-CN" altLang="en-US" sz="1200" dirty="0"/>
          </a:p>
        </p:txBody>
      </p:sp>
      <p:sp>
        <p:nvSpPr>
          <p:cNvPr id="2" name="矩形 1"/>
          <p:cNvSpPr/>
          <p:nvPr/>
        </p:nvSpPr>
        <p:spPr>
          <a:xfrm>
            <a:off x="4819993" y="3040204"/>
            <a:ext cx="2837636" cy="400110"/>
          </a:xfrm>
          <a:prstGeom prst="rect">
            <a:avLst/>
          </a:prstGeom>
        </p:spPr>
        <p:txBody>
          <a:bodyPr wrap="none">
            <a:spAutoFit/>
          </a:bodyPr>
          <a:lstStyle/>
          <a:p>
            <a:r>
              <a:rPr lang="en-US" altLang="zh-CN" sz="2000" b="1" dirty="0"/>
              <a:t>Plan</a:t>
            </a:r>
            <a:r>
              <a:rPr lang="zh-CN" altLang="en-US" sz="2000" b="1" dirty="0"/>
              <a:t> </a:t>
            </a:r>
            <a:r>
              <a:rPr lang="en-US" altLang="zh-CN" sz="2000" b="1" dirty="0"/>
              <a:t>everything</a:t>
            </a:r>
            <a:r>
              <a:rPr lang="zh-CN" altLang="en-US" sz="2000" b="1" dirty="0"/>
              <a:t> </a:t>
            </a:r>
            <a:r>
              <a:rPr lang="en-US" altLang="zh-CN" sz="2000" b="1" dirty="0"/>
              <a:t>ahead</a:t>
            </a:r>
            <a:endParaRPr lang="zh-CN" altLang="en-US" sz="2000" b="1" dirty="0"/>
          </a:p>
        </p:txBody>
      </p:sp>
    </p:spTree>
    <p:extLst>
      <p:ext uri="{BB962C8B-B14F-4D97-AF65-F5344CB8AC3E}">
        <p14:creationId xmlns:p14="http://schemas.microsoft.com/office/powerpoint/2010/main" val="51661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55D3762-3D4C-3B42-9328-4601DB949325}"/>
              </a:ext>
            </a:extLst>
          </p:cNvPr>
          <p:cNvSpPr txBox="1"/>
          <p:nvPr/>
        </p:nvSpPr>
        <p:spPr>
          <a:xfrm>
            <a:off x="2029823" y="2167089"/>
            <a:ext cx="8132354" cy="3539430"/>
          </a:xfrm>
          <a:prstGeom prst="rect">
            <a:avLst/>
          </a:prstGeom>
          <a:noFill/>
        </p:spPr>
        <p:txBody>
          <a:bodyPr wrap="none" rtlCol="0">
            <a:spAutoFit/>
          </a:bodyPr>
          <a:lstStyle/>
          <a:p>
            <a:r>
              <a:rPr lang="en-US" sz="1600" dirty="0"/>
              <a:t>The interfaces between the following subsystems will be tested:</a:t>
            </a:r>
          </a:p>
          <a:p>
            <a:pPr lvl="1"/>
            <a:r>
              <a:rPr lang="en-US" sz="1600" dirty="0"/>
              <a:t>Lab Orders &amp; Results</a:t>
            </a:r>
          </a:p>
          <a:p>
            <a:pPr lvl="1"/>
            <a:r>
              <a:rPr lang="en-US" sz="1600" dirty="0"/>
              <a:t>OnBase System</a:t>
            </a:r>
          </a:p>
          <a:p>
            <a:pPr lvl="1"/>
            <a:r>
              <a:rPr lang="en-US" sz="1600" dirty="0"/>
              <a:t>Financial System</a:t>
            </a:r>
          </a:p>
          <a:p>
            <a:r>
              <a:rPr lang="en-US" sz="1600" dirty="0"/>
              <a:t>The external interfaces to the following devices will be tested:</a:t>
            </a:r>
          </a:p>
          <a:p>
            <a:pPr lvl="1"/>
            <a:r>
              <a:rPr lang="en-US" sz="1600" dirty="0"/>
              <a:t>Local PCs</a:t>
            </a:r>
          </a:p>
          <a:p>
            <a:pPr lvl="1"/>
            <a:r>
              <a:rPr lang="en-US" sz="1600" dirty="0"/>
              <a:t>Remote PCs.</a:t>
            </a:r>
          </a:p>
          <a:p>
            <a:r>
              <a:rPr lang="en-US" sz="1600" dirty="0"/>
              <a:t>The most critical performance measures to test are:</a:t>
            </a:r>
          </a:p>
          <a:p>
            <a:pPr lvl="1"/>
            <a:r>
              <a:rPr lang="en-US" sz="1600" dirty="0"/>
              <a:t>Request sending and receiving among all subsystems.</a:t>
            </a:r>
          </a:p>
          <a:p>
            <a:pPr lvl="1"/>
            <a:r>
              <a:rPr lang="en-US" sz="1600" dirty="0"/>
              <a:t>Data retrieve for generating daily reports.</a:t>
            </a:r>
          </a:p>
          <a:p>
            <a:pPr lvl="1"/>
            <a:r>
              <a:rPr lang="en-US" sz="1600" dirty="0"/>
              <a:t>Response time to access patients information and treatments.</a:t>
            </a:r>
          </a:p>
          <a:p>
            <a:pPr lvl="1"/>
            <a:r>
              <a:rPr lang="en-US" sz="1600" dirty="0"/>
              <a:t>Response time from external platform including insurance companies and laboratory.</a:t>
            </a:r>
          </a:p>
          <a:p>
            <a:pPr lvl="1"/>
            <a:r>
              <a:rPr lang="en-US" sz="1600" dirty="0"/>
              <a:t>Nurses response time when multiple simultaneous accesses to the clinical system.</a:t>
            </a:r>
          </a:p>
          <a:p>
            <a:endParaRPr lang="en-US" sz="1600" dirty="0"/>
          </a:p>
        </p:txBody>
      </p:sp>
      <p:sp>
        <p:nvSpPr>
          <p:cNvPr id="3" name="椭圆 3">
            <a:extLst>
              <a:ext uri="{FF2B5EF4-FFF2-40B4-BE49-F238E27FC236}">
                <a16:creationId xmlns="" xmlns:a16="http://schemas.microsoft.com/office/drawing/2014/main" id="{B123115B-FF50-C442-8C4D-5192C74C53BF}"/>
              </a:ext>
            </a:extLst>
          </p:cNvPr>
          <p:cNvSpPr/>
          <p:nvPr/>
        </p:nvSpPr>
        <p:spPr>
          <a:xfrm>
            <a:off x="-890291" y="-8418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4">
            <a:extLst>
              <a:ext uri="{FF2B5EF4-FFF2-40B4-BE49-F238E27FC236}">
                <a16:creationId xmlns="" xmlns:a16="http://schemas.microsoft.com/office/drawing/2014/main" id="{CC539973-419F-8D44-AAF3-E65B450F12B8}"/>
              </a:ext>
            </a:extLst>
          </p:cNvPr>
          <p:cNvSpPr/>
          <p:nvPr/>
        </p:nvSpPr>
        <p:spPr>
          <a:xfrm>
            <a:off x="770764" y="8192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 xmlns:a16="http://schemas.microsoft.com/office/drawing/2014/main" id="{6060EE49-9FC1-9847-A1C9-1D86701733F0}"/>
              </a:ext>
            </a:extLst>
          </p:cNvPr>
          <p:cNvGrpSpPr/>
          <p:nvPr/>
        </p:nvGrpSpPr>
        <p:grpSpPr>
          <a:xfrm>
            <a:off x="2118940" y="819238"/>
            <a:ext cx="1848626" cy="1163240"/>
            <a:chOff x="4865156" y="794385"/>
            <a:chExt cx="3877164" cy="1163240"/>
          </a:xfrm>
          <a:solidFill>
            <a:srgbClr val="B0C4DD"/>
          </a:solidFill>
        </p:grpSpPr>
        <p:sp>
          <p:nvSpPr>
            <p:cNvPr id="6" name="文本框 5">
              <a:extLst>
                <a:ext uri="{FF2B5EF4-FFF2-40B4-BE49-F238E27FC236}">
                  <a16:creationId xmlns="" xmlns:a16="http://schemas.microsoft.com/office/drawing/2014/main" id="{7DCB7CDE-1458-0649-848E-E93C1078B598}"/>
                </a:ext>
              </a:extLst>
            </p:cNvPr>
            <p:cNvSpPr txBox="1"/>
            <p:nvPr/>
          </p:nvSpPr>
          <p:spPr>
            <a:xfrm>
              <a:off x="4865156" y="794385"/>
              <a:ext cx="2869512" cy="372242"/>
            </a:xfrm>
            <a:prstGeom prst="rect">
              <a:avLst/>
            </a:prstGeom>
            <a:grpFill/>
          </p:spPr>
          <p:txBody>
            <a:bodyPr wrap="square" rtlCol="0">
              <a:spAutoFit/>
            </a:bodyPr>
            <a:lstStyle/>
            <a:p>
              <a:r>
                <a:rPr lang="en-US" altLang="zh-CN" dirty="0">
                  <a:solidFill>
                    <a:schemeClr val="bg1"/>
                  </a:solidFill>
                  <a:latin typeface="+mj-lt"/>
                </a:rPr>
                <a:t>GENERAL</a:t>
              </a:r>
              <a:endParaRPr lang="zh-CN" altLang="en-US" dirty="0">
                <a:solidFill>
                  <a:schemeClr val="bg1"/>
                </a:solidFill>
                <a:latin typeface="+mj-lt"/>
              </a:endParaRPr>
            </a:p>
          </p:txBody>
        </p:sp>
        <p:sp>
          <p:nvSpPr>
            <p:cNvPr id="7" name="文本框 6">
              <a:extLst>
                <a:ext uri="{FF2B5EF4-FFF2-40B4-BE49-F238E27FC236}">
                  <a16:creationId xmlns="" xmlns:a16="http://schemas.microsoft.com/office/drawing/2014/main" id="{6F0B141C-14A6-F94F-B48B-56149B514837}"/>
                </a:ext>
              </a:extLst>
            </p:cNvPr>
            <p:cNvSpPr txBox="1"/>
            <p:nvPr/>
          </p:nvSpPr>
          <p:spPr>
            <a:xfrm>
              <a:off x="4865156" y="1126628"/>
              <a:ext cx="3877164" cy="830997"/>
            </a:xfrm>
            <a:prstGeom prst="rect">
              <a:avLst/>
            </a:prstGeom>
            <a:grpFill/>
          </p:spPr>
          <p:txBody>
            <a:bodyPr wrap="square" rtlCol="0">
              <a:spAutoFit/>
            </a:bodyPr>
            <a:lstStyle/>
            <a:p>
              <a:r>
                <a:rPr lang="en-US" altLang="zh-CN" sz="4800" dirty="0">
                  <a:solidFill>
                    <a:schemeClr val="bg1"/>
                  </a:solidFill>
                  <a:latin typeface="+mj-lt"/>
                </a:rPr>
                <a:t>Scope</a:t>
              </a:r>
              <a:endParaRPr lang="zh-CN" altLang="en-US" sz="4800" dirty="0">
                <a:solidFill>
                  <a:schemeClr val="bg1"/>
                </a:solidFill>
                <a:latin typeface="+mj-lt"/>
              </a:endParaRPr>
            </a:p>
          </p:txBody>
        </p:sp>
      </p:grpSp>
    </p:spTree>
    <p:extLst>
      <p:ext uri="{BB962C8B-B14F-4D97-AF65-F5344CB8AC3E}">
        <p14:creationId xmlns:p14="http://schemas.microsoft.com/office/powerpoint/2010/main" val="89340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07532" y="1971796"/>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1007532" y="1971796"/>
            <a:ext cx="2573868" cy="40640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36999" y="1383016"/>
            <a:ext cx="1757212" cy="400110"/>
          </a:xfrm>
          <a:prstGeom prst="rect">
            <a:avLst/>
          </a:prstGeom>
          <a:noFill/>
        </p:spPr>
        <p:txBody>
          <a:bodyPr wrap="none" rtlCol="0">
            <a:spAutoFit/>
          </a:bodyPr>
          <a:lstStyle/>
          <a:p>
            <a:pPr algn="r"/>
            <a:r>
              <a:rPr lang="en-US" altLang="zh-CN" sz="2000" b="1" dirty="0">
                <a:solidFill>
                  <a:srgbClr val="48A2A0"/>
                </a:solidFill>
              </a:rPr>
              <a:t>Test</a:t>
            </a:r>
            <a:r>
              <a:rPr lang="zh-CN" altLang="en-US" sz="2000" b="1" dirty="0">
                <a:solidFill>
                  <a:srgbClr val="48A2A0"/>
                </a:solidFill>
              </a:rPr>
              <a:t> </a:t>
            </a:r>
            <a:r>
              <a:rPr lang="en-US" altLang="zh-CN" sz="2000" b="1" dirty="0">
                <a:solidFill>
                  <a:srgbClr val="48A2A0"/>
                </a:solidFill>
              </a:rPr>
              <a:t>Planning</a:t>
            </a:r>
            <a:endParaRPr lang="zh-CN" altLang="en-US" sz="2000" b="1" dirty="0">
              <a:solidFill>
                <a:srgbClr val="48A2A0"/>
              </a:solidFill>
            </a:endParaRPr>
          </a:p>
        </p:txBody>
      </p:sp>
      <p:sp>
        <p:nvSpPr>
          <p:cNvPr id="5" name="文本框 4"/>
          <p:cNvSpPr txBox="1"/>
          <p:nvPr/>
        </p:nvSpPr>
        <p:spPr>
          <a:xfrm>
            <a:off x="929080" y="2566866"/>
            <a:ext cx="2906319" cy="830997"/>
          </a:xfrm>
          <a:prstGeom prst="rect">
            <a:avLst/>
          </a:prstGeom>
          <a:noFill/>
        </p:spPr>
        <p:txBody>
          <a:bodyPr wrap="square" rtlCol="0">
            <a:spAutoFit/>
          </a:bodyPr>
          <a:lstStyle/>
          <a:p>
            <a:pPr marL="285750" lvl="0" indent="-285750">
              <a:buFont typeface="Arial" panose="020B0604020202020204" pitchFamily="34" charset="0"/>
              <a:buChar char="•"/>
            </a:pPr>
            <a:r>
              <a:rPr lang="en-US" sz="1200" dirty="0"/>
              <a:t>Identify Requirements from FSD </a:t>
            </a:r>
          </a:p>
          <a:p>
            <a:pPr marL="285750" lvl="0" indent="-285750">
              <a:buFont typeface="Arial" panose="020B0604020202020204" pitchFamily="34" charset="0"/>
              <a:buChar char="•"/>
            </a:pPr>
            <a:r>
              <a:rPr lang="en-US" sz="1200" dirty="0"/>
              <a:t>Develop Test Strategy </a:t>
            </a:r>
          </a:p>
          <a:p>
            <a:pPr marL="285750" lvl="0" indent="-285750">
              <a:buFont typeface="Arial" panose="020B0604020202020204" pitchFamily="34" charset="0"/>
              <a:buChar char="•"/>
            </a:pPr>
            <a:r>
              <a:rPr lang="en-US" sz="1200" dirty="0"/>
              <a:t>Create Schedule </a:t>
            </a:r>
          </a:p>
          <a:p>
            <a:pPr marL="285750" lvl="0" indent="-285750">
              <a:buFont typeface="Arial" panose="020B0604020202020204" pitchFamily="34" charset="0"/>
              <a:buChar char="•"/>
            </a:pPr>
            <a:r>
              <a:rPr lang="en-US" sz="1200" dirty="0"/>
              <a:t>Generate Test Plan </a:t>
            </a:r>
          </a:p>
        </p:txBody>
      </p:sp>
      <p:sp>
        <p:nvSpPr>
          <p:cNvPr id="6" name="圆角矩形 5"/>
          <p:cNvSpPr/>
          <p:nvPr/>
        </p:nvSpPr>
        <p:spPr>
          <a:xfrm>
            <a:off x="4602932" y="1971796"/>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602932" y="1971796"/>
            <a:ext cx="2017324" cy="406400"/>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602932" y="1358818"/>
            <a:ext cx="1648208" cy="400110"/>
          </a:xfrm>
          <a:prstGeom prst="rect">
            <a:avLst/>
          </a:prstGeom>
          <a:noFill/>
        </p:spPr>
        <p:txBody>
          <a:bodyPr wrap="none" rtlCol="0">
            <a:spAutoFit/>
          </a:bodyPr>
          <a:lstStyle/>
          <a:p>
            <a:pPr algn="r"/>
            <a:r>
              <a:rPr lang="en-US" altLang="zh-CN" sz="2000" b="1" dirty="0">
                <a:solidFill>
                  <a:srgbClr val="48A2A0"/>
                </a:solidFill>
              </a:rPr>
              <a:t>Design</a:t>
            </a:r>
            <a:r>
              <a:rPr lang="zh-CN" altLang="en-US" sz="2000" b="1" dirty="0">
                <a:solidFill>
                  <a:srgbClr val="48A2A0"/>
                </a:solidFill>
              </a:rPr>
              <a:t> </a:t>
            </a:r>
            <a:r>
              <a:rPr lang="en-US" altLang="zh-CN" sz="2000" b="1" dirty="0">
                <a:solidFill>
                  <a:srgbClr val="48A2A0"/>
                </a:solidFill>
              </a:rPr>
              <a:t>Tests</a:t>
            </a:r>
            <a:endParaRPr lang="zh-CN" altLang="en-US" sz="2000" b="1" dirty="0">
              <a:solidFill>
                <a:srgbClr val="48A2A0"/>
              </a:solidFill>
            </a:endParaRPr>
          </a:p>
        </p:txBody>
      </p:sp>
      <p:sp>
        <p:nvSpPr>
          <p:cNvPr id="9" name="文本框 8"/>
          <p:cNvSpPr txBox="1"/>
          <p:nvPr/>
        </p:nvSpPr>
        <p:spPr>
          <a:xfrm>
            <a:off x="4524480" y="2566866"/>
            <a:ext cx="2730771" cy="461665"/>
          </a:xfrm>
          <a:prstGeom prst="rect">
            <a:avLst/>
          </a:prstGeom>
          <a:noFill/>
        </p:spPr>
        <p:txBody>
          <a:bodyPr wrap="square" rtlCol="0">
            <a:spAutoFit/>
          </a:bodyPr>
          <a:lstStyle/>
          <a:p>
            <a:pPr marL="285750" lvl="0" indent="-285750">
              <a:buFont typeface="Arial" panose="020B0604020202020204" pitchFamily="34" charset="0"/>
              <a:buChar char="•"/>
            </a:pPr>
            <a:r>
              <a:rPr lang="en-US" sz="1200" dirty="0"/>
              <a:t>Workload Analysis </a:t>
            </a:r>
          </a:p>
          <a:p>
            <a:pPr marL="285750" lvl="0" indent="-285750">
              <a:buFont typeface="Arial" panose="020B0604020202020204" pitchFamily="34" charset="0"/>
              <a:buChar char="•"/>
            </a:pPr>
            <a:r>
              <a:rPr lang="en-US" sz="1200" dirty="0"/>
              <a:t>Identify and Describe Test Cases </a:t>
            </a:r>
          </a:p>
        </p:txBody>
      </p:sp>
      <p:sp>
        <p:nvSpPr>
          <p:cNvPr id="10" name="圆角矩形 9"/>
          <p:cNvSpPr/>
          <p:nvPr/>
        </p:nvSpPr>
        <p:spPr>
          <a:xfrm>
            <a:off x="8198332" y="1971796"/>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8198332" y="1971796"/>
            <a:ext cx="1244251" cy="40640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119880" y="1358818"/>
            <a:ext cx="2002472" cy="400110"/>
          </a:xfrm>
          <a:prstGeom prst="rect">
            <a:avLst/>
          </a:prstGeom>
          <a:noFill/>
        </p:spPr>
        <p:txBody>
          <a:bodyPr wrap="none" rtlCol="0">
            <a:spAutoFit/>
          </a:bodyPr>
          <a:lstStyle/>
          <a:p>
            <a:pPr algn="r"/>
            <a:r>
              <a:rPr lang="en-US" altLang="zh-CN" sz="2000" b="1" dirty="0">
                <a:solidFill>
                  <a:srgbClr val="48A2A0"/>
                </a:solidFill>
              </a:rPr>
              <a:t>Implement</a:t>
            </a:r>
            <a:r>
              <a:rPr lang="zh-CN" altLang="en-US" sz="2000" b="1" dirty="0">
                <a:solidFill>
                  <a:srgbClr val="48A2A0"/>
                </a:solidFill>
              </a:rPr>
              <a:t> </a:t>
            </a:r>
            <a:r>
              <a:rPr lang="en-US" altLang="zh-CN" sz="2000" b="1" dirty="0">
                <a:solidFill>
                  <a:srgbClr val="48A2A0"/>
                </a:solidFill>
              </a:rPr>
              <a:t>Test</a:t>
            </a:r>
            <a:endParaRPr lang="zh-CN" altLang="en-US" sz="2000" b="1" dirty="0">
              <a:solidFill>
                <a:srgbClr val="48A2A0"/>
              </a:solidFill>
            </a:endParaRPr>
          </a:p>
        </p:txBody>
      </p:sp>
      <p:sp>
        <p:nvSpPr>
          <p:cNvPr id="13" name="文本框 12"/>
          <p:cNvSpPr txBox="1"/>
          <p:nvPr/>
        </p:nvSpPr>
        <p:spPr>
          <a:xfrm>
            <a:off x="8119880" y="2566866"/>
            <a:ext cx="2730771" cy="1200329"/>
          </a:xfrm>
          <a:prstGeom prst="rect">
            <a:avLst/>
          </a:prstGeom>
          <a:noFill/>
        </p:spPr>
        <p:txBody>
          <a:bodyPr wrap="square" rtlCol="0">
            <a:spAutoFit/>
          </a:bodyPr>
          <a:lstStyle/>
          <a:p>
            <a:pPr marL="285750" lvl="0" indent="-285750">
              <a:buFont typeface="Arial" panose="020B0604020202020204" pitchFamily="34" charset="0"/>
              <a:buChar char="•"/>
            </a:pPr>
            <a:r>
              <a:rPr lang="en-US" sz="1200" dirty="0"/>
              <a:t>Setup Test Environment </a:t>
            </a:r>
          </a:p>
          <a:p>
            <a:pPr marL="285750" lvl="0" indent="-285750">
              <a:buFont typeface="Arial" panose="020B0604020202020204" pitchFamily="34" charset="0"/>
              <a:buChar char="•"/>
            </a:pPr>
            <a:r>
              <a:rPr lang="en-US" sz="1200" dirty="0"/>
              <a:t>Record or Program Test Scripts </a:t>
            </a:r>
          </a:p>
          <a:p>
            <a:pPr marL="285750" lvl="0" indent="-285750">
              <a:buFont typeface="Arial" panose="020B0604020202020204" pitchFamily="34" charset="0"/>
              <a:buChar char="•"/>
            </a:pPr>
            <a:r>
              <a:rPr lang="en-US" sz="1200" dirty="0"/>
              <a:t>Identify Test-Specific functionality in the design and implementation model </a:t>
            </a:r>
          </a:p>
          <a:p>
            <a:pPr marL="285750" lvl="0" indent="-285750">
              <a:buFont typeface="Arial" panose="020B0604020202020204" pitchFamily="34" charset="0"/>
              <a:buChar char="•"/>
            </a:pPr>
            <a:r>
              <a:rPr lang="en-US" sz="1200" dirty="0"/>
              <a:t>Establish External Data sets </a:t>
            </a:r>
          </a:p>
        </p:txBody>
      </p:sp>
      <p:sp>
        <p:nvSpPr>
          <p:cNvPr id="14" name="圆角矩形 13"/>
          <p:cNvSpPr/>
          <p:nvPr/>
        </p:nvSpPr>
        <p:spPr>
          <a:xfrm>
            <a:off x="1007532" y="4478379"/>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1007532" y="4478379"/>
            <a:ext cx="1940494" cy="406400"/>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007532" y="3827692"/>
            <a:ext cx="1742785" cy="400110"/>
          </a:xfrm>
          <a:prstGeom prst="rect">
            <a:avLst/>
          </a:prstGeom>
          <a:noFill/>
        </p:spPr>
        <p:txBody>
          <a:bodyPr wrap="none" rtlCol="0">
            <a:spAutoFit/>
          </a:bodyPr>
          <a:lstStyle/>
          <a:p>
            <a:pPr algn="r"/>
            <a:r>
              <a:rPr lang="en-US" altLang="zh-CN" sz="2000" b="1" dirty="0">
                <a:solidFill>
                  <a:srgbClr val="48A2A0"/>
                </a:solidFill>
              </a:rPr>
              <a:t>Execute</a:t>
            </a:r>
            <a:r>
              <a:rPr lang="zh-CN" altLang="en-US" sz="2000" b="1" dirty="0">
                <a:solidFill>
                  <a:srgbClr val="48A2A0"/>
                </a:solidFill>
              </a:rPr>
              <a:t> </a:t>
            </a:r>
            <a:r>
              <a:rPr lang="en-US" altLang="zh-CN" sz="2000" b="1" dirty="0">
                <a:solidFill>
                  <a:srgbClr val="48A2A0"/>
                </a:solidFill>
              </a:rPr>
              <a:t>Tests</a:t>
            </a:r>
            <a:endParaRPr lang="zh-CN" altLang="en-US" sz="2000" b="1" dirty="0">
              <a:solidFill>
                <a:srgbClr val="48A2A0"/>
              </a:solidFill>
            </a:endParaRPr>
          </a:p>
        </p:txBody>
      </p:sp>
      <p:sp>
        <p:nvSpPr>
          <p:cNvPr id="17" name="文本框 16"/>
          <p:cNvSpPr txBox="1"/>
          <p:nvPr/>
        </p:nvSpPr>
        <p:spPr>
          <a:xfrm>
            <a:off x="929080" y="5073449"/>
            <a:ext cx="2730771" cy="1015663"/>
          </a:xfrm>
          <a:prstGeom prst="rect">
            <a:avLst/>
          </a:prstGeom>
          <a:noFill/>
        </p:spPr>
        <p:txBody>
          <a:bodyPr wrap="square" rtlCol="0">
            <a:spAutoFit/>
          </a:bodyPr>
          <a:lstStyle/>
          <a:p>
            <a:pPr marL="285750" lvl="0" indent="-285750">
              <a:buFont typeface="Arial" panose="020B0604020202020204" pitchFamily="34" charset="0"/>
              <a:buChar char="•"/>
            </a:pPr>
            <a:r>
              <a:rPr lang="en-US" sz="1200" dirty="0"/>
              <a:t>Execute Test Scripts </a:t>
            </a:r>
          </a:p>
          <a:p>
            <a:pPr marL="285750" lvl="0" indent="-285750">
              <a:buFont typeface="Arial" panose="020B0604020202020204" pitchFamily="34" charset="0"/>
              <a:buChar char="•"/>
            </a:pPr>
            <a:r>
              <a:rPr lang="en-US" sz="1200" dirty="0"/>
              <a:t>Evaluate Execution of Test </a:t>
            </a:r>
          </a:p>
          <a:p>
            <a:pPr marL="285750" lvl="0" indent="-285750">
              <a:buFont typeface="Arial" panose="020B0604020202020204" pitchFamily="34" charset="0"/>
              <a:buChar char="•"/>
            </a:pPr>
            <a:r>
              <a:rPr lang="en-US" sz="1200" dirty="0"/>
              <a:t>Verify the results </a:t>
            </a:r>
          </a:p>
          <a:p>
            <a:pPr marL="285750" lvl="0" indent="-285750">
              <a:buFont typeface="Arial" panose="020B0604020202020204" pitchFamily="34" charset="0"/>
              <a:buChar char="•"/>
            </a:pPr>
            <a:r>
              <a:rPr lang="en-US" sz="1200" dirty="0"/>
              <a:t>Investigate Unexpected Results </a:t>
            </a:r>
          </a:p>
          <a:p>
            <a:pPr marL="285750" lvl="0" indent="-285750">
              <a:buFont typeface="Arial" panose="020B0604020202020204" pitchFamily="34" charset="0"/>
              <a:buChar char="•"/>
            </a:pPr>
            <a:r>
              <a:rPr lang="en-US" sz="1200" dirty="0"/>
              <a:t>Log Defects </a:t>
            </a:r>
          </a:p>
        </p:txBody>
      </p:sp>
      <p:sp>
        <p:nvSpPr>
          <p:cNvPr id="18" name="圆角矩形 17"/>
          <p:cNvSpPr/>
          <p:nvPr/>
        </p:nvSpPr>
        <p:spPr>
          <a:xfrm>
            <a:off x="4621069" y="4432357"/>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621069" y="4432357"/>
            <a:ext cx="1493068" cy="40640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699325" y="3765426"/>
            <a:ext cx="1824538" cy="400110"/>
          </a:xfrm>
          <a:prstGeom prst="rect">
            <a:avLst/>
          </a:prstGeom>
          <a:noFill/>
        </p:spPr>
        <p:txBody>
          <a:bodyPr wrap="none" rtlCol="0">
            <a:spAutoFit/>
          </a:bodyPr>
          <a:lstStyle/>
          <a:p>
            <a:pPr algn="r"/>
            <a:r>
              <a:rPr lang="en-US" altLang="zh-CN" sz="2000" b="1" dirty="0">
                <a:solidFill>
                  <a:srgbClr val="48A2A0"/>
                </a:solidFill>
              </a:rPr>
              <a:t>Evaluate</a:t>
            </a:r>
            <a:r>
              <a:rPr lang="zh-CN" altLang="en-US" sz="2000" b="1" dirty="0">
                <a:solidFill>
                  <a:srgbClr val="48A2A0"/>
                </a:solidFill>
              </a:rPr>
              <a:t> </a:t>
            </a:r>
            <a:r>
              <a:rPr lang="en-US" altLang="zh-CN" sz="2000" b="1" dirty="0">
                <a:solidFill>
                  <a:srgbClr val="48A2A0"/>
                </a:solidFill>
              </a:rPr>
              <a:t>Tests</a:t>
            </a:r>
            <a:endParaRPr lang="zh-CN" altLang="en-US" sz="2000" b="1" dirty="0">
              <a:solidFill>
                <a:srgbClr val="48A2A0"/>
              </a:solidFill>
            </a:endParaRPr>
          </a:p>
        </p:txBody>
      </p:sp>
      <p:sp>
        <p:nvSpPr>
          <p:cNvPr id="21" name="文本框 20"/>
          <p:cNvSpPr txBox="1"/>
          <p:nvPr/>
        </p:nvSpPr>
        <p:spPr>
          <a:xfrm>
            <a:off x="4602932" y="5073449"/>
            <a:ext cx="2730771" cy="1384995"/>
          </a:xfrm>
          <a:prstGeom prst="rect">
            <a:avLst/>
          </a:prstGeom>
          <a:noFill/>
        </p:spPr>
        <p:txBody>
          <a:bodyPr wrap="square" rtlCol="0">
            <a:spAutoFit/>
          </a:bodyPr>
          <a:lstStyle/>
          <a:p>
            <a:pPr marL="285750" lvl="0" indent="-285750">
              <a:buFont typeface="Arial" panose="020B0604020202020204" pitchFamily="34" charset="0"/>
              <a:buChar char="•"/>
            </a:pPr>
            <a:r>
              <a:rPr lang="en-US" sz="1200" dirty="0"/>
              <a:t>Evaluate Test-Case Coverage </a:t>
            </a:r>
          </a:p>
          <a:p>
            <a:pPr marL="285750" lvl="0" indent="-285750">
              <a:buFont typeface="Arial" panose="020B0604020202020204" pitchFamily="34" charset="0"/>
              <a:buChar char="•"/>
            </a:pPr>
            <a:r>
              <a:rPr lang="en-US" sz="1200" dirty="0"/>
              <a:t>Evaluate Code Coverage </a:t>
            </a:r>
          </a:p>
          <a:p>
            <a:pPr marL="285750" lvl="0" indent="-285750">
              <a:buFont typeface="Arial" panose="020B0604020202020204" pitchFamily="34" charset="0"/>
              <a:buChar char="•"/>
            </a:pPr>
            <a:r>
              <a:rPr lang="en-US" sz="1200" dirty="0"/>
              <a:t>Analyze Defects </a:t>
            </a:r>
          </a:p>
          <a:p>
            <a:pPr marL="285750" lvl="0" indent="-285750">
              <a:buFont typeface="Arial" panose="020B0604020202020204" pitchFamily="34" charset="0"/>
              <a:buChar char="•"/>
            </a:pPr>
            <a:r>
              <a:rPr lang="en-US" sz="1200" dirty="0"/>
              <a:t>Determine if Test Completion Criteria and Success Criteria have </a:t>
            </a:r>
          </a:p>
          <a:p>
            <a:pPr marL="285750" lvl="0" indent="-285750">
              <a:buFont typeface="Arial" panose="020B0604020202020204" pitchFamily="34" charset="0"/>
              <a:buChar char="•"/>
            </a:pPr>
            <a:r>
              <a:rPr lang="en-US" sz="1200" dirty="0"/>
              <a:t>been achieved </a:t>
            </a:r>
          </a:p>
          <a:p>
            <a:pPr marL="285750" lvl="0" indent="-285750">
              <a:buFont typeface="Arial" panose="020B0604020202020204" pitchFamily="34" charset="0"/>
              <a:buChar char="•"/>
            </a:pPr>
            <a:r>
              <a:rPr lang="en-US" sz="1200" dirty="0"/>
              <a:t>Create Test Evaluation Report </a:t>
            </a:r>
          </a:p>
        </p:txBody>
      </p:sp>
      <p:sp>
        <p:nvSpPr>
          <p:cNvPr id="26" name="文本框 25"/>
          <p:cNvSpPr txBox="1"/>
          <p:nvPr/>
        </p:nvSpPr>
        <p:spPr>
          <a:xfrm>
            <a:off x="2950765" y="1995020"/>
            <a:ext cx="566181" cy="338554"/>
          </a:xfrm>
          <a:prstGeom prst="rect">
            <a:avLst/>
          </a:prstGeom>
          <a:noFill/>
        </p:spPr>
        <p:txBody>
          <a:bodyPr wrap="none" rtlCol="0">
            <a:spAutoFit/>
          </a:bodyPr>
          <a:lstStyle/>
          <a:p>
            <a:pPr algn="r"/>
            <a:r>
              <a:rPr lang="en-US" altLang="zh-CN" sz="1600" dirty="0">
                <a:solidFill>
                  <a:schemeClr val="bg1"/>
                </a:solidFill>
              </a:rPr>
              <a:t>96%</a:t>
            </a:r>
            <a:endParaRPr lang="zh-CN" altLang="en-US" sz="1600" dirty="0">
              <a:solidFill>
                <a:schemeClr val="bg1"/>
              </a:solidFill>
            </a:endParaRPr>
          </a:p>
        </p:txBody>
      </p:sp>
      <p:sp>
        <p:nvSpPr>
          <p:cNvPr id="27" name="文本框 26"/>
          <p:cNvSpPr txBox="1"/>
          <p:nvPr/>
        </p:nvSpPr>
        <p:spPr>
          <a:xfrm>
            <a:off x="6016865" y="1995020"/>
            <a:ext cx="566181" cy="338554"/>
          </a:xfrm>
          <a:prstGeom prst="rect">
            <a:avLst/>
          </a:prstGeom>
          <a:noFill/>
        </p:spPr>
        <p:txBody>
          <a:bodyPr wrap="none" rtlCol="0">
            <a:spAutoFit/>
          </a:bodyPr>
          <a:lstStyle/>
          <a:p>
            <a:pPr algn="r"/>
            <a:r>
              <a:rPr lang="en-US" altLang="zh-CN" sz="1600" dirty="0">
                <a:solidFill>
                  <a:schemeClr val="bg1"/>
                </a:solidFill>
              </a:rPr>
              <a:t>76%</a:t>
            </a:r>
            <a:endParaRPr lang="zh-CN" altLang="en-US" sz="1600" dirty="0">
              <a:solidFill>
                <a:schemeClr val="bg1"/>
              </a:solidFill>
            </a:endParaRPr>
          </a:p>
        </p:txBody>
      </p:sp>
      <p:sp>
        <p:nvSpPr>
          <p:cNvPr id="28" name="文本框 27"/>
          <p:cNvSpPr txBox="1"/>
          <p:nvPr/>
        </p:nvSpPr>
        <p:spPr>
          <a:xfrm>
            <a:off x="8844731" y="1995020"/>
            <a:ext cx="566182" cy="338554"/>
          </a:xfrm>
          <a:prstGeom prst="rect">
            <a:avLst/>
          </a:prstGeom>
          <a:noFill/>
        </p:spPr>
        <p:txBody>
          <a:bodyPr wrap="none" rtlCol="0">
            <a:spAutoFit/>
          </a:bodyPr>
          <a:lstStyle/>
          <a:p>
            <a:pPr algn="r"/>
            <a:r>
              <a:rPr lang="en-US" altLang="zh-CN" sz="1600" dirty="0">
                <a:solidFill>
                  <a:schemeClr val="bg1"/>
                </a:solidFill>
              </a:rPr>
              <a:t>48%</a:t>
            </a:r>
            <a:endParaRPr lang="zh-CN" altLang="en-US" sz="1600" dirty="0">
              <a:solidFill>
                <a:schemeClr val="bg1"/>
              </a:solidFill>
            </a:endParaRPr>
          </a:p>
        </p:txBody>
      </p:sp>
      <p:sp>
        <p:nvSpPr>
          <p:cNvPr id="29" name="文本框 28"/>
          <p:cNvSpPr txBox="1"/>
          <p:nvPr/>
        </p:nvSpPr>
        <p:spPr>
          <a:xfrm>
            <a:off x="2384583" y="4500203"/>
            <a:ext cx="566182" cy="338554"/>
          </a:xfrm>
          <a:prstGeom prst="rect">
            <a:avLst/>
          </a:prstGeom>
          <a:noFill/>
        </p:spPr>
        <p:txBody>
          <a:bodyPr wrap="none" rtlCol="0">
            <a:spAutoFit/>
          </a:bodyPr>
          <a:lstStyle/>
          <a:p>
            <a:pPr algn="r"/>
            <a:r>
              <a:rPr lang="en-US" altLang="zh-CN" sz="1600" dirty="0">
                <a:solidFill>
                  <a:schemeClr val="bg1"/>
                </a:solidFill>
              </a:rPr>
              <a:t>80%</a:t>
            </a:r>
            <a:endParaRPr lang="zh-CN" altLang="en-US" sz="1600" dirty="0">
              <a:solidFill>
                <a:schemeClr val="bg1"/>
              </a:solidFill>
            </a:endParaRPr>
          </a:p>
        </p:txBody>
      </p:sp>
      <p:sp>
        <p:nvSpPr>
          <p:cNvPr id="30" name="文本框 29"/>
          <p:cNvSpPr txBox="1"/>
          <p:nvPr/>
        </p:nvSpPr>
        <p:spPr>
          <a:xfrm>
            <a:off x="5468821" y="4454181"/>
            <a:ext cx="566181" cy="338554"/>
          </a:xfrm>
          <a:prstGeom prst="rect">
            <a:avLst/>
          </a:prstGeom>
          <a:noFill/>
        </p:spPr>
        <p:txBody>
          <a:bodyPr wrap="none" rtlCol="0">
            <a:spAutoFit/>
          </a:bodyPr>
          <a:lstStyle/>
          <a:p>
            <a:pPr algn="r"/>
            <a:r>
              <a:rPr lang="en-US" altLang="zh-CN" sz="1600" dirty="0">
                <a:solidFill>
                  <a:schemeClr val="bg1"/>
                </a:solidFill>
              </a:rPr>
              <a:t>56%</a:t>
            </a:r>
            <a:endParaRPr lang="zh-CN" altLang="en-US" sz="1600" dirty="0">
              <a:solidFill>
                <a:schemeClr val="bg1"/>
              </a:solidFill>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44023" y="448348"/>
            <a:ext cx="816249" cy="400110"/>
          </a:xfrm>
          <a:prstGeom prst="rect">
            <a:avLst/>
          </a:prstGeom>
        </p:spPr>
        <p:txBody>
          <a:bodyPr wrap="none">
            <a:spAutoFit/>
          </a:bodyPr>
          <a:lstStyle/>
          <a:p>
            <a:r>
              <a:rPr lang="en-US" altLang="zh-CN" sz="2000" b="1" dirty="0">
                <a:solidFill>
                  <a:schemeClr val="tx1">
                    <a:lumMod val="75000"/>
                    <a:lumOff val="25000"/>
                  </a:schemeClr>
                </a:solidFill>
              </a:rPr>
              <a:t>Tasks</a:t>
            </a:r>
            <a:endParaRPr lang="zh-CN" altLang="en-US" sz="2000" b="1" dirty="0">
              <a:solidFill>
                <a:schemeClr val="tx1">
                  <a:lumMod val="75000"/>
                  <a:lumOff val="25000"/>
                </a:schemeClr>
              </a:solidFill>
            </a:endParaRPr>
          </a:p>
        </p:txBody>
      </p:sp>
      <p:sp>
        <p:nvSpPr>
          <p:cNvPr id="35" name="矩形 34"/>
          <p:cNvSpPr/>
          <p:nvPr/>
        </p:nvSpPr>
        <p:spPr>
          <a:xfrm>
            <a:off x="1344023" y="764961"/>
            <a:ext cx="5306261" cy="261610"/>
          </a:xfrm>
          <a:prstGeom prst="rect">
            <a:avLst/>
          </a:prstGeom>
        </p:spPr>
        <p:txBody>
          <a:bodyPr wrap="none">
            <a:spAutoFit/>
          </a:bodyPr>
          <a:lstStyle/>
          <a:p>
            <a:r>
              <a:rPr lang="en-US" altLang="zh-CN" sz="1100" dirty="0">
                <a:solidFill>
                  <a:schemeClr val="bg1">
                    <a:lumMod val="50000"/>
                  </a:schemeClr>
                </a:solidFill>
              </a:rPr>
              <a:t>List</a:t>
            </a:r>
            <a:r>
              <a:rPr lang="zh-CN" altLang="en-US" sz="1100" dirty="0">
                <a:solidFill>
                  <a:schemeClr val="bg1">
                    <a:lumMod val="50000"/>
                  </a:schemeClr>
                </a:solidFill>
              </a:rPr>
              <a:t> </a:t>
            </a:r>
            <a:r>
              <a:rPr lang="en-US" altLang="zh-CN" sz="1100" dirty="0">
                <a:solidFill>
                  <a:schemeClr val="bg1">
                    <a:lumMod val="50000"/>
                  </a:schemeClr>
                </a:solidFill>
              </a:rPr>
              <a:t>all</a:t>
            </a:r>
            <a:r>
              <a:rPr lang="zh-CN" altLang="en-US" sz="1100" dirty="0">
                <a:solidFill>
                  <a:schemeClr val="bg1">
                    <a:lumMod val="50000"/>
                  </a:schemeClr>
                </a:solidFill>
              </a:rPr>
              <a:t> </a:t>
            </a:r>
            <a:r>
              <a:rPr lang="en-US" altLang="zh-CN" sz="1100" dirty="0">
                <a:solidFill>
                  <a:schemeClr val="bg1">
                    <a:lumMod val="50000"/>
                  </a:schemeClr>
                </a:solidFill>
              </a:rPr>
              <a:t>major</a:t>
            </a:r>
            <a:r>
              <a:rPr lang="zh-CN" altLang="en-US" sz="1100" dirty="0">
                <a:solidFill>
                  <a:schemeClr val="bg1">
                    <a:lumMod val="50000"/>
                  </a:schemeClr>
                </a:solidFill>
              </a:rPr>
              <a:t> </a:t>
            </a:r>
            <a:r>
              <a:rPr lang="en-US" altLang="zh-CN" sz="1100" dirty="0">
                <a:solidFill>
                  <a:schemeClr val="bg1">
                    <a:lumMod val="50000"/>
                  </a:schemeClr>
                </a:solidFill>
              </a:rPr>
              <a:t>tasks</a:t>
            </a:r>
            <a:r>
              <a:rPr lang="zh-CN" altLang="en-US" sz="1100" dirty="0">
                <a:solidFill>
                  <a:schemeClr val="bg1">
                    <a:lumMod val="50000"/>
                  </a:schemeClr>
                </a:solidFill>
              </a:rPr>
              <a:t> </a:t>
            </a:r>
            <a:r>
              <a:rPr lang="en-US" altLang="zh-CN" sz="1100" dirty="0">
                <a:solidFill>
                  <a:schemeClr val="bg1">
                    <a:lumMod val="50000"/>
                  </a:schemeClr>
                </a:solidFill>
              </a:rPr>
              <a:t>that</a:t>
            </a:r>
            <a:r>
              <a:rPr lang="zh-CN" altLang="en-US" sz="1100" dirty="0">
                <a:solidFill>
                  <a:schemeClr val="bg1">
                    <a:lumMod val="50000"/>
                  </a:schemeClr>
                </a:solidFill>
              </a:rPr>
              <a:t> </a:t>
            </a:r>
            <a:r>
              <a:rPr lang="en-US" altLang="zh-CN" sz="1100" dirty="0">
                <a:solidFill>
                  <a:schemeClr val="bg1">
                    <a:lumMod val="50000"/>
                  </a:schemeClr>
                </a:solidFill>
              </a:rPr>
              <a:t>the</a:t>
            </a:r>
            <a:r>
              <a:rPr lang="zh-CN" altLang="en-US" sz="1100" dirty="0">
                <a:solidFill>
                  <a:schemeClr val="bg1">
                    <a:lumMod val="50000"/>
                  </a:schemeClr>
                </a:solidFill>
              </a:rPr>
              <a:t> </a:t>
            </a:r>
            <a:r>
              <a:rPr lang="en-US" altLang="zh-CN" sz="1100" dirty="0">
                <a:solidFill>
                  <a:schemeClr val="bg1">
                    <a:lumMod val="50000"/>
                  </a:schemeClr>
                </a:solidFill>
              </a:rPr>
              <a:t>testing</a:t>
            </a:r>
            <a:r>
              <a:rPr lang="zh-CN" altLang="en-US" sz="1100" dirty="0">
                <a:solidFill>
                  <a:schemeClr val="bg1">
                    <a:lumMod val="50000"/>
                  </a:schemeClr>
                </a:solidFill>
              </a:rPr>
              <a:t> </a:t>
            </a:r>
            <a:r>
              <a:rPr lang="en-US" altLang="zh-CN" sz="1100" dirty="0">
                <a:solidFill>
                  <a:schemeClr val="bg1">
                    <a:lumMod val="50000"/>
                  </a:schemeClr>
                </a:solidFill>
              </a:rPr>
              <a:t>team</a:t>
            </a:r>
            <a:r>
              <a:rPr lang="zh-CN" altLang="en-US" sz="1100" dirty="0">
                <a:solidFill>
                  <a:schemeClr val="bg1">
                    <a:lumMod val="50000"/>
                  </a:schemeClr>
                </a:solidFill>
              </a:rPr>
              <a:t> </a:t>
            </a:r>
            <a:r>
              <a:rPr lang="en-US" altLang="zh-CN" sz="1100" dirty="0">
                <a:solidFill>
                  <a:schemeClr val="bg1">
                    <a:lumMod val="50000"/>
                  </a:schemeClr>
                </a:solidFill>
              </a:rPr>
              <a:t>need</a:t>
            </a:r>
            <a:r>
              <a:rPr lang="zh-CN" altLang="en-US" sz="1100" dirty="0">
                <a:solidFill>
                  <a:schemeClr val="bg1">
                    <a:lumMod val="50000"/>
                  </a:schemeClr>
                </a:solidFill>
              </a:rPr>
              <a:t> </a:t>
            </a:r>
            <a:r>
              <a:rPr lang="en-US" altLang="zh-CN" sz="1100" dirty="0">
                <a:solidFill>
                  <a:schemeClr val="bg1">
                    <a:lumMod val="50000"/>
                  </a:schemeClr>
                </a:solidFill>
              </a:rPr>
              <a:t>to</a:t>
            </a:r>
            <a:r>
              <a:rPr lang="zh-CN" altLang="en-US" sz="1100" dirty="0">
                <a:solidFill>
                  <a:schemeClr val="bg1">
                    <a:lumMod val="50000"/>
                  </a:schemeClr>
                </a:solidFill>
              </a:rPr>
              <a:t> </a:t>
            </a:r>
            <a:r>
              <a:rPr lang="en-US" altLang="zh-CN" sz="1100" dirty="0">
                <a:solidFill>
                  <a:schemeClr val="bg1">
                    <a:lumMod val="50000"/>
                  </a:schemeClr>
                </a:solidFill>
              </a:rPr>
              <a:t>complete</a:t>
            </a:r>
            <a:r>
              <a:rPr lang="zh-CN" altLang="en-US" sz="1100" dirty="0">
                <a:solidFill>
                  <a:schemeClr val="bg1">
                    <a:lumMod val="50000"/>
                  </a:schemeClr>
                </a:solidFill>
              </a:rPr>
              <a:t> </a:t>
            </a:r>
            <a:r>
              <a:rPr lang="en-US" altLang="zh-CN" sz="1100" dirty="0">
                <a:solidFill>
                  <a:schemeClr val="bg1">
                    <a:lumMod val="50000"/>
                  </a:schemeClr>
                </a:solidFill>
              </a:rPr>
              <a:t>during</a:t>
            </a:r>
            <a:r>
              <a:rPr lang="zh-CN" altLang="en-US" sz="1100" dirty="0">
                <a:solidFill>
                  <a:schemeClr val="bg1">
                    <a:lumMod val="50000"/>
                  </a:schemeClr>
                </a:solidFill>
              </a:rPr>
              <a:t> </a:t>
            </a:r>
            <a:r>
              <a:rPr lang="en-US" altLang="zh-CN" sz="1100" dirty="0">
                <a:solidFill>
                  <a:schemeClr val="bg1">
                    <a:lumMod val="50000"/>
                  </a:schemeClr>
                </a:solidFill>
              </a:rPr>
              <a:t>the</a:t>
            </a:r>
            <a:r>
              <a:rPr lang="zh-CN" altLang="en-US" sz="1100" dirty="0">
                <a:solidFill>
                  <a:schemeClr val="bg1">
                    <a:lumMod val="50000"/>
                  </a:schemeClr>
                </a:solidFill>
              </a:rPr>
              <a:t> </a:t>
            </a:r>
            <a:r>
              <a:rPr lang="en-US" altLang="zh-CN" sz="1100" dirty="0">
                <a:solidFill>
                  <a:schemeClr val="bg1">
                    <a:lumMod val="50000"/>
                  </a:schemeClr>
                </a:solidFill>
              </a:rPr>
              <a:t>testing</a:t>
            </a:r>
            <a:r>
              <a:rPr lang="zh-CN" altLang="en-US" sz="1100" dirty="0">
                <a:solidFill>
                  <a:schemeClr val="bg1">
                    <a:lumMod val="50000"/>
                  </a:schemeClr>
                </a:solidFill>
              </a:rPr>
              <a:t> </a:t>
            </a:r>
            <a:r>
              <a:rPr lang="en-US" altLang="zh-CN" sz="1100" dirty="0">
                <a:solidFill>
                  <a:schemeClr val="bg1">
                    <a:lumMod val="50000"/>
                  </a:schemeClr>
                </a:solidFill>
              </a:rPr>
              <a:t>process.</a:t>
            </a:r>
            <a:endParaRPr lang="zh-CN" altLang="en-US" sz="1100" dirty="0">
              <a:solidFill>
                <a:schemeClr val="bg1">
                  <a:lumMod val="50000"/>
                </a:schemeClr>
              </a:solidFill>
            </a:endParaRPr>
          </a:p>
        </p:txBody>
      </p:sp>
    </p:spTree>
    <p:extLst>
      <p:ext uri="{BB962C8B-B14F-4D97-AF65-F5344CB8AC3E}">
        <p14:creationId xmlns:p14="http://schemas.microsoft.com/office/powerpoint/2010/main" val="158261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4C6AB22-2799-BB45-AC63-4E4E342D891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60272" y="1230939"/>
            <a:ext cx="6509288" cy="5036949"/>
          </a:xfrm>
          <a:prstGeom prst="rect">
            <a:avLst/>
          </a:prstGeom>
        </p:spPr>
      </p:pic>
      <p:sp>
        <p:nvSpPr>
          <p:cNvPr id="3" name="椭圆 31">
            <a:extLst>
              <a:ext uri="{FF2B5EF4-FFF2-40B4-BE49-F238E27FC236}">
                <a16:creationId xmlns="" xmlns:a16="http://schemas.microsoft.com/office/drawing/2014/main" id="{E5E5C864-746B-934A-9D76-F96E4BC5D000}"/>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2">
            <a:extLst>
              <a:ext uri="{FF2B5EF4-FFF2-40B4-BE49-F238E27FC236}">
                <a16:creationId xmlns="" xmlns:a16="http://schemas.microsoft.com/office/drawing/2014/main" id="{8642EA7C-F550-8047-B182-7ED90AFFA6C5}"/>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33">
            <a:extLst>
              <a:ext uri="{FF2B5EF4-FFF2-40B4-BE49-F238E27FC236}">
                <a16:creationId xmlns="" xmlns:a16="http://schemas.microsoft.com/office/drawing/2014/main" id="{FC3B3BD7-3EF5-3B4D-BC5B-EF897C0A94E3}"/>
              </a:ext>
            </a:extLst>
          </p:cNvPr>
          <p:cNvSpPr/>
          <p:nvPr/>
        </p:nvSpPr>
        <p:spPr>
          <a:xfrm>
            <a:off x="1344023" y="448348"/>
            <a:ext cx="816249" cy="400110"/>
          </a:xfrm>
          <a:prstGeom prst="rect">
            <a:avLst/>
          </a:prstGeom>
        </p:spPr>
        <p:txBody>
          <a:bodyPr wrap="none">
            <a:spAutoFit/>
          </a:bodyPr>
          <a:lstStyle/>
          <a:p>
            <a:r>
              <a:rPr lang="en-US" altLang="zh-CN" sz="2000" b="1" dirty="0">
                <a:solidFill>
                  <a:schemeClr val="tx1">
                    <a:lumMod val="75000"/>
                    <a:lumOff val="25000"/>
                  </a:schemeClr>
                </a:solidFill>
              </a:rPr>
              <a:t>Tasks</a:t>
            </a:r>
            <a:endParaRPr lang="zh-CN" altLang="en-US" sz="2000" b="1" dirty="0">
              <a:solidFill>
                <a:schemeClr val="tx1">
                  <a:lumMod val="75000"/>
                  <a:lumOff val="25000"/>
                </a:schemeClr>
              </a:solidFill>
            </a:endParaRPr>
          </a:p>
        </p:txBody>
      </p:sp>
      <p:sp>
        <p:nvSpPr>
          <p:cNvPr id="6" name="矩形 34">
            <a:extLst>
              <a:ext uri="{FF2B5EF4-FFF2-40B4-BE49-F238E27FC236}">
                <a16:creationId xmlns="" xmlns:a16="http://schemas.microsoft.com/office/drawing/2014/main" id="{EEDBA292-15FD-274C-8F6E-D71C1D690082}"/>
              </a:ext>
            </a:extLst>
          </p:cNvPr>
          <p:cNvSpPr/>
          <p:nvPr/>
        </p:nvSpPr>
        <p:spPr>
          <a:xfrm>
            <a:off x="1344023" y="764961"/>
            <a:ext cx="5306261" cy="261610"/>
          </a:xfrm>
          <a:prstGeom prst="rect">
            <a:avLst/>
          </a:prstGeom>
        </p:spPr>
        <p:txBody>
          <a:bodyPr wrap="none">
            <a:spAutoFit/>
          </a:bodyPr>
          <a:lstStyle/>
          <a:p>
            <a:r>
              <a:rPr lang="en-US" altLang="zh-CN" sz="1100" dirty="0">
                <a:solidFill>
                  <a:schemeClr val="bg1">
                    <a:lumMod val="50000"/>
                  </a:schemeClr>
                </a:solidFill>
              </a:rPr>
              <a:t>List</a:t>
            </a:r>
            <a:r>
              <a:rPr lang="zh-CN" altLang="en-US" sz="1100" dirty="0">
                <a:solidFill>
                  <a:schemeClr val="bg1">
                    <a:lumMod val="50000"/>
                  </a:schemeClr>
                </a:solidFill>
              </a:rPr>
              <a:t> </a:t>
            </a:r>
            <a:r>
              <a:rPr lang="en-US" altLang="zh-CN" sz="1100" dirty="0">
                <a:solidFill>
                  <a:schemeClr val="bg1">
                    <a:lumMod val="50000"/>
                  </a:schemeClr>
                </a:solidFill>
              </a:rPr>
              <a:t>all</a:t>
            </a:r>
            <a:r>
              <a:rPr lang="zh-CN" altLang="en-US" sz="1100" dirty="0">
                <a:solidFill>
                  <a:schemeClr val="bg1">
                    <a:lumMod val="50000"/>
                  </a:schemeClr>
                </a:solidFill>
              </a:rPr>
              <a:t> </a:t>
            </a:r>
            <a:r>
              <a:rPr lang="en-US" altLang="zh-CN" sz="1100" dirty="0">
                <a:solidFill>
                  <a:schemeClr val="bg1">
                    <a:lumMod val="50000"/>
                  </a:schemeClr>
                </a:solidFill>
              </a:rPr>
              <a:t>major</a:t>
            </a:r>
            <a:r>
              <a:rPr lang="zh-CN" altLang="en-US" sz="1100" dirty="0">
                <a:solidFill>
                  <a:schemeClr val="bg1">
                    <a:lumMod val="50000"/>
                  </a:schemeClr>
                </a:solidFill>
              </a:rPr>
              <a:t> </a:t>
            </a:r>
            <a:r>
              <a:rPr lang="en-US" altLang="zh-CN" sz="1100" dirty="0">
                <a:solidFill>
                  <a:schemeClr val="bg1">
                    <a:lumMod val="50000"/>
                  </a:schemeClr>
                </a:solidFill>
              </a:rPr>
              <a:t>tasks</a:t>
            </a:r>
            <a:r>
              <a:rPr lang="zh-CN" altLang="en-US" sz="1100" dirty="0">
                <a:solidFill>
                  <a:schemeClr val="bg1">
                    <a:lumMod val="50000"/>
                  </a:schemeClr>
                </a:solidFill>
              </a:rPr>
              <a:t> </a:t>
            </a:r>
            <a:r>
              <a:rPr lang="en-US" altLang="zh-CN" sz="1100" dirty="0">
                <a:solidFill>
                  <a:schemeClr val="bg1">
                    <a:lumMod val="50000"/>
                  </a:schemeClr>
                </a:solidFill>
              </a:rPr>
              <a:t>that</a:t>
            </a:r>
            <a:r>
              <a:rPr lang="zh-CN" altLang="en-US" sz="1100" dirty="0">
                <a:solidFill>
                  <a:schemeClr val="bg1">
                    <a:lumMod val="50000"/>
                  </a:schemeClr>
                </a:solidFill>
              </a:rPr>
              <a:t> </a:t>
            </a:r>
            <a:r>
              <a:rPr lang="en-US" altLang="zh-CN" sz="1100" dirty="0">
                <a:solidFill>
                  <a:schemeClr val="bg1">
                    <a:lumMod val="50000"/>
                  </a:schemeClr>
                </a:solidFill>
              </a:rPr>
              <a:t>the</a:t>
            </a:r>
            <a:r>
              <a:rPr lang="zh-CN" altLang="en-US" sz="1100" dirty="0">
                <a:solidFill>
                  <a:schemeClr val="bg1">
                    <a:lumMod val="50000"/>
                  </a:schemeClr>
                </a:solidFill>
              </a:rPr>
              <a:t> </a:t>
            </a:r>
            <a:r>
              <a:rPr lang="en-US" altLang="zh-CN" sz="1100" dirty="0">
                <a:solidFill>
                  <a:schemeClr val="bg1">
                    <a:lumMod val="50000"/>
                  </a:schemeClr>
                </a:solidFill>
              </a:rPr>
              <a:t>testing</a:t>
            </a:r>
            <a:r>
              <a:rPr lang="zh-CN" altLang="en-US" sz="1100" dirty="0">
                <a:solidFill>
                  <a:schemeClr val="bg1">
                    <a:lumMod val="50000"/>
                  </a:schemeClr>
                </a:solidFill>
              </a:rPr>
              <a:t> </a:t>
            </a:r>
            <a:r>
              <a:rPr lang="en-US" altLang="zh-CN" sz="1100" dirty="0">
                <a:solidFill>
                  <a:schemeClr val="bg1">
                    <a:lumMod val="50000"/>
                  </a:schemeClr>
                </a:solidFill>
              </a:rPr>
              <a:t>team</a:t>
            </a:r>
            <a:r>
              <a:rPr lang="zh-CN" altLang="en-US" sz="1100" dirty="0">
                <a:solidFill>
                  <a:schemeClr val="bg1">
                    <a:lumMod val="50000"/>
                  </a:schemeClr>
                </a:solidFill>
              </a:rPr>
              <a:t> </a:t>
            </a:r>
            <a:r>
              <a:rPr lang="en-US" altLang="zh-CN" sz="1100" dirty="0">
                <a:solidFill>
                  <a:schemeClr val="bg1">
                    <a:lumMod val="50000"/>
                  </a:schemeClr>
                </a:solidFill>
              </a:rPr>
              <a:t>need</a:t>
            </a:r>
            <a:r>
              <a:rPr lang="zh-CN" altLang="en-US" sz="1100" dirty="0">
                <a:solidFill>
                  <a:schemeClr val="bg1">
                    <a:lumMod val="50000"/>
                  </a:schemeClr>
                </a:solidFill>
              </a:rPr>
              <a:t> </a:t>
            </a:r>
            <a:r>
              <a:rPr lang="en-US" altLang="zh-CN" sz="1100" dirty="0">
                <a:solidFill>
                  <a:schemeClr val="bg1">
                    <a:lumMod val="50000"/>
                  </a:schemeClr>
                </a:solidFill>
              </a:rPr>
              <a:t>to</a:t>
            </a:r>
            <a:r>
              <a:rPr lang="zh-CN" altLang="en-US" sz="1100" dirty="0">
                <a:solidFill>
                  <a:schemeClr val="bg1">
                    <a:lumMod val="50000"/>
                  </a:schemeClr>
                </a:solidFill>
              </a:rPr>
              <a:t> </a:t>
            </a:r>
            <a:r>
              <a:rPr lang="en-US" altLang="zh-CN" sz="1100" dirty="0">
                <a:solidFill>
                  <a:schemeClr val="bg1">
                    <a:lumMod val="50000"/>
                  </a:schemeClr>
                </a:solidFill>
              </a:rPr>
              <a:t>complete</a:t>
            </a:r>
            <a:r>
              <a:rPr lang="zh-CN" altLang="en-US" sz="1100" dirty="0">
                <a:solidFill>
                  <a:schemeClr val="bg1">
                    <a:lumMod val="50000"/>
                  </a:schemeClr>
                </a:solidFill>
              </a:rPr>
              <a:t> </a:t>
            </a:r>
            <a:r>
              <a:rPr lang="en-US" altLang="zh-CN" sz="1100" dirty="0">
                <a:solidFill>
                  <a:schemeClr val="bg1">
                    <a:lumMod val="50000"/>
                  </a:schemeClr>
                </a:solidFill>
              </a:rPr>
              <a:t>during</a:t>
            </a:r>
            <a:r>
              <a:rPr lang="zh-CN" altLang="en-US" sz="1100" dirty="0">
                <a:solidFill>
                  <a:schemeClr val="bg1">
                    <a:lumMod val="50000"/>
                  </a:schemeClr>
                </a:solidFill>
              </a:rPr>
              <a:t> </a:t>
            </a:r>
            <a:r>
              <a:rPr lang="en-US" altLang="zh-CN" sz="1100" dirty="0">
                <a:solidFill>
                  <a:schemeClr val="bg1">
                    <a:lumMod val="50000"/>
                  </a:schemeClr>
                </a:solidFill>
              </a:rPr>
              <a:t>the</a:t>
            </a:r>
            <a:r>
              <a:rPr lang="zh-CN" altLang="en-US" sz="1100" dirty="0">
                <a:solidFill>
                  <a:schemeClr val="bg1">
                    <a:lumMod val="50000"/>
                  </a:schemeClr>
                </a:solidFill>
              </a:rPr>
              <a:t> </a:t>
            </a:r>
            <a:r>
              <a:rPr lang="en-US" altLang="zh-CN" sz="1100" dirty="0">
                <a:solidFill>
                  <a:schemeClr val="bg1">
                    <a:lumMod val="50000"/>
                  </a:schemeClr>
                </a:solidFill>
              </a:rPr>
              <a:t>testing</a:t>
            </a:r>
            <a:r>
              <a:rPr lang="zh-CN" altLang="en-US" sz="1100" dirty="0">
                <a:solidFill>
                  <a:schemeClr val="bg1">
                    <a:lumMod val="50000"/>
                  </a:schemeClr>
                </a:solidFill>
              </a:rPr>
              <a:t> </a:t>
            </a:r>
            <a:r>
              <a:rPr lang="en-US" altLang="zh-CN" sz="1100" dirty="0">
                <a:solidFill>
                  <a:schemeClr val="bg1">
                    <a:lumMod val="50000"/>
                  </a:schemeClr>
                </a:solidFill>
              </a:rPr>
              <a:t>process.</a:t>
            </a:r>
            <a:endParaRPr lang="zh-CN" altLang="en-US" sz="1100" dirty="0">
              <a:solidFill>
                <a:schemeClr val="bg1">
                  <a:lumMod val="50000"/>
                </a:schemeClr>
              </a:solidFill>
            </a:endParaRPr>
          </a:p>
        </p:txBody>
      </p:sp>
    </p:spTree>
    <p:extLst>
      <p:ext uri="{BB962C8B-B14F-4D97-AF65-F5344CB8AC3E}">
        <p14:creationId xmlns:p14="http://schemas.microsoft.com/office/powerpoint/2010/main" val="35540399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6.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7.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8.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9.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1466</Words>
  <Application>Microsoft Macintosh PowerPoint</Application>
  <PresentationFormat>Widescreen</PresentationFormat>
  <Paragraphs>256</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Adobe 仿宋 Std R</vt:lpstr>
      <vt:lpstr>Calibri</vt:lpstr>
      <vt:lpstr>Gotham Rounded Medium</vt:lpstr>
      <vt:lpstr>Times New Roman</vt:lpstr>
      <vt:lpstr>Arial</vt:lpstr>
      <vt:lpstr>Calibri Light</vt:lpstr>
      <vt:lpstr>等线</vt:lpstr>
      <vt:lpstr>等线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HaoTian</cp:lastModifiedBy>
  <cp:revision>64</cp:revision>
  <dcterms:created xsi:type="dcterms:W3CDTF">2016-01-19T08:46:18Z</dcterms:created>
  <dcterms:modified xsi:type="dcterms:W3CDTF">2019-04-23T21:15:31Z</dcterms:modified>
</cp:coreProperties>
</file>