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68" r:id="rId3"/>
    <p:sldId id="257" r:id="rId4"/>
    <p:sldId id="269" r:id="rId5"/>
    <p:sldId id="271" r:id="rId6"/>
    <p:sldId id="259" r:id="rId7"/>
    <p:sldId id="260" r:id="rId8"/>
    <p:sldId id="272" r:id="rId9"/>
    <p:sldId id="270"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4639E6-C101-4834-B641-9DDD89130985}"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45A8C-0880-4575-AFA8-6B925A39D47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6788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4639E6-C101-4834-B641-9DDD89130985}"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45A8C-0880-4575-AFA8-6B925A39D471}" type="slidenum">
              <a:rPr lang="en-US" smtClean="0"/>
              <a:t>‹#›</a:t>
            </a:fld>
            <a:endParaRPr lang="en-US"/>
          </a:p>
        </p:txBody>
      </p:sp>
    </p:spTree>
    <p:extLst>
      <p:ext uri="{BB962C8B-B14F-4D97-AF65-F5344CB8AC3E}">
        <p14:creationId xmlns:p14="http://schemas.microsoft.com/office/powerpoint/2010/main" val="4238238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4639E6-C101-4834-B641-9DDD89130985}"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45A8C-0880-4575-AFA8-6B925A39D471}" type="slidenum">
              <a:rPr lang="en-US" smtClean="0"/>
              <a:t>‹#›</a:t>
            </a:fld>
            <a:endParaRPr lang="en-US"/>
          </a:p>
        </p:txBody>
      </p:sp>
    </p:spTree>
    <p:extLst>
      <p:ext uri="{BB962C8B-B14F-4D97-AF65-F5344CB8AC3E}">
        <p14:creationId xmlns:p14="http://schemas.microsoft.com/office/powerpoint/2010/main" val="4195098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4639E6-C101-4834-B641-9DDD89130985}"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45A8C-0880-4575-AFA8-6B925A39D471}" type="slidenum">
              <a:rPr lang="en-US" smtClean="0"/>
              <a:t>‹#›</a:t>
            </a:fld>
            <a:endParaRPr lang="en-US"/>
          </a:p>
        </p:txBody>
      </p:sp>
    </p:spTree>
    <p:extLst>
      <p:ext uri="{BB962C8B-B14F-4D97-AF65-F5344CB8AC3E}">
        <p14:creationId xmlns:p14="http://schemas.microsoft.com/office/powerpoint/2010/main" val="3729501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B4639E6-C101-4834-B641-9DDD89130985}" type="datetimeFigureOut">
              <a:rPr lang="en-US" smtClean="0"/>
              <a:t>12/12/2018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45A8C-0880-4575-AFA8-6B925A39D47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8353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4639E6-C101-4834-B641-9DDD89130985}" type="datetimeFigureOut">
              <a:rPr lang="en-US" smtClean="0"/>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45A8C-0880-4575-AFA8-6B925A39D471}" type="slidenum">
              <a:rPr lang="en-US" smtClean="0"/>
              <a:t>‹#›</a:t>
            </a:fld>
            <a:endParaRPr lang="en-US"/>
          </a:p>
        </p:txBody>
      </p:sp>
    </p:spTree>
    <p:extLst>
      <p:ext uri="{BB962C8B-B14F-4D97-AF65-F5344CB8AC3E}">
        <p14:creationId xmlns:p14="http://schemas.microsoft.com/office/powerpoint/2010/main" val="360840501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4639E6-C101-4834-B641-9DDD89130985}" type="datetimeFigureOut">
              <a:rPr lang="en-US" smtClean="0"/>
              <a:t>12/12/2018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945A8C-0880-4575-AFA8-6B925A39D471}" type="slidenum">
              <a:rPr lang="en-US" smtClean="0"/>
              <a:t>‹#›</a:t>
            </a:fld>
            <a:endParaRPr lang="en-US"/>
          </a:p>
        </p:txBody>
      </p:sp>
    </p:spTree>
    <p:extLst>
      <p:ext uri="{BB962C8B-B14F-4D97-AF65-F5344CB8AC3E}">
        <p14:creationId xmlns:p14="http://schemas.microsoft.com/office/powerpoint/2010/main" val="322069786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4639E6-C101-4834-B641-9DDD89130985}" type="datetimeFigureOut">
              <a:rPr lang="en-US" smtClean="0"/>
              <a:t>12/12/2018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945A8C-0880-4575-AFA8-6B925A39D471}" type="slidenum">
              <a:rPr lang="en-US" smtClean="0"/>
              <a:t>‹#›</a:t>
            </a:fld>
            <a:endParaRPr lang="en-US"/>
          </a:p>
        </p:txBody>
      </p:sp>
    </p:spTree>
    <p:extLst>
      <p:ext uri="{BB962C8B-B14F-4D97-AF65-F5344CB8AC3E}">
        <p14:creationId xmlns:p14="http://schemas.microsoft.com/office/powerpoint/2010/main" val="1590414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B4639E6-C101-4834-B641-9DDD89130985}" type="datetimeFigureOut">
              <a:rPr lang="en-US" smtClean="0"/>
              <a:t>12/12/2018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1945A8C-0880-4575-AFA8-6B925A39D471}" type="slidenum">
              <a:rPr lang="en-US" smtClean="0"/>
              <a:t>‹#›</a:t>
            </a:fld>
            <a:endParaRPr lang="en-US"/>
          </a:p>
        </p:txBody>
      </p:sp>
    </p:spTree>
    <p:extLst>
      <p:ext uri="{BB962C8B-B14F-4D97-AF65-F5344CB8AC3E}">
        <p14:creationId xmlns:p14="http://schemas.microsoft.com/office/powerpoint/2010/main" val="330999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B4639E6-C101-4834-B641-9DDD89130985}" type="datetimeFigureOut">
              <a:rPr lang="en-US" smtClean="0"/>
              <a:t>12/12/2018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1945A8C-0880-4575-AFA8-6B925A39D471}" type="slidenum">
              <a:rPr lang="en-US" smtClean="0"/>
              <a:t>‹#›</a:t>
            </a:fld>
            <a:endParaRPr lang="en-US"/>
          </a:p>
        </p:txBody>
      </p:sp>
    </p:spTree>
    <p:extLst>
      <p:ext uri="{BB962C8B-B14F-4D97-AF65-F5344CB8AC3E}">
        <p14:creationId xmlns:p14="http://schemas.microsoft.com/office/powerpoint/2010/main" val="15718453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B4639E6-C101-4834-B641-9DDD89130985}" type="datetimeFigureOut">
              <a:rPr lang="en-US" smtClean="0"/>
              <a:t>12/12/2018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45A8C-0880-4575-AFA8-6B925A39D471}" type="slidenum">
              <a:rPr lang="en-US" smtClean="0"/>
              <a:t>‹#›</a:t>
            </a:fld>
            <a:endParaRPr lang="en-US"/>
          </a:p>
        </p:txBody>
      </p:sp>
    </p:spTree>
    <p:extLst>
      <p:ext uri="{BB962C8B-B14F-4D97-AF65-F5344CB8AC3E}">
        <p14:creationId xmlns:p14="http://schemas.microsoft.com/office/powerpoint/2010/main" val="1991882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B4639E6-C101-4834-B641-9DDD89130985}" type="datetimeFigureOut">
              <a:rPr lang="en-US" smtClean="0"/>
              <a:t>12/12/2018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1945A8C-0880-4575-AFA8-6B925A39D47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3023790"/>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jatinraina/random-acts-of-pizza-xgboost" TargetMode="External"/><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hyperlink" Target="https://www.kaggle.com/heyheyivan/random-pizza" TargetMode="External"/><Relationship Id="rId4" Type="http://schemas.openxmlformats.org/officeDocument/2006/relationships/hyperlink" Target="https://www.kaggle.com/mbp14mtp/raopizz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Random Acts of Pizza</a:t>
            </a:r>
          </a:p>
        </p:txBody>
      </p:sp>
      <p:sp>
        <p:nvSpPr>
          <p:cNvPr id="3" name="Subtitle 2"/>
          <p:cNvSpPr>
            <a:spLocks noGrp="1"/>
          </p:cNvSpPr>
          <p:nvPr>
            <p:ph type="subTitle" idx="1"/>
          </p:nvPr>
        </p:nvSpPr>
        <p:spPr/>
        <p:txBody>
          <a:bodyPr>
            <a:noAutofit/>
          </a:bodyPr>
          <a:lstStyle/>
          <a:p>
            <a:r>
              <a:rPr lang="en-US" sz="1600" dirty="0">
                <a:solidFill>
                  <a:schemeClr val="tx1">
                    <a:lumMod val="75000"/>
                  </a:schemeClr>
                </a:solidFill>
                <a:latin typeface="+mn-lt"/>
              </a:rPr>
              <a:t>VIVSWAT SHRIVASTAVA</a:t>
            </a:r>
          </a:p>
          <a:p>
            <a:r>
              <a:rPr lang="en-US" sz="1600" dirty="0">
                <a:solidFill>
                  <a:schemeClr val="tx1">
                    <a:lumMod val="75000"/>
                  </a:schemeClr>
                </a:solidFill>
                <a:latin typeface="+mn-lt"/>
              </a:rPr>
              <a:t>TERM PROJECT – TECH. FUNDAMENTALS FOR BUSINESS ANALYTICS (MGMT 6560)</a:t>
            </a:r>
          </a:p>
          <a:p>
            <a:r>
              <a:rPr lang="en-US" sz="1600" dirty="0">
                <a:solidFill>
                  <a:schemeClr val="tx1">
                    <a:lumMod val="75000"/>
                  </a:schemeClr>
                </a:solidFill>
                <a:latin typeface="+mn-lt"/>
              </a:rPr>
              <a:t>FALL 2018</a:t>
            </a:r>
          </a:p>
        </p:txBody>
      </p:sp>
    </p:spTree>
    <p:extLst>
      <p:ext uri="{BB962C8B-B14F-4D97-AF65-F5344CB8AC3E}">
        <p14:creationId xmlns:p14="http://schemas.microsoft.com/office/powerpoint/2010/main" val="2025363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838134" y="135490"/>
            <a:ext cx="7595118" cy="732259"/>
          </a:xfrm>
        </p:spPr>
        <p:txBody>
          <a:bodyPr/>
          <a:lstStyle/>
          <a:p>
            <a:pPr algn="ctr"/>
            <a:r>
              <a:rPr lang="en-US" b="1" dirty="0"/>
              <a:t>Conclusion</a:t>
            </a:r>
          </a:p>
        </p:txBody>
      </p:sp>
      <p:graphicFrame>
        <p:nvGraphicFramePr>
          <p:cNvPr id="4" name="Table 3">
            <a:extLst>
              <a:ext uri="{FF2B5EF4-FFF2-40B4-BE49-F238E27FC236}">
                <a16:creationId xmlns:a16="http://schemas.microsoft.com/office/drawing/2014/main" id="{F8946559-1F85-4B67-9076-9DA0862A231C}"/>
              </a:ext>
            </a:extLst>
          </p:cNvPr>
          <p:cNvGraphicFramePr>
            <a:graphicFrameLocks noGrp="1"/>
          </p:cNvGraphicFramePr>
          <p:nvPr>
            <p:extLst>
              <p:ext uri="{D42A27DB-BD31-4B8C-83A1-F6EECF244321}">
                <p14:modId xmlns:p14="http://schemas.microsoft.com/office/powerpoint/2010/main" val="1415366219"/>
              </p:ext>
            </p:extLst>
          </p:nvPr>
        </p:nvGraphicFramePr>
        <p:xfrm>
          <a:off x="1779037" y="2225521"/>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537009868"/>
                    </a:ext>
                  </a:extLst>
                </a:gridCol>
                <a:gridCol w="2709333">
                  <a:extLst>
                    <a:ext uri="{9D8B030D-6E8A-4147-A177-3AD203B41FA5}">
                      <a16:colId xmlns:a16="http://schemas.microsoft.com/office/drawing/2014/main" val="2467700335"/>
                    </a:ext>
                  </a:extLst>
                </a:gridCol>
                <a:gridCol w="2709333">
                  <a:extLst>
                    <a:ext uri="{9D8B030D-6E8A-4147-A177-3AD203B41FA5}">
                      <a16:colId xmlns:a16="http://schemas.microsoft.com/office/drawing/2014/main" val="32255915"/>
                    </a:ext>
                  </a:extLst>
                </a:gridCol>
              </a:tblGrid>
              <a:tr h="370840">
                <a:tc>
                  <a:txBody>
                    <a:bodyPr/>
                    <a:lstStyle/>
                    <a:p>
                      <a:r>
                        <a:rPr lang="en-US" dirty="0"/>
                        <a:t>             Model</a:t>
                      </a:r>
                    </a:p>
                  </a:txBody>
                  <a:tcPr/>
                </a:tc>
                <a:tc>
                  <a:txBody>
                    <a:bodyPr/>
                    <a:lstStyle/>
                    <a:p>
                      <a:r>
                        <a:rPr lang="en-US" dirty="0"/>
                        <a:t>     Computation Time</a:t>
                      </a:r>
                    </a:p>
                  </a:txBody>
                  <a:tcPr/>
                </a:tc>
                <a:tc>
                  <a:txBody>
                    <a:bodyPr/>
                    <a:lstStyle/>
                    <a:p>
                      <a:r>
                        <a:rPr lang="en-US" dirty="0"/>
                        <a:t>                  AUC</a:t>
                      </a:r>
                    </a:p>
                  </a:txBody>
                  <a:tcPr/>
                </a:tc>
                <a:extLst>
                  <a:ext uri="{0D108BD9-81ED-4DB2-BD59-A6C34878D82A}">
                    <a16:rowId xmlns:a16="http://schemas.microsoft.com/office/drawing/2014/main" val="3613628971"/>
                  </a:ext>
                </a:extLst>
              </a:tr>
              <a:tr h="370840">
                <a:tc>
                  <a:txBody>
                    <a:bodyPr/>
                    <a:lstStyle/>
                    <a:p>
                      <a:r>
                        <a:rPr lang="en-US" dirty="0"/>
                        <a:t>           Model #1</a:t>
                      </a:r>
                    </a:p>
                  </a:txBody>
                  <a:tcPr/>
                </a:tc>
                <a:tc>
                  <a:txBody>
                    <a:bodyPr/>
                    <a:lstStyle/>
                    <a:p>
                      <a:r>
                        <a:rPr lang="en-US" dirty="0"/>
                        <a:t>              2.2 secs</a:t>
                      </a:r>
                    </a:p>
                  </a:txBody>
                  <a:tcPr/>
                </a:tc>
                <a:tc>
                  <a:txBody>
                    <a:bodyPr/>
                    <a:lstStyle/>
                    <a:p>
                      <a:r>
                        <a:rPr lang="en-US" dirty="0"/>
                        <a:t>                  56.4%</a:t>
                      </a:r>
                    </a:p>
                  </a:txBody>
                  <a:tcPr/>
                </a:tc>
                <a:extLst>
                  <a:ext uri="{0D108BD9-81ED-4DB2-BD59-A6C34878D82A}">
                    <a16:rowId xmlns:a16="http://schemas.microsoft.com/office/drawing/2014/main" val="3717499291"/>
                  </a:ext>
                </a:extLst>
              </a:tr>
              <a:tr h="370840">
                <a:tc>
                  <a:txBody>
                    <a:bodyPr/>
                    <a:lstStyle/>
                    <a:p>
                      <a:r>
                        <a:rPr lang="en-US" dirty="0"/>
                        <a:t>           Model #2</a:t>
                      </a:r>
                    </a:p>
                  </a:txBody>
                  <a:tcPr/>
                </a:tc>
                <a:tc>
                  <a:txBody>
                    <a:bodyPr/>
                    <a:lstStyle/>
                    <a:p>
                      <a:r>
                        <a:rPr lang="en-US" dirty="0"/>
                        <a:t>              3.4 secs</a:t>
                      </a:r>
                    </a:p>
                  </a:txBody>
                  <a:tcPr/>
                </a:tc>
                <a:tc>
                  <a:txBody>
                    <a:bodyPr/>
                    <a:lstStyle/>
                    <a:p>
                      <a:r>
                        <a:rPr lang="en-US" dirty="0"/>
                        <a:t>                  79.3%</a:t>
                      </a:r>
                    </a:p>
                  </a:txBody>
                  <a:tcPr/>
                </a:tc>
                <a:extLst>
                  <a:ext uri="{0D108BD9-81ED-4DB2-BD59-A6C34878D82A}">
                    <a16:rowId xmlns:a16="http://schemas.microsoft.com/office/drawing/2014/main" val="649361335"/>
                  </a:ext>
                </a:extLst>
              </a:tr>
              <a:tr h="370840">
                <a:tc>
                  <a:txBody>
                    <a:bodyPr/>
                    <a:lstStyle/>
                    <a:p>
                      <a:r>
                        <a:rPr lang="en-US" dirty="0"/>
                        <a:t>           Model #3</a:t>
                      </a:r>
                    </a:p>
                  </a:txBody>
                  <a:tcPr/>
                </a:tc>
                <a:tc>
                  <a:txBody>
                    <a:bodyPr/>
                    <a:lstStyle/>
                    <a:p>
                      <a:r>
                        <a:rPr lang="en-US" dirty="0"/>
                        <a:t>              16.3 secs</a:t>
                      </a:r>
                    </a:p>
                  </a:txBody>
                  <a:tcPr/>
                </a:tc>
                <a:tc>
                  <a:txBody>
                    <a:bodyPr/>
                    <a:lstStyle/>
                    <a:p>
                      <a:r>
                        <a:rPr lang="en-US" dirty="0"/>
                        <a:t>                  82.2%</a:t>
                      </a:r>
                    </a:p>
                  </a:txBody>
                  <a:tcPr/>
                </a:tc>
                <a:extLst>
                  <a:ext uri="{0D108BD9-81ED-4DB2-BD59-A6C34878D82A}">
                    <a16:rowId xmlns:a16="http://schemas.microsoft.com/office/drawing/2014/main" val="3191783719"/>
                  </a:ext>
                </a:extLst>
              </a:tr>
            </a:tbl>
          </a:graphicData>
        </a:graphic>
      </p:graphicFrame>
      <p:sp>
        <p:nvSpPr>
          <p:cNvPr id="5" name="Rectangle 4">
            <a:extLst>
              <a:ext uri="{FF2B5EF4-FFF2-40B4-BE49-F238E27FC236}">
                <a16:creationId xmlns:a16="http://schemas.microsoft.com/office/drawing/2014/main" id="{38A06FF2-8CDC-4829-BBDE-8E631320E0BF}"/>
              </a:ext>
            </a:extLst>
          </p:cNvPr>
          <p:cNvSpPr/>
          <p:nvPr/>
        </p:nvSpPr>
        <p:spPr>
          <a:xfrm>
            <a:off x="598714" y="1050305"/>
            <a:ext cx="10994571" cy="671915"/>
          </a:xfrm>
          <a:prstGeom prst="rect">
            <a:avLst/>
          </a:prstGeom>
        </p:spPr>
        <p:txBody>
          <a:bodyPr wrap="square">
            <a:spAutoFit/>
          </a:bodyPr>
          <a:lstStyle/>
          <a:p>
            <a:pPr>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Following is the summary of the 3 models discussed above. We note down the computation time and the AUC values for comparison.</a:t>
            </a:r>
          </a:p>
        </p:txBody>
      </p:sp>
      <p:sp>
        <p:nvSpPr>
          <p:cNvPr id="6" name="Rectangle 5">
            <a:extLst>
              <a:ext uri="{FF2B5EF4-FFF2-40B4-BE49-F238E27FC236}">
                <a16:creationId xmlns:a16="http://schemas.microsoft.com/office/drawing/2014/main" id="{A9F42F97-B8A4-439D-9FBE-8E3D8AFB334B}"/>
              </a:ext>
            </a:extLst>
          </p:cNvPr>
          <p:cNvSpPr/>
          <p:nvPr/>
        </p:nvSpPr>
        <p:spPr>
          <a:xfrm>
            <a:off x="704980" y="4212183"/>
            <a:ext cx="10276114" cy="1264642"/>
          </a:xfrm>
          <a:prstGeom prst="rect">
            <a:avLst/>
          </a:prstGeom>
        </p:spPr>
        <p:txBody>
          <a:bodyPr wrap="square">
            <a:spAutoFit/>
          </a:bodyPr>
          <a:lstStyle/>
          <a:p>
            <a:pPr>
              <a:lnSpc>
                <a:spcPct val="107000"/>
              </a:lnSpc>
            </a:pPr>
            <a:r>
              <a:rPr lang="en-US" dirty="0">
                <a:latin typeface="Calibri" panose="020F0502020204030204" pitchFamily="34" charset="0"/>
                <a:ea typeface="Calibri" panose="020F0502020204030204" pitchFamily="34" charset="0"/>
                <a:cs typeface="Times New Roman" panose="02020603050405020304" pitchFamily="18" charset="0"/>
              </a:rPr>
              <a:t>We observe from the above table that the increase in AUC from model 1 to model 2 is significant with slight increase in the computation time. However, from model 2 to model 3, the computation time increases significantly, but the increase in AUC is not significant. Hence, </a:t>
            </a:r>
            <a:r>
              <a:rPr lang="en-US" b="1" dirty="0">
                <a:latin typeface="Calibri" panose="020F0502020204030204" pitchFamily="34" charset="0"/>
                <a:ea typeface="Calibri" panose="020F0502020204030204" pitchFamily="34" charset="0"/>
                <a:cs typeface="Times New Roman" panose="02020603050405020304" pitchFamily="18" charset="0"/>
              </a:rPr>
              <a:t>we conclude that model 2 is the best-fit model.</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820756BC-A086-440B-90FD-5D05B77ABF54}"/>
              </a:ext>
            </a:extLst>
          </p:cNvPr>
          <p:cNvCxnSpPr/>
          <p:nvPr/>
        </p:nvCxnSpPr>
        <p:spPr>
          <a:xfrm>
            <a:off x="167952" y="846848"/>
            <a:ext cx="1191519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2722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92901" y="74839"/>
            <a:ext cx="8534400" cy="795338"/>
          </a:xfrm>
        </p:spPr>
        <p:txBody>
          <a:bodyPr>
            <a:normAutofit/>
          </a:bodyPr>
          <a:lstStyle/>
          <a:p>
            <a:pPr algn="ctr"/>
            <a:r>
              <a:rPr lang="en-US" b="1" dirty="0"/>
              <a:t>Introduction</a:t>
            </a:r>
          </a:p>
        </p:txBody>
      </p:sp>
      <p:sp>
        <p:nvSpPr>
          <p:cNvPr id="8" name="TextBox 7">
            <a:extLst>
              <a:ext uri="{FF2B5EF4-FFF2-40B4-BE49-F238E27FC236}">
                <a16:creationId xmlns:a16="http://schemas.microsoft.com/office/drawing/2014/main" id="{502BD0BE-7FC6-41DA-8A70-303058621282}"/>
              </a:ext>
            </a:extLst>
          </p:cNvPr>
          <p:cNvSpPr txBox="1"/>
          <p:nvPr/>
        </p:nvSpPr>
        <p:spPr>
          <a:xfrm>
            <a:off x="880188" y="1539551"/>
            <a:ext cx="10431624" cy="37888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Predicting altruism through free pizza is a challenge launched by Tim Althoff et all. on Kaggle </a:t>
            </a:r>
          </a:p>
          <a:p>
            <a:pPr marL="285750" indent="-285750">
              <a:lnSpc>
                <a:spcPct val="150000"/>
              </a:lnSpc>
              <a:buFont typeface="Arial" panose="020B0604020202020204" pitchFamily="34" charset="0"/>
              <a:buChar char="•"/>
            </a:pPr>
            <a:r>
              <a:rPr lang="en-US" dirty="0"/>
              <a:t>Random Acts of Pizza - It is a Reddit forum community, where users can make requests for free pizza</a:t>
            </a:r>
          </a:p>
          <a:p>
            <a:pPr marL="285750" indent="-285750">
              <a:lnSpc>
                <a:spcPct val="150000"/>
              </a:lnSpc>
              <a:buFont typeface="Arial" panose="020B0604020202020204" pitchFamily="34" charset="0"/>
              <a:buChar char="•"/>
            </a:pPr>
            <a:r>
              <a:rPr lang="en-US" dirty="0"/>
              <a:t>For example: ”I’ll write a poem, sing a song, do a dance, play an instrument, whatever! I just want a pizza”  </a:t>
            </a:r>
          </a:p>
          <a:p>
            <a:pPr marL="285750" indent="-285750">
              <a:lnSpc>
                <a:spcPct val="150000"/>
              </a:lnSpc>
              <a:buFont typeface="Arial" panose="020B0604020202020204" pitchFamily="34" charset="0"/>
              <a:buChar char="•"/>
            </a:pPr>
            <a:r>
              <a:rPr lang="en-US" dirty="0"/>
              <a:t>If someone buys a pizza to the requester, the request would be considered successful, if not that would be unsuccessful.</a:t>
            </a:r>
          </a:p>
          <a:p>
            <a:pPr marL="285750" indent="-285750">
              <a:lnSpc>
                <a:spcPct val="150000"/>
              </a:lnSpc>
              <a:buFont typeface="Arial" panose="020B0604020202020204" pitchFamily="34" charset="0"/>
              <a:buChar char="•"/>
            </a:pPr>
            <a:r>
              <a:rPr lang="en-US" u="sng" dirty="0"/>
              <a:t>Input</a:t>
            </a:r>
            <a:r>
              <a:rPr lang="en-US" dirty="0"/>
              <a:t>- The competition contains a dataset of textual requests for pizza from the Reddit community ‘Random Act Of Pizza’</a:t>
            </a:r>
          </a:p>
          <a:p>
            <a:pPr marL="285750" indent="-285750">
              <a:lnSpc>
                <a:spcPct val="150000"/>
              </a:lnSpc>
              <a:buFont typeface="Arial" panose="020B0604020202020204" pitchFamily="34" charset="0"/>
              <a:buChar char="•"/>
            </a:pPr>
            <a:r>
              <a:rPr lang="en-US" u="sng" dirty="0"/>
              <a:t>Goal</a:t>
            </a:r>
            <a:r>
              <a:rPr lang="en-US" dirty="0"/>
              <a:t>- Given a post (or request), the goal is to predict if it will be successful or unsuccessful</a:t>
            </a:r>
          </a:p>
          <a:p>
            <a:pPr marL="285750" indent="-285750">
              <a:lnSpc>
                <a:spcPct val="150000"/>
              </a:lnSpc>
              <a:buFont typeface="Arial" panose="020B0604020202020204" pitchFamily="34" charset="0"/>
              <a:buChar char="•"/>
            </a:pPr>
            <a:endParaRPr lang="en-US" dirty="0"/>
          </a:p>
        </p:txBody>
      </p:sp>
      <p:cxnSp>
        <p:nvCxnSpPr>
          <p:cNvPr id="10" name="Straight Connector 9">
            <a:extLst>
              <a:ext uri="{FF2B5EF4-FFF2-40B4-BE49-F238E27FC236}">
                <a16:creationId xmlns:a16="http://schemas.microsoft.com/office/drawing/2014/main" id="{972C3556-8243-4FDF-B022-447AE00A9D91}"/>
              </a:ext>
            </a:extLst>
          </p:cNvPr>
          <p:cNvCxnSpPr/>
          <p:nvPr/>
        </p:nvCxnSpPr>
        <p:spPr>
          <a:xfrm>
            <a:off x="167952" y="846848"/>
            <a:ext cx="1191519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713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67545" y="57328"/>
            <a:ext cx="8534400" cy="795338"/>
          </a:xfrm>
        </p:spPr>
        <p:txBody>
          <a:bodyPr>
            <a:normAutofit/>
          </a:bodyPr>
          <a:lstStyle/>
          <a:p>
            <a:pPr algn="ctr"/>
            <a:r>
              <a:rPr lang="en-US" b="1" dirty="0"/>
              <a:t>Data Description &amp; EDA </a:t>
            </a:r>
          </a:p>
        </p:txBody>
      </p:sp>
      <p:sp>
        <p:nvSpPr>
          <p:cNvPr id="3" name="Content Placeholder 2"/>
          <p:cNvSpPr>
            <a:spLocks noGrp="1"/>
          </p:cNvSpPr>
          <p:nvPr>
            <p:ph idx="4294967295"/>
          </p:nvPr>
        </p:nvSpPr>
        <p:spPr>
          <a:xfrm>
            <a:off x="534988" y="1560513"/>
            <a:ext cx="11657012" cy="4787900"/>
          </a:xfrm>
        </p:spPr>
        <p:txBody>
          <a:bodyPr/>
          <a:lstStyle/>
          <a:p>
            <a:pPr marL="0" indent="0">
              <a:buNone/>
            </a:pPr>
            <a:endParaRPr lang="en-US" dirty="0">
              <a:solidFill>
                <a:schemeClr val="tx1">
                  <a:lumMod val="75000"/>
                </a:schemeClr>
              </a:solidFill>
            </a:endParaRPr>
          </a:p>
          <a:p>
            <a:pPr marL="0" indent="0">
              <a:buNone/>
            </a:pPr>
            <a:endParaRPr lang="en-US" dirty="0">
              <a:solidFill>
                <a:schemeClr val="tx1">
                  <a:lumMod val="75000"/>
                </a:schemeClr>
              </a:solidFill>
            </a:endParaRPr>
          </a:p>
          <a:p>
            <a:pPr marL="0" indent="0">
              <a:buNone/>
            </a:pPr>
            <a:endParaRPr lang="en-US" dirty="0">
              <a:solidFill>
                <a:schemeClr val="tx1">
                  <a:lumMod val="75000"/>
                </a:schemeClr>
              </a:solidFill>
            </a:endParaRPr>
          </a:p>
          <a:p>
            <a:pPr marL="0" indent="0">
              <a:buNone/>
            </a:pPr>
            <a:endParaRPr lang="en-US" dirty="0">
              <a:solidFill>
                <a:schemeClr val="tx1">
                  <a:lumMod val="75000"/>
                </a:schemeClr>
              </a:solidFill>
            </a:endParaRPr>
          </a:p>
          <a:p>
            <a:pPr marL="0" indent="0">
              <a:buNone/>
            </a:pPr>
            <a:endParaRPr lang="en-US" dirty="0">
              <a:solidFill>
                <a:schemeClr val="tx1">
                  <a:lumMod val="75000"/>
                </a:schemeClr>
              </a:solidFill>
            </a:endParaRPr>
          </a:p>
          <a:p>
            <a:pPr marL="0" indent="0">
              <a:buNone/>
            </a:pPr>
            <a:endParaRPr lang="en-US" dirty="0">
              <a:solidFill>
                <a:schemeClr val="tx1">
                  <a:lumMod val="75000"/>
                </a:schemeClr>
              </a:solidFill>
            </a:endParaRPr>
          </a:p>
          <a:p>
            <a:pPr marL="0" indent="0">
              <a:buNone/>
            </a:pPr>
            <a:endParaRPr lang="en-US" dirty="0">
              <a:solidFill>
                <a:schemeClr val="tx1">
                  <a:lumMod val="75000"/>
                </a:schemeClr>
              </a:solidFill>
            </a:endParaRPr>
          </a:p>
          <a:p>
            <a:pPr marL="0" indent="0">
              <a:buNone/>
            </a:pPr>
            <a:endParaRPr lang="en-US" dirty="0">
              <a:solidFill>
                <a:schemeClr val="tx1">
                  <a:lumMod val="75000"/>
                </a:schemeClr>
              </a:solidFill>
            </a:endParaRPr>
          </a:p>
          <a:p>
            <a:pPr marL="0" indent="0">
              <a:buNone/>
            </a:pPr>
            <a:endParaRPr lang="en-US" dirty="0">
              <a:solidFill>
                <a:schemeClr val="tx1">
                  <a:lumMod val="75000"/>
                </a:schemeClr>
              </a:solidFill>
            </a:endParaRPr>
          </a:p>
          <a:p>
            <a:pPr marL="0" indent="0">
              <a:buNone/>
            </a:pPr>
            <a:endParaRPr lang="en-US" dirty="0">
              <a:solidFill>
                <a:schemeClr val="tx1">
                  <a:lumMod val="75000"/>
                </a:schemeClr>
              </a:solidFill>
            </a:endParaRPr>
          </a:p>
        </p:txBody>
      </p:sp>
      <p:sp>
        <p:nvSpPr>
          <p:cNvPr id="7" name="TextBox 6"/>
          <p:cNvSpPr txBox="1"/>
          <p:nvPr/>
        </p:nvSpPr>
        <p:spPr>
          <a:xfrm>
            <a:off x="5607698" y="1136064"/>
            <a:ext cx="6306317" cy="4278094"/>
          </a:xfrm>
          <a:prstGeom prst="rect">
            <a:avLst/>
          </a:prstGeom>
          <a:noFill/>
          <a:ln w="12700">
            <a:solidFill>
              <a:schemeClr val="tx1"/>
            </a:solidFill>
          </a:ln>
        </p:spPr>
        <p:txBody>
          <a:bodyPr wrap="square" rtlCol="0">
            <a:spAutoFit/>
          </a:bodyPr>
          <a:lstStyle/>
          <a:p>
            <a:r>
              <a:rPr lang="en-US" sz="1600" dirty="0">
                <a:latin typeface="Calibri" panose="020F0502020204030204" pitchFamily="34" charset="0"/>
                <a:cs typeface="Calibri" panose="020F0502020204030204" pitchFamily="34" charset="0"/>
              </a:rPr>
              <a:t>The train dataset has 32 variables and 4040 observations</a:t>
            </a:r>
          </a:p>
          <a:p>
            <a:r>
              <a:rPr lang="en-US" sz="1600" dirty="0">
                <a:latin typeface="Calibri" panose="020F0502020204030204" pitchFamily="34" charset="0"/>
                <a:cs typeface="Calibri" panose="020F0502020204030204" pitchFamily="34" charset="0"/>
              </a:rPr>
              <a:t>The test dataset has 17 variables and 1631 observations.</a:t>
            </a:r>
          </a:p>
          <a:p>
            <a:endParaRPr lang="en-US"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Success rate in our data is 24.6% -&gt; make sure model is not biased</a:t>
            </a:r>
          </a:p>
          <a:p>
            <a:pPr marL="285750" indent="-285750">
              <a:buFont typeface="Arial" panose="020B0604020202020204" pitchFamily="34" charset="0"/>
              <a:buChar char="•"/>
            </a:pPr>
            <a:r>
              <a:rPr lang="en-IN" sz="1600" dirty="0">
                <a:latin typeface="Calibri" panose="020F0502020204030204" pitchFamily="34" charset="0"/>
                <a:cs typeface="Calibri" panose="020F0502020204030204" pitchFamily="34" charset="0"/>
              </a:rPr>
              <a:t>Attributes are a mix of binary (1), numerical (23) and text (8) types</a:t>
            </a:r>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r>
              <a:rPr lang="en-US" sz="1600" u="sng" dirty="0">
                <a:latin typeface="Calibri" panose="020F0502020204030204" pitchFamily="34" charset="0"/>
                <a:cs typeface="Calibri" panose="020F0502020204030204" pitchFamily="34" charset="0"/>
              </a:rPr>
              <a:t> Additional columns in train dataset:</a:t>
            </a:r>
          </a:p>
          <a:p>
            <a:pPr marL="285750" lvl="0" indent="-285750">
              <a:buFont typeface="Arial" panose="020B0604020202020204" pitchFamily="34" charset="0"/>
              <a:buChar char="•"/>
            </a:pPr>
            <a:r>
              <a:rPr lang="en-IN" sz="1600" dirty="0">
                <a:latin typeface="Calibri" panose="020F0502020204030204" pitchFamily="34" charset="0"/>
                <a:cs typeface="Calibri" panose="020F0502020204030204" pitchFamily="34" charset="0"/>
              </a:rPr>
              <a:t>request_text/post_was_edited: Since posts are often edited after a successful request, this request_text column is not the most accurate. Instead, request_text_edit_aware, which is available in both the train and test sets, will be used. </a:t>
            </a:r>
            <a:endParaRPr lang="en-US" sz="1600" dirty="0">
              <a:latin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IN" sz="1600" dirty="0">
                <a:latin typeface="Calibri" panose="020F0502020204030204" pitchFamily="34" charset="0"/>
                <a:cs typeface="Calibri" panose="020F0502020204030204" pitchFamily="34" charset="0"/>
              </a:rPr>
              <a:t>*_at_retrieval: For our purposes of real-time prediction, *_at_request columns are more relevant.</a:t>
            </a:r>
            <a:endParaRPr lang="en-US" sz="1600" dirty="0">
              <a:latin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IN" sz="1600" dirty="0">
                <a:latin typeface="Calibri" panose="020F0502020204030204" pitchFamily="34" charset="0"/>
                <a:cs typeface="Calibri" panose="020F0502020204030204" pitchFamily="34" charset="0"/>
              </a:rPr>
              <a:t>requester_user_flair: This is a post-receipt of pizza feature with a lot of null values and thus will not be a useful indicator of results.</a:t>
            </a:r>
            <a:endParaRPr lang="en-US" sz="1600" dirty="0">
              <a:latin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IN" sz="1600" dirty="0">
                <a:latin typeface="Calibri" panose="020F0502020204030204" pitchFamily="34" charset="0"/>
                <a:cs typeface="Calibri" panose="020F0502020204030204" pitchFamily="34" charset="0"/>
              </a:rPr>
              <a:t>requester_received_pizza: Target variable for our model.</a:t>
            </a:r>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88D7FB15-885A-441A-A22D-3CB03488B241}"/>
              </a:ext>
            </a:extLst>
          </p:cNvPr>
          <p:cNvPicPr>
            <a:picLocks noChangeAspect="1"/>
          </p:cNvPicPr>
          <p:nvPr/>
        </p:nvPicPr>
        <p:blipFill>
          <a:blip r:embed="rId2"/>
          <a:stretch>
            <a:fillRect/>
          </a:stretch>
        </p:blipFill>
        <p:spPr>
          <a:xfrm>
            <a:off x="277985" y="996142"/>
            <a:ext cx="4467951" cy="5177150"/>
          </a:xfrm>
          <a:prstGeom prst="rect">
            <a:avLst/>
          </a:prstGeom>
          <a:ln w="19050">
            <a:solidFill>
              <a:schemeClr val="tx1"/>
            </a:solidFill>
          </a:ln>
        </p:spPr>
      </p:pic>
      <p:cxnSp>
        <p:nvCxnSpPr>
          <p:cNvPr id="9" name="Straight Connector 8">
            <a:extLst>
              <a:ext uri="{FF2B5EF4-FFF2-40B4-BE49-F238E27FC236}">
                <a16:creationId xmlns:a16="http://schemas.microsoft.com/office/drawing/2014/main" id="{552301EB-7F9F-4557-9696-196E8E194E43}"/>
              </a:ext>
            </a:extLst>
          </p:cNvPr>
          <p:cNvCxnSpPr/>
          <p:nvPr/>
        </p:nvCxnSpPr>
        <p:spPr>
          <a:xfrm>
            <a:off x="167952" y="846848"/>
            <a:ext cx="1191519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8668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4988" y="1560513"/>
            <a:ext cx="11657012" cy="4787900"/>
          </a:xfrm>
        </p:spPr>
        <p:txBody>
          <a:bodyPr/>
          <a:lstStyle/>
          <a:p>
            <a:pPr marL="0" indent="0">
              <a:buNone/>
            </a:pPr>
            <a:endParaRPr lang="en-US" dirty="0">
              <a:solidFill>
                <a:schemeClr val="tx1">
                  <a:lumMod val="75000"/>
                </a:schemeClr>
              </a:solidFill>
            </a:endParaRPr>
          </a:p>
          <a:p>
            <a:pPr marL="0" indent="0">
              <a:buNone/>
            </a:pPr>
            <a:endParaRPr lang="en-US" dirty="0">
              <a:solidFill>
                <a:schemeClr val="tx1">
                  <a:lumMod val="75000"/>
                </a:schemeClr>
              </a:solidFill>
            </a:endParaRPr>
          </a:p>
          <a:p>
            <a:pPr marL="0" indent="0">
              <a:buNone/>
            </a:pPr>
            <a:endParaRPr lang="en-US" dirty="0">
              <a:solidFill>
                <a:schemeClr val="tx1">
                  <a:lumMod val="75000"/>
                </a:schemeClr>
              </a:solidFill>
            </a:endParaRPr>
          </a:p>
          <a:p>
            <a:pPr marL="0" indent="0">
              <a:buNone/>
            </a:pPr>
            <a:endParaRPr lang="en-US" dirty="0">
              <a:solidFill>
                <a:schemeClr val="tx1">
                  <a:lumMod val="75000"/>
                </a:schemeClr>
              </a:solidFill>
            </a:endParaRPr>
          </a:p>
          <a:p>
            <a:pPr marL="0" indent="0">
              <a:buNone/>
            </a:pPr>
            <a:endParaRPr lang="en-US" dirty="0">
              <a:solidFill>
                <a:schemeClr val="tx1">
                  <a:lumMod val="75000"/>
                </a:schemeClr>
              </a:solidFill>
            </a:endParaRPr>
          </a:p>
          <a:p>
            <a:pPr marL="0" indent="0">
              <a:buNone/>
            </a:pPr>
            <a:endParaRPr lang="en-US" dirty="0">
              <a:solidFill>
                <a:schemeClr val="tx1">
                  <a:lumMod val="75000"/>
                </a:schemeClr>
              </a:solidFill>
            </a:endParaRPr>
          </a:p>
          <a:p>
            <a:pPr marL="0" indent="0">
              <a:buNone/>
            </a:pPr>
            <a:endParaRPr lang="en-US" dirty="0">
              <a:solidFill>
                <a:schemeClr val="tx1">
                  <a:lumMod val="75000"/>
                </a:schemeClr>
              </a:solidFill>
            </a:endParaRPr>
          </a:p>
          <a:p>
            <a:pPr marL="0" indent="0">
              <a:buNone/>
            </a:pPr>
            <a:endParaRPr lang="en-US" dirty="0">
              <a:solidFill>
                <a:schemeClr val="tx1">
                  <a:lumMod val="75000"/>
                </a:schemeClr>
              </a:solidFill>
            </a:endParaRPr>
          </a:p>
          <a:p>
            <a:pPr marL="0" indent="0">
              <a:buNone/>
            </a:pPr>
            <a:endParaRPr lang="en-US" dirty="0">
              <a:solidFill>
                <a:schemeClr val="tx1">
                  <a:lumMod val="75000"/>
                </a:schemeClr>
              </a:solidFill>
            </a:endParaRPr>
          </a:p>
          <a:p>
            <a:pPr marL="0" indent="0">
              <a:buNone/>
            </a:pPr>
            <a:endParaRPr lang="en-US" dirty="0">
              <a:solidFill>
                <a:schemeClr val="tx1">
                  <a:lumMod val="75000"/>
                </a:schemeClr>
              </a:solidFill>
            </a:endParaRPr>
          </a:p>
        </p:txBody>
      </p:sp>
      <p:pic>
        <p:nvPicPr>
          <p:cNvPr id="5" name="Picture 4">
            <a:extLst>
              <a:ext uri="{FF2B5EF4-FFF2-40B4-BE49-F238E27FC236}">
                <a16:creationId xmlns:a16="http://schemas.microsoft.com/office/drawing/2014/main" id="{8A6F27D6-CB2A-4D00-AE47-71A3CFB1AF98}"/>
              </a:ext>
            </a:extLst>
          </p:cNvPr>
          <p:cNvPicPr/>
          <p:nvPr/>
        </p:nvPicPr>
        <p:blipFill>
          <a:blip r:embed="rId2"/>
          <a:stretch>
            <a:fillRect/>
          </a:stretch>
        </p:blipFill>
        <p:spPr>
          <a:xfrm>
            <a:off x="348990" y="954588"/>
            <a:ext cx="7115500" cy="4787900"/>
          </a:xfrm>
          <a:prstGeom prst="rect">
            <a:avLst/>
          </a:prstGeom>
        </p:spPr>
      </p:pic>
      <p:pic>
        <p:nvPicPr>
          <p:cNvPr id="6" name="Picture 5">
            <a:extLst>
              <a:ext uri="{FF2B5EF4-FFF2-40B4-BE49-F238E27FC236}">
                <a16:creationId xmlns:a16="http://schemas.microsoft.com/office/drawing/2014/main" id="{15A85AE6-C20A-4335-870B-4383DA411793}"/>
              </a:ext>
            </a:extLst>
          </p:cNvPr>
          <p:cNvPicPr/>
          <p:nvPr/>
        </p:nvPicPr>
        <p:blipFill>
          <a:blip r:embed="rId3"/>
          <a:stretch>
            <a:fillRect/>
          </a:stretch>
        </p:blipFill>
        <p:spPr>
          <a:xfrm>
            <a:off x="7859810" y="2369975"/>
            <a:ext cx="4064712" cy="1614195"/>
          </a:xfrm>
          <a:prstGeom prst="rect">
            <a:avLst/>
          </a:prstGeom>
          <a:ln>
            <a:solidFill>
              <a:schemeClr val="tx1"/>
            </a:solidFill>
          </a:ln>
        </p:spPr>
      </p:pic>
      <p:sp>
        <p:nvSpPr>
          <p:cNvPr id="4" name="Rectangle 3">
            <a:extLst>
              <a:ext uri="{FF2B5EF4-FFF2-40B4-BE49-F238E27FC236}">
                <a16:creationId xmlns:a16="http://schemas.microsoft.com/office/drawing/2014/main" id="{4D9B53E7-81C2-43B8-AFE5-AD985688BF43}"/>
              </a:ext>
            </a:extLst>
          </p:cNvPr>
          <p:cNvSpPr/>
          <p:nvPr/>
        </p:nvSpPr>
        <p:spPr>
          <a:xfrm>
            <a:off x="7757496" y="1675642"/>
            <a:ext cx="4297655" cy="523220"/>
          </a:xfrm>
          <a:prstGeom prst="rect">
            <a:avLst/>
          </a:prstGeom>
        </p:spPr>
        <p:txBody>
          <a:bodyPr wrap="square">
            <a:spAutoFit/>
          </a:bodyPr>
          <a:lstStyle/>
          <a:p>
            <a:r>
              <a:rPr lang="en-IN" sz="1400" dirty="0">
                <a:latin typeface="Calibri" panose="020F0502020204030204" pitchFamily="34" charset="0"/>
                <a:ea typeface="Calibri" panose="020F0502020204030204" pitchFamily="34" charset="0"/>
                <a:cs typeface="Times New Roman" panose="02020603050405020304" pitchFamily="18" charset="0"/>
              </a:rPr>
              <a:t>The corresponding labels to the column name in the heatmap is listed below:</a:t>
            </a:r>
            <a:endParaRPr lang="en-US" sz="1400" dirty="0"/>
          </a:p>
        </p:txBody>
      </p:sp>
      <p:sp>
        <p:nvSpPr>
          <p:cNvPr id="8" name="Title 1">
            <a:extLst>
              <a:ext uri="{FF2B5EF4-FFF2-40B4-BE49-F238E27FC236}">
                <a16:creationId xmlns:a16="http://schemas.microsoft.com/office/drawing/2014/main" id="{800ABD13-95C7-4B23-A39E-8DA9B679A7D9}"/>
              </a:ext>
            </a:extLst>
          </p:cNvPr>
          <p:cNvSpPr txBox="1">
            <a:spLocks/>
          </p:cNvSpPr>
          <p:nvPr/>
        </p:nvSpPr>
        <p:spPr>
          <a:xfrm>
            <a:off x="1567545" y="57328"/>
            <a:ext cx="8534400" cy="79533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b="1"/>
              <a:t>Data Description &amp; EDA </a:t>
            </a:r>
            <a:endParaRPr lang="en-US" b="1" dirty="0"/>
          </a:p>
        </p:txBody>
      </p:sp>
      <p:cxnSp>
        <p:nvCxnSpPr>
          <p:cNvPr id="9" name="Straight Connector 8">
            <a:extLst>
              <a:ext uri="{FF2B5EF4-FFF2-40B4-BE49-F238E27FC236}">
                <a16:creationId xmlns:a16="http://schemas.microsoft.com/office/drawing/2014/main" id="{72EE7CBC-7060-416D-9096-114FD552DEC1}"/>
              </a:ext>
            </a:extLst>
          </p:cNvPr>
          <p:cNvCxnSpPr/>
          <p:nvPr/>
        </p:nvCxnSpPr>
        <p:spPr>
          <a:xfrm>
            <a:off x="167952" y="846848"/>
            <a:ext cx="1191519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0020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4988" y="1560513"/>
            <a:ext cx="11657012" cy="4787900"/>
          </a:xfrm>
        </p:spPr>
        <p:txBody>
          <a:bodyPr/>
          <a:lstStyle/>
          <a:p>
            <a:pPr marL="0" indent="0">
              <a:buNone/>
            </a:pPr>
            <a:endParaRPr lang="en-US" dirty="0">
              <a:solidFill>
                <a:schemeClr val="tx1">
                  <a:lumMod val="75000"/>
                </a:schemeClr>
              </a:solidFill>
            </a:endParaRPr>
          </a:p>
          <a:p>
            <a:pPr marL="0" indent="0">
              <a:buNone/>
            </a:pPr>
            <a:endParaRPr lang="en-US" dirty="0">
              <a:solidFill>
                <a:schemeClr val="tx1">
                  <a:lumMod val="75000"/>
                </a:schemeClr>
              </a:solidFill>
            </a:endParaRPr>
          </a:p>
          <a:p>
            <a:pPr marL="0" indent="0">
              <a:buNone/>
            </a:pPr>
            <a:endParaRPr lang="en-US" dirty="0">
              <a:solidFill>
                <a:schemeClr val="tx1">
                  <a:lumMod val="75000"/>
                </a:schemeClr>
              </a:solidFill>
            </a:endParaRPr>
          </a:p>
          <a:p>
            <a:pPr marL="0" indent="0">
              <a:buNone/>
            </a:pPr>
            <a:endParaRPr lang="en-US" dirty="0">
              <a:solidFill>
                <a:schemeClr val="tx1">
                  <a:lumMod val="75000"/>
                </a:schemeClr>
              </a:solidFill>
            </a:endParaRPr>
          </a:p>
          <a:p>
            <a:pPr marL="0" indent="0">
              <a:buNone/>
            </a:pPr>
            <a:endParaRPr lang="en-US" dirty="0">
              <a:solidFill>
                <a:schemeClr val="tx1">
                  <a:lumMod val="75000"/>
                </a:schemeClr>
              </a:solidFill>
            </a:endParaRPr>
          </a:p>
          <a:p>
            <a:pPr marL="0" indent="0">
              <a:buNone/>
            </a:pPr>
            <a:endParaRPr lang="en-US" dirty="0">
              <a:solidFill>
                <a:schemeClr val="tx1">
                  <a:lumMod val="75000"/>
                </a:schemeClr>
              </a:solidFill>
            </a:endParaRPr>
          </a:p>
          <a:p>
            <a:pPr marL="0" indent="0">
              <a:buNone/>
            </a:pPr>
            <a:endParaRPr lang="en-US" dirty="0">
              <a:solidFill>
                <a:schemeClr val="tx1">
                  <a:lumMod val="75000"/>
                </a:schemeClr>
              </a:solidFill>
            </a:endParaRPr>
          </a:p>
          <a:p>
            <a:pPr marL="0" indent="0">
              <a:buNone/>
            </a:pPr>
            <a:endParaRPr lang="en-US" dirty="0">
              <a:solidFill>
                <a:schemeClr val="tx1">
                  <a:lumMod val="75000"/>
                </a:schemeClr>
              </a:solidFill>
            </a:endParaRPr>
          </a:p>
          <a:p>
            <a:pPr marL="0" indent="0">
              <a:buNone/>
            </a:pPr>
            <a:endParaRPr lang="en-US" dirty="0">
              <a:solidFill>
                <a:schemeClr val="tx1">
                  <a:lumMod val="75000"/>
                </a:schemeClr>
              </a:solidFill>
            </a:endParaRPr>
          </a:p>
          <a:p>
            <a:pPr marL="0" indent="0">
              <a:buNone/>
            </a:pPr>
            <a:endParaRPr lang="en-US" dirty="0">
              <a:solidFill>
                <a:schemeClr val="tx1">
                  <a:lumMod val="75000"/>
                </a:schemeClr>
              </a:solidFill>
            </a:endParaRPr>
          </a:p>
        </p:txBody>
      </p:sp>
      <p:sp>
        <p:nvSpPr>
          <p:cNvPr id="8" name="Title 1">
            <a:extLst>
              <a:ext uri="{FF2B5EF4-FFF2-40B4-BE49-F238E27FC236}">
                <a16:creationId xmlns:a16="http://schemas.microsoft.com/office/drawing/2014/main" id="{800ABD13-95C7-4B23-A39E-8DA9B679A7D9}"/>
              </a:ext>
            </a:extLst>
          </p:cNvPr>
          <p:cNvSpPr txBox="1">
            <a:spLocks/>
          </p:cNvSpPr>
          <p:nvPr/>
        </p:nvSpPr>
        <p:spPr>
          <a:xfrm>
            <a:off x="1567545" y="57328"/>
            <a:ext cx="8534400" cy="79533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b="1"/>
              <a:t>Data Description &amp; EDA </a:t>
            </a:r>
            <a:endParaRPr lang="en-US" b="1" dirty="0"/>
          </a:p>
        </p:txBody>
      </p:sp>
      <p:pic>
        <p:nvPicPr>
          <p:cNvPr id="7" name="Picture 6">
            <a:extLst>
              <a:ext uri="{FF2B5EF4-FFF2-40B4-BE49-F238E27FC236}">
                <a16:creationId xmlns:a16="http://schemas.microsoft.com/office/drawing/2014/main" id="{02EAF525-4AB5-4A69-8F55-89D300747DBB}"/>
              </a:ext>
            </a:extLst>
          </p:cNvPr>
          <p:cNvPicPr/>
          <p:nvPr/>
        </p:nvPicPr>
        <p:blipFill>
          <a:blip r:embed="rId2"/>
          <a:stretch>
            <a:fillRect/>
          </a:stretch>
        </p:blipFill>
        <p:spPr>
          <a:xfrm>
            <a:off x="164302" y="1074964"/>
            <a:ext cx="4829953" cy="4708072"/>
          </a:xfrm>
          <a:prstGeom prst="rect">
            <a:avLst/>
          </a:prstGeom>
        </p:spPr>
      </p:pic>
      <p:pic>
        <p:nvPicPr>
          <p:cNvPr id="2" name="Picture 1">
            <a:extLst>
              <a:ext uri="{FF2B5EF4-FFF2-40B4-BE49-F238E27FC236}">
                <a16:creationId xmlns:a16="http://schemas.microsoft.com/office/drawing/2014/main" id="{92CF7362-410C-4617-992F-09B364C6D9A4}"/>
              </a:ext>
            </a:extLst>
          </p:cNvPr>
          <p:cNvPicPr>
            <a:picLocks noChangeAspect="1"/>
          </p:cNvPicPr>
          <p:nvPr/>
        </p:nvPicPr>
        <p:blipFill>
          <a:blip r:embed="rId3"/>
          <a:stretch>
            <a:fillRect/>
          </a:stretch>
        </p:blipFill>
        <p:spPr>
          <a:xfrm>
            <a:off x="4898570" y="1156996"/>
            <a:ext cx="7129128" cy="4383541"/>
          </a:xfrm>
          <a:prstGeom prst="rect">
            <a:avLst/>
          </a:prstGeom>
        </p:spPr>
      </p:pic>
      <p:cxnSp>
        <p:nvCxnSpPr>
          <p:cNvPr id="10" name="Straight Connector 9">
            <a:extLst>
              <a:ext uri="{FF2B5EF4-FFF2-40B4-BE49-F238E27FC236}">
                <a16:creationId xmlns:a16="http://schemas.microsoft.com/office/drawing/2014/main" id="{88462BB7-A88C-4A17-BE14-49674B131D66}"/>
              </a:ext>
            </a:extLst>
          </p:cNvPr>
          <p:cNvCxnSpPr/>
          <p:nvPr/>
        </p:nvCxnSpPr>
        <p:spPr>
          <a:xfrm>
            <a:off x="167952" y="846848"/>
            <a:ext cx="1191519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3608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35579" y="-644211"/>
            <a:ext cx="8534400" cy="1508125"/>
          </a:xfrm>
        </p:spPr>
        <p:txBody>
          <a:bodyPr/>
          <a:lstStyle/>
          <a:p>
            <a:pPr algn="ctr"/>
            <a:r>
              <a:rPr lang="en-US" b="1" dirty="0"/>
              <a:t>Evaluation of 3 other solutions</a:t>
            </a:r>
          </a:p>
        </p:txBody>
      </p:sp>
      <p:cxnSp>
        <p:nvCxnSpPr>
          <p:cNvPr id="5" name="Straight Connector 4">
            <a:extLst>
              <a:ext uri="{FF2B5EF4-FFF2-40B4-BE49-F238E27FC236}">
                <a16:creationId xmlns:a16="http://schemas.microsoft.com/office/drawing/2014/main" id="{147F2609-2C57-480C-B891-18A88F7A5C40}"/>
              </a:ext>
            </a:extLst>
          </p:cNvPr>
          <p:cNvCxnSpPr/>
          <p:nvPr/>
        </p:nvCxnSpPr>
        <p:spPr>
          <a:xfrm>
            <a:off x="167952" y="846848"/>
            <a:ext cx="11915192"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97001B2-1DDE-48B8-918D-6B71659D42C4}"/>
              </a:ext>
            </a:extLst>
          </p:cNvPr>
          <p:cNvPicPr>
            <a:picLocks noChangeAspect="1"/>
          </p:cNvPicPr>
          <p:nvPr/>
        </p:nvPicPr>
        <p:blipFill>
          <a:blip r:embed="rId2"/>
          <a:stretch>
            <a:fillRect/>
          </a:stretch>
        </p:blipFill>
        <p:spPr>
          <a:xfrm>
            <a:off x="2612568" y="923832"/>
            <a:ext cx="7360111" cy="5365001"/>
          </a:xfrm>
          <a:prstGeom prst="rect">
            <a:avLst/>
          </a:prstGeom>
        </p:spPr>
      </p:pic>
      <p:sp>
        <p:nvSpPr>
          <p:cNvPr id="3" name="TextBox 2">
            <a:extLst>
              <a:ext uri="{FF2B5EF4-FFF2-40B4-BE49-F238E27FC236}">
                <a16:creationId xmlns:a16="http://schemas.microsoft.com/office/drawing/2014/main" id="{01331A20-F17E-4559-9701-F59D064A7ACC}"/>
              </a:ext>
            </a:extLst>
          </p:cNvPr>
          <p:cNvSpPr txBox="1"/>
          <p:nvPr/>
        </p:nvSpPr>
        <p:spPr>
          <a:xfrm>
            <a:off x="1" y="6288833"/>
            <a:ext cx="8757138" cy="900246"/>
          </a:xfrm>
          <a:prstGeom prst="rect">
            <a:avLst/>
          </a:prstGeom>
          <a:noFill/>
        </p:spPr>
        <p:txBody>
          <a:bodyPr wrap="square" rtlCol="0">
            <a:spAutoFit/>
          </a:bodyPr>
          <a:lstStyle/>
          <a:p>
            <a:r>
              <a:rPr lang="en-IN" sz="1050" b="1" dirty="0">
                <a:solidFill>
                  <a:schemeClr val="bg1"/>
                </a:solidFill>
              </a:rPr>
              <a:t>*</a:t>
            </a:r>
            <a:r>
              <a:rPr lang="en-IN" sz="1050" b="1" u="sng" dirty="0">
                <a:solidFill>
                  <a:schemeClr val="bg1"/>
                </a:solidFill>
              </a:rPr>
              <a:t>Kernel 1:</a:t>
            </a:r>
            <a:r>
              <a:rPr lang="en-IN" sz="1050" dirty="0">
                <a:solidFill>
                  <a:schemeClr val="bg1"/>
                </a:solidFill>
              </a:rPr>
              <a:t> </a:t>
            </a:r>
            <a:r>
              <a:rPr lang="en-IN" sz="1050" u="sng" dirty="0">
                <a:solidFill>
                  <a:schemeClr val="bg1"/>
                </a:solidFill>
                <a:hlinkClick r:id="rId3"/>
              </a:rPr>
              <a:t>https://www.kaggle.com/jatinraina/random-acts-of-pizza-xgboost</a:t>
            </a:r>
            <a:endParaRPr lang="en-IN" sz="1050" u="sng" dirty="0">
              <a:solidFill>
                <a:schemeClr val="bg1"/>
              </a:solidFill>
            </a:endParaRPr>
          </a:p>
          <a:p>
            <a:r>
              <a:rPr lang="en-IN" sz="1050" b="1" dirty="0">
                <a:solidFill>
                  <a:schemeClr val="bg1"/>
                </a:solidFill>
              </a:rPr>
              <a:t>  </a:t>
            </a:r>
            <a:r>
              <a:rPr lang="en-IN" sz="1050" b="1" u="sng" dirty="0">
                <a:solidFill>
                  <a:schemeClr val="bg1"/>
                </a:solidFill>
              </a:rPr>
              <a:t>Kernel 2</a:t>
            </a:r>
            <a:r>
              <a:rPr lang="en-IN" sz="1050" b="1" dirty="0">
                <a:solidFill>
                  <a:schemeClr val="bg1"/>
                </a:solidFill>
              </a:rPr>
              <a:t>: </a:t>
            </a:r>
            <a:r>
              <a:rPr lang="en-IN" sz="1050" dirty="0">
                <a:solidFill>
                  <a:schemeClr val="bg1"/>
                </a:solidFill>
                <a:hlinkClick r:id="rId4"/>
              </a:rPr>
              <a:t>https://www.kaggle.com/mbp14mtp/raopizza</a:t>
            </a:r>
            <a:endParaRPr lang="en-IN" sz="1050" dirty="0">
              <a:solidFill>
                <a:schemeClr val="bg1"/>
              </a:solidFill>
            </a:endParaRPr>
          </a:p>
          <a:p>
            <a:r>
              <a:rPr lang="en-IN" sz="1050" b="1" dirty="0">
                <a:solidFill>
                  <a:schemeClr val="bg1"/>
                </a:solidFill>
              </a:rPr>
              <a:t>  </a:t>
            </a:r>
            <a:r>
              <a:rPr lang="en-IN" sz="1050" b="1" u="sng" dirty="0">
                <a:solidFill>
                  <a:schemeClr val="bg1"/>
                </a:solidFill>
              </a:rPr>
              <a:t>Kernel 3</a:t>
            </a:r>
            <a:r>
              <a:rPr lang="en-IN" sz="1050" b="1" dirty="0">
                <a:solidFill>
                  <a:schemeClr val="bg1"/>
                </a:solidFill>
              </a:rPr>
              <a:t>: </a:t>
            </a:r>
            <a:r>
              <a:rPr lang="en-IN" sz="1050" u="sng" dirty="0">
                <a:hlinkClick r:id="rId5"/>
              </a:rPr>
              <a:t>https://www.kaggle.com/heyheyivan/random-pizza</a:t>
            </a:r>
            <a:endParaRPr lang="en-US" sz="1050" b="1" dirty="0">
              <a:solidFill>
                <a:schemeClr val="bg1"/>
              </a:solidFill>
            </a:endParaRPr>
          </a:p>
          <a:p>
            <a:endParaRPr lang="en-US" sz="1050" dirty="0">
              <a:solidFill>
                <a:schemeClr val="bg1"/>
              </a:solidFill>
            </a:endParaRPr>
          </a:p>
          <a:p>
            <a:endParaRPr lang="en-US" sz="1050" dirty="0">
              <a:solidFill>
                <a:schemeClr val="bg1"/>
              </a:solidFill>
            </a:endParaRPr>
          </a:p>
        </p:txBody>
      </p:sp>
    </p:spTree>
    <p:extLst>
      <p:ext uri="{BB962C8B-B14F-4D97-AF65-F5344CB8AC3E}">
        <p14:creationId xmlns:p14="http://schemas.microsoft.com/office/powerpoint/2010/main" val="859677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A15F135-127F-4C78-B353-BE1A86199D85}"/>
              </a:ext>
            </a:extLst>
          </p:cNvPr>
          <p:cNvSpPr txBox="1">
            <a:spLocks/>
          </p:cNvSpPr>
          <p:nvPr/>
        </p:nvSpPr>
        <p:spPr>
          <a:xfrm>
            <a:off x="1409861" y="-644516"/>
            <a:ext cx="8534400" cy="15081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b="1" dirty="0"/>
              <a:t>Modeling</a:t>
            </a:r>
          </a:p>
        </p:txBody>
      </p:sp>
      <p:sp>
        <p:nvSpPr>
          <p:cNvPr id="2" name="Flowchart: Magnetic Disk 1">
            <a:extLst>
              <a:ext uri="{FF2B5EF4-FFF2-40B4-BE49-F238E27FC236}">
                <a16:creationId xmlns:a16="http://schemas.microsoft.com/office/drawing/2014/main" id="{52876AA9-037E-4B24-8758-534468B31D7C}"/>
              </a:ext>
            </a:extLst>
          </p:cNvPr>
          <p:cNvSpPr/>
          <p:nvPr/>
        </p:nvSpPr>
        <p:spPr>
          <a:xfrm>
            <a:off x="261257" y="1278294"/>
            <a:ext cx="1007707" cy="1287624"/>
          </a:xfrm>
          <a:prstGeom prst="flowChartMagneticDisk">
            <a:avLst/>
          </a:prstGeom>
          <a:solidFill>
            <a:schemeClr val="bg1">
              <a:lumMod val="8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a:t>RAOP train dataset</a:t>
            </a:r>
          </a:p>
        </p:txBody>
      </p:sp>
      <p:cxnSp>
        <p:nvCxnSpPr>
          <p:cNvPr id="5" name="Straight Arrow Connector 4">
            <a:extLst>
              <a:ext uri="{FF2B5EF4-FFF2-40B4-BE49-F238E27FC236}">
                <a16:creationId xmlns:a16="http://schemas.microsoft.com/office/drawing/2014/main" id="{4CD5E4D9-E20B-4F60-BEB2-2F1FF858FACA}"/>
              </a:ext>
            </a:extLst>
          </p:cNvPr>
          <p:cNvCxnSpPr>
            <a:cxnSpLocks/>
            <a:stCxn id="2" idx="4"/>
          </p:cNvCxnSpPr>
          <p:nvPr/>
        </p:nvCxnSpPr>
        <p:spPr>
          <a:xfrm>
            <a:off x="1268964" y="1922106"/>
            <a:ext cx="589044" cy="9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2E871D92-A72E-43FA-8ADF-110BFB2527A9}"/>
              </a:ext>
            </a:extLst>
          </p:cNvPr>
          <p:cNvSpPr/>
          <p:nvPr/>
        </p:nvSpPr>
        <p:spPr>
          <a:xfrm>
            <a:off x="1858008" y="1361162"/>
            <a:ext cx="1510343" cy="98902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Extraction</a:t>
            </a:r>
          </a:p>
        </p:txBody>
      </p:sp>
      <p:cxnSp>
        <p:nvCxnSpPr>
          <p:cNvPr id="14" name="Straight Arrow Connector 13">
            <a:extLst>
              <a:ext uri="{FF2B5EF4-FFF2-40B4-BE49-F238E27FC236}">
                <a16:creationId xmlns:a16="http://schemas.microsoft.com/office/drawing/2014/main" id="{FFF9C2B8-4E3C-4840-A607-14B5A161909B}"/>
              </a:ext>
            </a:extLst>
          </p:cNvPr>
          <p:cNvCxnSpPr>
            <a:cxnSpLocks/>
            <a:stCxn id="6" idx="2"/>
          </p:cNvCxnSpPr>
          <p:nvPr/>
        </p:nvCxnSpPr>
        <p:spPr>
          <a:xfrm flipH="1">
            <a:off x="2608516" y="2350188"/>
            <a:ext cx="4664" cy="784898"/>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FDAA6B4A-4E31-49F4-9C29-7C3011D50253}"/>
              </a:ext>
            </a:extLst>
          </p:cNvPr>
          <p:cNvSpPr/>
          <p:nvPr/>
        </p:nvSpPr>
        <p:spPr>
          <a:xfrm>
            <a:off x="261257" y="3135086"/>
            <a:ext cx="7014110" cy="1408881"/>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A03E5243-C73A-4FA5-84E9-31AE0A369805}"/>
              </a:ext>
            </a:extLst>
          </p:cNvPr>
          <p:cNvSpPr/>
          <p:nvPr/>
        </p:nvSpPr>
        <p:spPr>
          <a:xfrm>
            <a:off x="2391215" y="3340203"/>
            <a:ext cx="1226366" cy="83058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Stop words + punctuation removal</a:t>
            </a:r>
          </a:p>
        </p:txBody>
      </p:sp>
      <p:cxnSp>
        <p:nvCxnSpPr>
          <p:cNvPr id="19" name="Straight Arrow Connector 18">
            <a:extLst>
              <a:ext uri="{FF2B5EF4-FFF2-40B4-BE49-F238E27FC236}">
                <a16:creationId xmlns:a16="http://schemas.microsoft.com/office/drawing/2014/main" id="{55DFF9B4-4E4B-4DB1-87D5-0F1164CE7AFF}"/>
              </a:ext>
            </a:extLst>
          </p:cNvPr>
          <p:cNvCxnSpPr>
            <a:cxnSpLocks/>
          </p:cNvCxnSpPr>
          <p:nvPr/>
        </p:nvCxnSpPr>
        <p:spPr>
          <a:xfrm>
            <a:off x="3605201" y="3750135"/>
            <a:ext cx="387560" cy="46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B2CEF261-307A-4389-A364-51135A1E5195}"/>
              </a:ext>
            </a:extLst>
          </p:cNvPr>
          <p:cNvSpPr/>
          <p:nvPr/>
        </p:nvSpPr>
        <p:spPr>
          <a:xfrm>
            <a:off x="4005141" y="3348388"/>
            <a:ext cx="1226366" cy="83058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TFIDF Vectorizer</a:t>
            </a:r>
          </a:p>
        </p:txBody>
      </p:sp>
      <p:cxnSp>
        <p:nvCxnSpPr>
          <p:cNvPr id="22" name="Straight Arrow Connector 21">
            <a:extLst>
              <a:ext uri="{FF2B5EF4-FFF2-40B4-BE49-F238E27FC236}">
                <a16:creationId xmlns:a16="http://schemas.microsoft.com/office/drawing/2014/main" id="{1AE72549-C030-45D7-9C17-AA80A68E4529}"/>
              </a:ext>
            </a:extLst>
          </p:cNvPr>
          <p:cNvCxnSpPr>
            <a:cxnSpLocks/>
          </p:cNvCxnSpPr>
          <p:nvPr/>
        </p:nvCxnSpPr>
        <p:spPr>
          <a:xfrm>
            <a:off x="5241108" y="3760082"/>
            <a:ext cx="387560" cy="46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7A35D7DF-EF15-495C-9B32-FA589865959E}"/>
              </a:ext>
            </a:extLst>
          </p:cNvPr>
          <p:cNvSpPr/>
          <p:nvPr/>
        </p:nvSpPr>
        <p:spPr>
          <a:xfrm>
            <a:off x="5638269" y="3348388"/>
            <a:ext cx="1226366" cy="872745"/>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K-means clustering</a:t>
            </a:r>
          </a:p>
        </p:txBody>
      </p:sp>
      <p:sp>
        <p:nvSpPr>
          <p:cNvPr id="24" name="Rectangle: Rounded Corners 23">
            <a:extLst>
              <a:ext uri="{FF2B5EF4-FFF2-40B4-BE49-F238E27FC236}">
                <a16:creationId xmlns:a16="http://schemas.microsoft.com/office/drawing/2014/main" id="{FF88DD93-EB2D-4BF3-9A43-93AE37A79303}"/>
              </a:ext>
            </a:extLst>
          </p:cNvPr>
          <p:cNvSpPr/>
          <p:nvPr/>
        </p:nvSpPr>
        <p:spPr>
          <a:xfrm>
            <a:off x="3952731" y="1370493"/>
            <a:ext cx="1622311" cy="10170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 Selection</a:t>
            </a:r>
          </a:p>
        </p:txBody>
      </p:sp>
      <p:cxnSp>
        <p:nvCxnSpPr>
          <p:cNvPr id="25" name="Straight Arrow Connector 24">
            <a:extLst>
              <a:ext uri="{FF2B5EF4-FFF2-40B4-BE49-F238E27FC236}">
                <a16:creationId xmlns:a16="http://schemas.microsoft.com/office/drawing/2014/main" id="{360577DD-F6A3-4F43-A414-42F1E8021EF8}"/>
              </a:ext>
            </a:extLst>
          </p:cNvPr>
          <p:cNvCxnSpPr>
            <a:cxnSpLocks/>
          </p:cNvCxnSpPr>
          <p:nvPr/>
        </p:nvCxnSpPr>
        <p:spPr>
          <a:xfrm>
            <a:off x="3366019" y="1901223"/>
            <a:ext cx="589044" cy="9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C940DF6-004E-4E64-9709-77A4C3682D7E}"/>
              </a:ext>
            </a:extLst>
          </p:cNvPr>
          <p:cNvCxnSpPr>
            <a:cxnSpLocks/>
          </p:cNvCxnSpPr>
          <p:nvPr/>
        </p:nvCxnSpPr>
        <p:spPr>
          <a:xfrm>
            <a:off x="5575042" y="1856563"/>
            <a:ext cx="589044" cy="9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42F809EA-B815-424F-B66B-9EA884A50B1A}"/>
              </a:ext>
            </a:extLst>
          </p:cNvPr>
          <p:cNvSpPr/>
          <p:nvPr/>
        </p:nvSpPr>
        <p:spPr>
          <a:xfrm>
            <a:off x="6156650" y="1370493"/>
            <a:ext cx="1622311" cy="10170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 model</a:t>
            </a:r>
          </a:p>
        </p:txBody>
      </p:sp>
      <p:cxnSp>
        <p:nvCxnSpPr>
          <p:cNvPr id="28" name="Straight Arrow Connector 27">
            <a:extLst>
              <a:ext uri="{FF2B5EF4-FFF2-40B4-BE49-F238E27FC236}">
                <a16:creationId xmlns:a16="http://schemas.microsoft.com/office/drawing/2014/main" id="{7594A230-4FF1-4FA1-A096-85E0C306FCEC}"/>
              </a:ext>
            </a:extLst>
          </p:cNvPr>
          <p:cNvCxnSpPr>
            <a:cxnSpLocks/>
          </p:cNvCxnSpPr>
          <p:nvPr/>
        </p:nvCxnSpPr>
        <p:spPr>
          <a:xfrm>
            <a:off x="7778961" y="1831571"/>
            <a:ext cx="589044" cy="9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2D0C9B36-D1A3-4B68-8FC2-A388C0B20A73}"/>
              </a:ext>
            </a:extLst>
          </p:cNvPr>
          <p:cNvSpPr/>
          <p:nvPr/>
        </p:nvSpPr>
        <p:spPr>
          <a:xfrm>
            <a:off x="8368005" y="1370493"/>
            <a:ext cx="1622311" cy="1017019"/>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cxnSp>
        <p:nvCxnSpPr>
          <p:cNvPr id="30" name="Straight Arrow Connector 29">
            <a:extLst>
              <a:ext uri="{FF2B5EF4-FFF2-40B4-BE49-F238E27FC236}">
                <a16:creationId xmlns:a16="http://schemas.microsoft.com/office/drawing/2014/main" id="{1F047EC5-18B7-4C49-9732-D32A6F743368}"/>
              </a:ext>
            </a:extLst>
          </p:cNvPr>
          <p:cNvCxnSpPr>
            <a:cxnSpLocks/>
          </p:cNvCxnSpPr>
          <p:nvPr/>
        </p:nvCxnSpPr>
        <p:spPr>
          <a:xfrm>
            <a:off x="9979429" y="1816798"/>
            <a:ext cx="589044" cy="93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0351CB1E-2BEC-4063-BE00-9B9DA0C8CBB1}"/>
              </a:ext>
            </a:extLst>
          </p:cNvPr>
          <p:cNvSpPr/>
          <p:nvPr/>
        </p:nvSpPr>
        <p:spPr>
          <a:xfrm>
            <a:off x="10569860" y="1369137"/>
            <a:ext cx="1351383" cy="10170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cxnSp>
        <p:nvCxnSpPr>
          <p:cNvPr id="32" name="Straight Connector 31">
            <a:extLst>
              <a:ext uri="{FF2B5EF4-FFF2-40B4-BE49-F238E27FC236}">
                <a16:creationId xmlns:a16="http://schemas.microsoft.com/office/drawing/2014/main" id="{EE137D29-0C37-4E99-AC4B-FECEB6C50CEE}"/>
              </a:ext>
            </a:extLst>
          </p:cNvPr>
          <p:cNvCxnSpPr/>
          <p:nvPr/>
        </p:nvCxnSpPr>
        <p:spPr>
          <a:xfrm>
            <a:off x="167952" y="846848"/>
            <a:ext cx="11915192"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8E4A885B-5611-40FC-B0B2-B14E6F2DE033}"/>
              </a:ext>
            </a:extLst>
          </p:cNvPr>
          <p:cNvSpPr/>
          <p:nvPr/>
        </p:nvSpPr>
        <p:spPr>
          <a:xfrm>
            <a:off x="457200" y="3340203"/>
            <a:ext cx="1546455" cy="83058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train[‘request_title’]+ train[‘request_text’]</a:t>
            </a:r>
          </a:p>
          <a:p>
            <a:pPr algn="ctr"/>
            <a:endParaRPr lang="en-US" sz="1000" dirty="0"/>
          </a:p>
        </p:txBody>
      </p:sp>
      <p:cxnSp>
        <p:nvCxnSpPr>
          <p:cNvPr id="34" name="Straight Arrow Connector 33">
            <a:extLst>
              <a:ext uri="{FF2B5EF4-FFF2-40B4-BE49-F238E27FC236}">
                <a16:creationId xmlns:a16="http://schemas.microsoft.com/office/drawing/2014/main" id="{6131A509-10CD-4C5E-AB00-C687513C6DAD}"/>
              </a:ext>
            </a:extLst>
          </p:cNvPr>
          <p:cNvCxnSpPr>
            <a:cxnSpLocks/>
          </p:cNvCxnSpPr>
          <p:nvPr/>
        </p:nvCxnSpPr>
        <p:spPr>
          <a:xfrm>
            <a:off x="2008034" y="3745470"/>
            <a:ext cx="387560" cy="46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8235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9A822042-A5E3-4F5E-B615-8071AA73091C}"/>
              </a:ext>
            </a:extLst>
          </p:cNvPr>
          <p:cNvCxnSpPr/>
          <p:nvPr/>
        </p:nvCxnSpPr>
        <p:spPr>
          <a:xfrm>
            <a:off x="167952" y="846848"/>
            <a:ext cx="11915192"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17EB617-9096-4FCD-B90C-3E3A59FB9AB8}"/>
              </a:ext>
            </a:extLst>
          </p:cNvPr>
          <p:cNvSpPr txBox="1"/>
          <p:nvPr/>
        </p:nvSpPr>
        <p:spPr>
          <a:xfrm>
            <a:off x="447868" y="2052735"/>
            <a:ext cx="11355355" cy="4524315"/>
          </a:xfrm>
          <a:prstGeom prst="rect">
            <a:avLst/>
          </a:prstGeom>
          <a:noFill/>
        </p:spPr>
        <p:txBody>
          <a:bodyPr wrap="square" rtlCol="0">
            <a:spAutoFit/>
          </a:bodyPr>
          <a:lstStyle/>
          <a:p>
            <a:pPr marL="285750" indent="-285750">
              <a:buFont typeface="Arial" panose="020B0604020202020204" pitchFamily="34" charset="0"/>
              <a:buChar char="•"/>
            </a:pPr>
            <a:r>
              <a:rPr lang="en-US" u="sng" dirty="0"/>
              <a:t>Model #0</a:t>
            </a:r>
            <a:r>
              <a:rPr lang="en-US" dirty="0"/>
              <a:t>- Naïve Model- No One Gets a Pizza </a:t>
            </a:r>
            <a:r>
              <a:rPr lang="en-US" dirty="0">
                <a:sym typeface="Wingdings" panose="05000000000000000000" pitchFamily="2" charset="2"/>
              </a:rPr>
              <a:t></a:t>
            </a:r>
          </a:p>
          <a:p>
            <a:r>
              <a:rPr lang="en-US" dirty="0">
                <a:sym typeface="Wingdings" panose="05000000000000000000" pitchFamily="2" charset="2"/>
              </a:rPr>
              <a:t>      AUC: 75.4%</a:t>
            </a:r>
          </a:p>
          <a:p>
            <a:endParaRPr lang="en-US" dirty="0">
              <a:sym typeface="Wingdings" panose="05000000000000000000" pitchFamily="2" charset="2"/>
            </a:endParaRPr>
          </a:p>
          <a:p>
            <a:pPr marL="285750" indent="-285750">
              <a:buFont typeface="Arial" panose="020B0604020202020204" pitchFamily="34" charset="0"/>
              <a:buChar char="•"/>
            </a:pPr>
            <a:r>
              <a:rPr lang="en-US" u="sng" dirty="0">
                <a:sym typeface="Wingdings" panose="05000000000000000000" pitchFamily="2" charset="2"/>
              </a:rPr>
              <a:t>Model #1</a:t>
            </a:r>
            <a:r>
              <a:rPr lang="en-US" dirty="0">
                <a:sym typeface="Wingdings" panose="05000000000000000000" pitchFamily="2" charset="2"/>
              </a:rPr>
              <a:t>- Select TFIDF features that are part of vocab found using k-means clustering.</a:t>
            </a:r>
          </a:p>
          <a:p>
            <a:r>
              <a:rPr lang="en-US" dirty="0">
                <a:sym typeface="Wingdings" panose="05000000000000000000" pitchFamily="2" charset="2"/>
              </a:rPr>
              <a:t>      AUC: 56.4%, Computation Time: 2.2 secs</a:t>
            </a: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r>
              <a:rPr lang="en-US" u="sng" dirty="0">
                <a:sym typeface="Wingdings" panose="05000000000000000000" pitchFamily="2" charset="2"/>
              </a:rPr>
              <a:t>Model #2</a:t>
            </a:r>
            <a:r>
              <a:rPr lang="en-US" dirty="0">
                <a:sym typeface="Wingdings" panose="05000000000000000000" pitchFamily="2" charset="2"/>
              </a:rPr>
              <a:t>- Add two highly correlated continuous features (</a:t>
            </a:r>
            <a:r>
              <a:rPr lang="en-US" i="1" dirty="0"/>
              <a:t>['requester_number_of_comments_in_raop_at_retrieval',</a:t>
            </a:r>
            <a:endParaRPr lang="en-US" dirty="0"/>
          </a:p>
          <a:p>
            <a:r>
              <a:rPr lang="en-US" i="1" dirty="0"/>
              <a:t>     'requester_number_of_posts_on_raop_at_retrieval’]) </a:t>
            </a:r>
            <a:r>
              <a:rPr lang="en-US" dirty="0"/>
              <a:t>to the feature set.</a:t>
            </a:r>
          </a:p>
          <a:p>
            <a:r>
              <a:rPr lang="en-US" dirty="0">
                <a:sym typeface="Wingdings" panose="05000000000000000000" pitchFamily="2" charset="2"/>
              </a:rPr>
              <a:t>      AUC: 79.3%, Computation Time: 3.4 secs</a:t>
            </a:r>
          </a:p>
          <a:p>
            <a:endParaRPr lang="en-US" i="1" dirty="0"/>
          </a:p>
          <a:p>
            <a:pPr marL="285750" indent="-285750">
              <a:buFont typeface="Arial" panose="020B0604020202020204" pitchFamily="34" charset="0"/>
              <a:buChar char="•"/>
            </a:pPr>
            <a:r>
              <a:rPr lang="en-US" u="sng" dirty="0"/>
              <a:t>Model #3</a:t>
            </a:r>
            <a:r>
              <a:rPr lang="en-US" dirty="0"/>
              <a:t>-  Add all other continuous features to the feature list.</a:t>
            </a:r>
          </a:p>
          <a:p>
            <a:r>
              <a:rPr lang="en-US" dirty="0"/>
              <a:t>      </a:t>
            </a:r>
            <a:r>
              <a:rPr lang="en-US" dirty="0">
                <a:sym typeface="Wingdings" panose="05000000000000000000" pitchFamily="2" charset="2"/>
              </a:rPr>
              <a:t>AUC: 82.2%, Computation Time: 16.3 secs</a:t>
            </a:r>
          </a:p>
          <a:p>
            <a:endParaRPr lang="en-US" dirty="0"/>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80BFDCA7-EA68-48E0-A150-0EC979E3746D}"/>
              </a:ext>
            </a:extLst>
          </p:cNvPr>
          <p:cNvSpPr txBox="1"/>
          <p:nvPr/>
        </p:nvSpPr>
        <p:spPr>
          <a:xfrm>
            <a:off x="363893" y="1004626"/>
            <a:ext cx="10935477" cy="923330"/>
          </a:xfrm>
          <a:prstGeom prst="rect">
            <a:avLst/>
          </a:prstGeom>
          <a:noFill/>
        </p:spPr>
        <p:txBody>
          <a:bodyPr wrap="square" rtlCol="0">
            <a:spAutoFit/>
          </a:bodyPr>
          <a:lstStyle/>
          <a:p>
            <a:r>
              <a:rPr lang="en-US" dirty="0"/>
              <a:t>I have used Logistic Regression with cross validation as the data model. Overfitting is prevented by using cross validation. The best parameters for cross validation are found by using grid search method.</a:t>
            </a:r>
          </a:p>
          <a:p>
            <a:endParaRPr lang="en-US" dirty="0"/>
          </a:p>
        </p:txBody>
      </p:sp>
      <p:sp>
        <p:nvSpPr>
          <p:cNvPr id="6" name="Title 1">
            <a:extLst>
              <a:ext uri="{FF2B5EF4-FFF2-40B4-BE49-F238E27FC236}">
                <a16:creationId xmlns:a16="http://schemas.microsoft.com/office/drawing/2014/main" id="{BFDAE3D3-347D-4E33-8268-672331F1FF51}"/>
              </a:ext>
            </a:extLst>
          </p:cNvPr>
          <p:cNvSpPr txBox="1">
            <a:spLocks/>
          </p:cNvSpPr>
          <p:nvPr/>
        </p:nvSpPr>
        <p:spPr>
          <a:xfrm>
            <a:off x="1409861" y="-644516"/>
            <a:ext cx="8534400" cy="15081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b="1" dirty="0"/>
              <a:t>Modeling</a:t>
            </a:r>
          </a:p>
        </p:txBody>
      </p:sp>
    </p:spTree>
    <p:extLst>
      <p:ext uri="{BB962C8B-B14F-4D97-AF65-F5344CB8AC3E}">
        <p14:creationId xmlns:p14="http://schemas.microsoft.com/office/powerpoint/2010/main" val="3876617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EAED91-3C5C-4E5D-A6B5-02830F50AFFE}"/>
              </a:ext>
            </a:extLst>
          </p:cNvPr>
          <p:cNvPicPr/>
          <p:nvPr/>
        </p:nvPicPr>
        <p:blipFill>
          <a:blip r:embed="rId2"/>
          <a:stretch>
            <a:fillRect/>
          </a:stretch>
        </p:blipFill>
        <p:spPr>
          <a:xfrm>
            <a:off x="466726" y="1257300"/>
            <a:ext cx="3314700" cy="2676520"/>
          </a:xfrm>
          <a:prstGeom prst="rect">
            <a:avLst/>
          </a:prstGeom>
          <a:ln>
            <a:solidFill>
              <a:schemeClr val="tx1"/>
            </a:solidFill>
          </a:ln>
        </p:spPr>
      </p:pic>
      <p:pic>
        <p:nvPicPr>
          <p:cNvPr id="6" name="Picture 5">
            <a:extLst>
              <a:ext uri="{FF2B5EF4-FFF2-40B4-BE49-F238E27FC236}">
                <a16:creationId xmlns:a16="http://schemas.microsoft.com/office/drawing/2014/main" id="{B7A35B06-D13B-49AD-AE6A-72C6CAA4DA98}"/>
              </a:ext>
            </a:extLst>
          </p:cNvPr>
          <p:cNvPicPr/>
          <p:nvPr/>
        </p:nvPicPr>
        <p:blipFill>
          <a:blip r:embed="rId3"/>
          <a:stretch>
            <a:fillRect/>
          </a:stretch>
        </p:blipFill>
        <p:spPr>
          <a:xfrm>
            <a:off x="4286250" y="1257301"/>
            <a:ext cx="3524250" cy="2676520"/>
          </a:xfrm>
          <a:prstGeom prst="rect">
            <a:avLst/>
          </a:prstGeom>
          <a:ln>
            <a:solidFill>
              <a:schemeClr val="tx1"/>
            </a:solidFill>
          </a:ln>
        </p:spPr>
      </p:pic>
      <p:pic>
        <p:nvPicPr>
          <p:cNvPr id="7" name="Picture 6">
            <a:extLst>
              <a:ext uri="{FF2B5EF4-FFF2-40B4-BE49-F238E27FC236}">
                <a16:creationId xmlns:a16="http://schemas.microsoft.com/office/drawing/2014/main" id="{57C5089B-59B8-47E5-91E9-1B19AA5AE3E9}"/>
              </a:ext>
            </a:extLst>
          </p:cNvPr>
          <p:cNvPicPr/>
          <p:nvPr/>
        </p:nvPicPr>
        <p:blipFill>
          <a:blip r:embed="rId4"/>
          <a:stretch>
            <a:fillRect/>
          </a:stretch>
        </p:blipFill>
        <p:spPr>
          <a:xfrm>
            <a:off x="8458200" y="1257300"/>
            <a:ext cx="3314700" cy="2676514"/>
          </a:xfrm>
          <a:prstGeom prst="rect">
            <a:avLst/>
          </a:prstGeom>
          <a:ln>
            <a:solidFill>
              <a:schemeClr val="tx1"/>
            </a:solidFill>
          </a:ln>
        </p:spPr>
      </p:pic>
      <p:graphicFrame>
        <p:nvGraphicFramePr>
          <p:cNvPr id="2" name="Table 1">
            <a:extLst>
              <a:ext uri="{FF2B5EF4-FFF2-40B4-BE49-F238E27FC236}">
                <a16:creationId xmlns:a16="http://schemas.microsoft.com/office/drawing/2014/main" id="{4AF5333B-1FD7-4D28-BEF0-0F88CEEB0BE4}"/>
              </a:ext>
            </a:extLst>
          </p:cNvPr>
          <p:cNvGraphicFramePr>
            <a:graphicFrameLocks noGrp="1"/>
          </p:cNvGraphicFramePr>
          <p:nvPr>
            <p:extLst>
              <p:ext uri="{D42A27DB-BD31-4B8C-83A1-F6EECF244321}">
                <p14:modId xmlns:p14="http://schemas.microsoft.com/office/powerpoint/2010/main" val="1298444405"/>
              </p:ext>
            </p:extLst>
          </p:nvPr>
        </p:nvGraphicFramePr>
        <p:xfrm>
          <a:off x="1851430" y="4674552"/>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537009868"/>
                    </a:ext>
                  </a:extLst>
                </a:gridCol>
                <a:gridCol w="2709333">
                  <a:extLst>
                    <a:ext uri="{9D8B030D-6E8A-4147-A177-3AD203B41FA5}">
                      <a16:colId xmlns:a16="http://schemas.microsoft.com/office/drawing/2014/main" val="2467700335"/>
                    </a:ext>
                  </a:extLst>
                </a:gridCol>
                <a:gridCol w="2709333">
                  <a:extLst>
                    <a:ext uri="{9D8B030D-6E8A-4147-A177-3AD203B41FA5}">
                      <a16:colId xmlns:a16="http://schemas.microsoft.com/office/drawing/2014/main" val="32255915"/>
                    </a:ext>
                  </a:extLst>
                </a:gridCol>
              </a:tblGrid>
              <a:tr h="370840">
                <a:tc>
                  <a:txBody>
                    <a:bodyPr/>
                    <a:lstStyle/>
                    <a:p>
                      <a:r>
                        <a:rPr lang="en-US" dirty="0"/>
                        <a:t>             Model</a:t>
                      </a:r>
                    </a:p>
                  </a:txBody>
                  <a:tcPr/>
                </a:tc>
                <a:tc>
                  <a:txBody>
                    <a:bodyPr/>
                    <a:lstStyle/>
                    <a:p>
                      <a:r>
                        <a:rPr lang="en-US" dirty="0"/>
                        <a:t>     Computation Time</a:t>
                      </a:r>
                    </a:p>
                  </a:txBody>
                  <a:tcPr/>
                </a:tc>
                <a:tc>
                  <a:txBody>
                    <a:bodyPr/>
                    <a:lstStyle/>
                    <a:p>
                      <a:r>
                        <a:rPr lang="en-US" dirty="0"/>
                        <a:t>                  AUC</a:t>
                      </a:r>
                    </a:p>
                  </a:txBody>
                  <a:tcPr/>
                </a:tc>
                <a:extLst>
                  <a:ext uri="{0D108BD9-81ED-4DB2-BD59-A6C34878D82A}">
                    <a16:rowId xmlns:a16="http://schemas.microsoft.com/office/drawing/2014/main" val="3613628971"/>
                  </a:ext>
                </a:extLst>
              </a:tr>
              <a:tr h="370840">
                <a:tc>
                  <a:txBody>
                    <a:bodyPr/>
                    <a:lstStyle/>
                    <a:p>
                      <a:r>
                        <a:rPr lang="en-US" dirty="0"/>
                        <a:t>           Model #1</a:t>
                      </a:r>
                    </a:p>
                  </a:txBody>
                  <a:tcPr/>
                </a:tc>
                <a:tc>
                  <a:txBody>
                    <a:bodyPr/>
                    <a:lstStyle/>
                    <a:p>
                      <a:r>
                        <a:rPr lang="en-US" dirty="0"/>
                        <a:t>              2.2 secs</a:t>
                      </a:r>
                    </a:p>
                  </a:txBody>
                  <a:tcPr/>
                </a:tc>
                <a:tc>
                  <a:txBody>
                    <a:bodyPr/>
                    <a:lstStyle/>
                    <a:p>
                      <a:r>
                        <a:rPr lang="en-US" dirty="0"/>
                        <a:t>                  56.4%</a:t>
                      </a:r>
                    </a:p>
                  </a:txBody>
                  <a:tcPr/>
                </a:tc>
                <a:extLst>
                  <a:ext uri="{0D108BD9-81ED-4DB2-BD59-A6C34878D82A}">
                    <a16:rowId xmlns:a16="http://schemas.microsoft.com/office/drawing/2014/main" val="3717499291"/>
                  </a:ext>
                </a:extLst>
              </a:tr>
              <a:tr h="370840">
                <a:tc>
                  <a:txBody>
                    <a:bodyPr/>
                    <a:lstStyle/>
                    <a:p>
                      <a:r>
                        <a:rPr lang="en-US" dirty="0"/>
                        <a:t>           Model #2</a:t>
                      </a:r>
                    </a:p>
                  </a:txBody>
                  <a:tcPr/>
                </a:tc>
                <a:tc>
                  <a:txBody>
                    <a:bodyPr/>
                    <a:lstStyle/>
                    <a:p>
                      <a:r>
                        <a:rPr lang="en-US" dirty="0"/>
                        <a:t>              3.4 secs</a:t>
                      </a:r>
                    </a:p>
                  </a:txBody>
                  <a:tcPr/>
                </a:tc>
                <a:tc>
                  <a:txBody>
                    <a:bodyPr/>
                    <a:lstStyle/>
                    <a:p>
                      <a:r>
                        <a:rPr lang="en-US" dirty="0"/>
                        <a:t>                  79.3%</a:t>
                      </a:r>
                    </a:p>
                  </a:txBody>
                  <a:tcPr/>
                </a:tc>
                <a:extLst>
                  <a:ext uri="{0D108BD9-81ED-4DB2-BD59-A6C34878D82A}">
                    <a16:rowId xmlns:a16="http://schemas.microsoft.com/office/drawing/2014/main" val="649361335"/>
                  </a:ext>
                </a:extLst>
              </a:tr>
              <a:tr h="370840">
                <a:tc>
                  <a:txBody>
                    <a:bodyPr/>
                    <a:lstStyle/>
                    <a:p>
                      <a:r>
                        <a:rPr lang="en-US" dirty="0"/>
                        <a:t>           Model #3</a:t>
                      </a:r>
                    </a:p>
                  </a:txBody>
                  <a:tcPr/>
                </a:tc>
                <a:tc>
                  <a:txBody>
                    <a:bodyPr/>
                    <a:lstStyle/>
                    <a:p>
                      <a:r>
                        <a:rPr lang="en-US" dirty="0"/>
                        <a:t>              16.3 secs</a:t>
                      </a:r>
                    </a:p>
                  </a:txBody>
                  <a:tcPr/>
                </a:tc>
                <a:tc>
                  <a:txBody>
                    <a:bodyPr/>
                    <a:lstStyle/>
                    <a:p>
                      <a:r>
                        <a:rPr lang="en-US" dirty="0"/>
                        <a:t>                  82.2%</a:t>
                      </a:r>
                    </a:p>
                  </a:txBody>
                  <a:tcPr/>
                </a:tc>
                <a:extLst>
                  <a:ext uri="{0D108BD9-81ED-4DB2-BD59-A6C34878D82A}">
                    <a16:rowId xmlns:a16="http://schemas.microsoft.com/office/drawing/2014/main" val="3191783719"/>
                  </a:ext>
                </a:extLst>
              </a:tr>
            </a:tbl>
          </a:graphicData>
        </a:graphic>
      </p:graphicFrame>
      <p:sp>
        <p:nvSpPr>
          <p:cNvPr id="3" name="TextBox 2">
            <a:extLst>
              <a:ext uri="{FF2B5EF4-FFF2-40B4-BE49-F238E27FC236}">
                <a16:creationId xmlns:a16="http://schemas.microsoft.com/office/drawing/2014/main" id="{76EF6DC8-7FD2-4F51-8B4C-65C01B60F096}"/>
              </a:ext>
            </a:extLst>
          </p:cNvPr>
          <p:cNvSpPr txBox="1"/>
          <p:nvPr/>
        </p:nvSpPr>
        <p:spPr>
          <a:xfrm>
            <a:off x="1652881" y="3972990"/>
            <a:ext cx="1164964" cy="369332"/>
          </a:xfrm>
          <a:prstGeom prst="rect">
            <a:avLst/>
          </a:prstGeom>
          <a:noFill/>
        </p:spPr>
        <p:txBody>
          <a:bodyPr wrap="square" rtlCol="0">
            <a:spAutoFit/>
          </a:bodyPr>
          <a:lstStyle/>
          <a:p>
            <a:r>
              <a:rPr lang="en-US" dirty="0"/>
              <a:t>Model #1</a:t>
            </a:r>
          </a:p>
        </p:txBody>
      </p:sp>
      <p:sp>
        <p:nvSpPr>
          <p:cNvPr id="9" name="TextBox 8">
            <a:extLst>
              <a:ext uri="{FF2B5EF4-FFF2-40B4-BE49-F238E27FC236}">
                <a16:creationId xmlns:a16="http://schemas.microsoft.com/office/drawing/2014/main" id="{BC473BF6-3771-4ED9-BDC8-B6F83B33BCE8}"/>
              </a:ext>
            </a:extLst>
          </p:cNvPr>
          <p:cNvSpPr txBox="1"/>
          <p:nvPr/>
        </p:nvSpPr>
        <p:spPr>
          <a:xfrm>
            <a:off x="5513518" y="3951696"/>
            <a:ext cx="1164964" cy="369332"/>
          </a:xfrm>
          <a:prstGeom prst="rect">
            <a:avLst/>
          </a:prstGeom>
          <a:noFill/>
        </p:spPr>
        <p:txBody>
          <a:bodyPr wrap="square" rtlCol="0">
            <a:spAutoFit/>
          </a:bodyPr>
          <a:lstStyle/>
          <a:p>
            <a:r>
              <a:rPr lang="en-US" dirty="0"/>
              <a:t>Model #2</a:t>
            </a:r>
          </a:p>
        </p:txBody>
      </p:sp>
      <p:sp>
        <p:nvSpPr>
          <p:cNvPr id="12" name="TextBox 11">
            <a:extLst>
              <a:ext uri="{FF2B5EF4-FFF2-40B4-BE49-F238E27FC236}">
                <a16:creationId xmlns:a16="http://schemas.microsoft.com/office/drawing/2014/main" id="{857BC7AD-05B0-4D2E-9DFC-CE7D9DF2C3A9}"/>
              </a:ext>
            </a:extLst>
          </p:cNvPr>
          <p:cNvSpPr txBox="1"/>
          <p:nvPr/>
        </p:nvSpPr>
        <p:spPr>
          <a:xfrm>
            <a:off x="9715403" y="3933814"/>
            <a:ext cx="1164964" cy="369332"/>
          </a:xfrm>
          <a:prstGeom prst="rect">
            <a:avLst/>
          </a:prstGeom>
          <a:noFill/>
        </p:spPr>
        <p:txBody>
          <a:bodyPr wrap="square" rtlCol="0">
            <a:spAutoFit/>
          </a:bodyPr>
          <a:lstStyle/>
          <a:p>
            <a:r>
              <a:rPr lang="en-US" dirty="0"/>
              <a:t>Model #3</a:t>
            </a:r>
          </a:p>
        </p:txBody>
      </p:sp>
      <p:cxnSp>
        <p:nvCxnSpPr>
          <p:cNvPr id="13" name="Straight Connector 12">
            <a:extLst>
              <a:ext uri="{FF2B5EF4-FFF2-40B4-BE49-F238E27FC236}">
                <a16:creationId xmlns:a16="http://schemas.microsoft.com/office/drawing/2014/main" id="{AB0338F3-A1CA-43C0-A300-9E03B59313EB}"/>
              </a:ext>
            </a:extLst>
          </p:cNvPr>
          <p:cNvCxnSpPr/>
          <p:nvPr/>
        </p:nvCxnSpPr>
        <p:spPr>
          <a:xfrm>
            <a:off x="167952" y="846848"/>
            <a:ext cx="11915192"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9966FD48-F6EC-48E5-A5F1-72FB4E022D92}"/>
              </a:ext>
            </a:extLst>
          </p:cNvPr>
          <p:cNvSpPr txBox="1">
            <a:spLocks/>
          </p:cNvSpPr>
          <p:nvPr/>
        </p:nvSpPr>
        <p:spPr>
          <a:xfrm>
            <a:off x="1409861" y="-644516"/>
            <a:ext cx="8534400" cy="150812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b="1" dirty="0"/>
              <a:t>Modeling</a:t>
            </a:r>
          </a:p>
        </p:txBody>
      </p:sp>
    </p:spTree>
    <p:extLst>
      <p:ext uri="{BB962C8B-B14F-4D97-AF65-F5344CB8AC3E}">
        <p14:creationId xmlns:p14="http://schemas.microsoft.com/office/powerpoint/2010/main" val="298586311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2955</TotalTime>
  <Words>771</Words>
  <Application>Microsoft Office PowerPoint</Application>
  <PresentationFormat>Widescreen</PresentationFormat>
  <Paragraphs>112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Retrospect</vt:lpstr>
      <vt:lpstr>Random Acts of Pizza</vt:lpstr>
      <vt:lpstr>Introduction</vt:lpstr>
      <vt:lpstr>Data Description &amp; EDA </vt:lpstr>
      <vt:lpstr>PowerPoint Presentation</vt:lpstr>
      <vt:lpstr>PowerPoint Presentation</vt:lpstr>
      <vt:lpstr>Evaluation of 3 other solutions</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Default of  Credit card Clients</dc:title>
  <dc:creator>Apurva Bhoite</dc:creator>
  <cp:lastModifiedBy> </cp:lastModifiedBy>
  <cp:revision>73</cp:revision>
  <dcterms:created xsi:type="dcterms:W3CDTF">2017-04-20T01:34:35Z</dcterms:created>
  <dcterms:modified xsi:type="dcterms:W3CDTF">2018-12-12T20:30:28Z</dcterms:modified>
</cp:coreProperties>
</file>