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c5eefdb03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c5eefdb03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c5eefdb0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5c5eefdb0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c5eefdb0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5c5eefdb0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d50f432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5d50f432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d50f432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d50f432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5d50f432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5d50f432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5d50f432d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5d50f432d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5c5eefdb03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5c5eefdb03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5c5eefdb03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5c5eefdb03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5c5eefdb03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5c5eefdb03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c5eefdb03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c5eefdb03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5c5eefdb03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5c5eefdb03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5c5eefdb03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5c5eefdb03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5c5eefdb03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5c5eefdb03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5c5eefdb03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5c5eefdb03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5c5eefdb03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5c5eefdb03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5c5eefdb03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5c5eefdb03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5c5eefdb03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5c5eefdb03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5c5eefdb03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5c5eefdb03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5c5eefdb03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5c5eefdb03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5c5eefdb03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5c5eefdb03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c5eefdb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c5eefdb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5c5eefdb03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5c5eefdb03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5c5eefdb03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5c5eefdb03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5c5eefdb03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5c5eefdb03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5c5eefdb03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5c5eefdb03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5d50f432d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25d50f432d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5c5eefdb03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5c5eefdb03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5c5eefdb03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5c5eefdb03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5c5eefdb0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5c5eefdb0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5c5eefdb03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5c5eefdb03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5c5eefdb03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5c5eefdb03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c5eefdb0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c5eefdb0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25c5eefdb03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25c5eefdb03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5c5eefdb0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25c5eefdb0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c5eefdb0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c5eefdb0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c5eefdb0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c5eefdb0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c5eefdb0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c5eefdb0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c5eefdb0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c5eefdb0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c5eefdb03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c5eefdb03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5.png"/><Relationship Id="rId11" Type="http://schemas.openxmlformats.org/officeDocument/2006/relationships/image" Target="../media/image2.png"/><Relationship Id="rId10" Type="http://schemas.openxmlformats.org/officeDocument/2006/relationships/image" Target="../media/image14.png"/><Relationship Id="rId13" Type="http://schemas.openxmlformats.org/officeDocument/2006/relationships/image" Target="../media/image23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7" Type="http://schemas.openxmlformats.org/officeDocument/2006/relationships/image" Target="../media/image22.jpg"/><Relationship Id="rId16" Type="http://schemas.openxmlformats.org/officeDocument/2006/relationships/image" Target="../media/image38.jpg"/><Relationship Id="rId5" Type="http://schemas.openxmlformats.org/officeDocument/2006/relationships/image" Target="../media/image17.png"/><Relationship Id="rId19" Type="http://schemas.openxmlformats.org/officeDocument/2006/relationships/image" Target="../media/image27.png"/><Relationship Id="rId6" Type="http://schemas.openxmlformats.org/officeDocument/2006/relationships/image" Target="../media/image8.png"/><Relationship Id="rId18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confluentinc/cli/releases/tag/v3.24.0" TargetMode="External"/><Relationship Id="rId4" Type="http://schemas.openxmlformats.org/officeDocument/2006/relationships/hyperlink" Target="https://packages.confluent.io/archive/7.4/confluent-community-7.4.1.zip" TargetMode="External"/><Relationship Id="rId5" Type="http://schemas.openxmlformats.org/officeDocument/2006/relationships/hyperlink" Target="https://packages.confluent.io/archive/7.4/confluent-community-7.4.1.zip" TargetMode="External"/><Relationship Id="rId6" Type="http://schemas.openxmlformats.org/officeDocument/2006/relationships/hyperlink" Target="https://packages.confluent.io/archive/7.4/confluent-community-7.4.1.zip" TargetMode="External"/><Relationship Id="rId7" Type="http://schemas.openxmlformats.org/officeDocument/2006/relationships/hyperlink" Target="https://github.com/llewnoiz/kafka-connect" TargetMode="External"/><Relationship Id="rId8" Type="http://schemas.openxmlformats.org/officeDocument/2006/relationships/hyperlink" Target="https://github.com/llewnoiz/kafka-connec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epo1.maven.org/maven2/io/debezium/debezium-connector-sqlserver/2.3.0.Final/debezium-connector-sqlserver-2.3.0.Final-plugin.tar.gz" TargetMode="External"/><Relationship Id="rId4" Type="http://schemas.openxmlformats.org/officeDocument/2006/relationships/hyperlink" Target="https://www.confluent.io/hub/confluentinc/kafka-connect-jdbc" TargetMode="External"/><Relationship Id="rId5" Type="http://schemas.openxmlformats.org/officeDocument/2006/relationships/hyperlink" Target="https://www.confluent.io/hub/confluentinc/kafka-connect-jdb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connect-distributed.properties/" TargetMode="External"/><Relationship Id="rId4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about:blank" TargetMode="External"/></Relationships>
</file>

<file path=ppt/slides/_rels/slide29.xml.rels><?xml version="1.0" encoding="UTF-8" standalone="yes"?><Relationships xmlns="http://schemas.openxmlformats.org/package/2006/relationships"><Relationship Id="rId20" Type="http://schemas.openxmlformats.org/officeDocument/2006/relationships/image" Target="../media/image25.png"/><Relationship Id="rId11" Type="http://schemas.openxmlformats.org/officeDocument/2006/relationships/image" Target="../media/image2.png"/><Relationship Id="rId10" Type="http://schemas.openxmlformats.org/officeDocument/2006/relationships/image" Target="../media/image14.png"/><Relationship Id="rId13" Type="http://schemas.openxmlformats.org/officeDocument/2006/relationships/image" Target="../media/image23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7" Type="http://schemas.openxmlformats.org/officeDocument/2006/relationships/image" Target="../media/image22.jpg"/><Relationship Id="rId16" Type="http://schemas.openxmlformats.org/officeDocument/2006/relationships/image" Target="../media/image38.jpg"/><Relationship Id="rId5" Type="http://schemas.openxmlformats.org/officeDocument/2006/relationships/image" Target="../media/image17.png"/><Relationship Id="rId19" Type="http://schemas.openxmlformats.org/officeDocument/2006/relationships/image" Target="../media/image27.png"/><Relationship Id="rId6" Type="http://schemas.openxmlformats.org/officeDocument/2006/relationships/image" Target="../media/image8.png"/><Relationship Id="rId18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Relationship Id="rId4" Type="http://schemas.openxmlformats.org/officeDocument/2006/relationships/image" Target="../media/image4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1" Type="http://schemas.openxmlformats.org/officeDocument/2006/relationships/hyperlink" Target="https://1week.tistory.com/115" TargetMode="External"/><Relationship Id="rId10" Type="http://schemas.openxmlformats.org/officeDocument/2006/relationships/hyperlink" Target="https://docs.confluent.io/kafka-connectors/debezium-sqlserver-source/current/overview.html" TargetMode="External"/><Relationship Id="rId13" Type="http://schemas.openxmlformats.org/officeDocument/2006/relationships/hyperlink" Target="https://aws.amazon.com/ko/blogs/korea/introducing-amazon-msk-connect-stream-data-to-and-from-your-apache-kafka-clusters-using-managed-connectors/" TargetMode="External"/><Relationship Id="rId12" Type="http://schemas.openxmlformats.org/officeDocument/2006/relationships/hyperlink" Target="https://1week.tistory.com/115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llewnoiz/kafka.git" TargetMode="External"/><Relationship Id="rId4" Type="http://schemas.openxmlformats.org/officeDocument/2006/relationships/hyperlink" Target="https://github.com/llewnoiz/kafka.git" TargetMode="External"/><Relationship Id="rId9" Type="http://schemas.openxmlformats.org/officeDocument/2006/relationships/hyperlink" Target="https://docs.confluent.io/kafka-connectors/debezium-sqlserver-source/current/overview.html" TargetMode="External"/><Relationship Id="rId15" Type="http://schemas.openxmlformats.org/officeDocument/2006/relationships/hyperlink" Target="https://www.confluent.io/hub/?_ga=2.105942858.818878415.1648561146-1727219079.1644563166&amp;_gac=1.183425876.1648562015.Cj0KCQjw3IqSBhCoARIsAMBkTb3IVhJSR686GZrLNaiMPSNYbde-qKWCTOL8TR0_Hdew4qqm6MDPY4saAv1kEALw_wcB" TargetMode="External"/><Relationship Id="rId14" Type="http://schemas.openxmlformats.org/officeDocument/2006/relationships/hyperlink" Target="https://aws.amazon.com/ko/blogs/korea/introducing-amazon-msk-connect-stream-data-to-and-from-your-apache-kafka-clusters-using-managed-connectors/" TargetMode="External"/><Relationship Id="rId16" Type="http://schemas.openxmlformats.org/officeDocument/2006/relationships/hyperlink" Target="https://www.confluent.io/hub/?_ga=2.105942858.818878415.1648561146-1727219079.1644563166&amp;_gac=1.183425876.1648562015.Cj0KCQjw3IqSBhCoARIsAMBkTb3IVhJSR686GZrLNaiMPSNYbde-qKWCTOL8TR0_Hdew4qqm6MDPY4saAv1kEALw_wcB" TargetMode="External"/><Relationship Id="rId5" Type="http://schemas.openxmlformats.org/officeDocument/2006/relationships/hyperlink" Target="https://github.com/llewnoiz/kafka.git" TargetMode="External"/><Relationship Id="rId6" Type="http://schemas.openxmlformats.org/officeDocument/2006/relationships/hyperlink" Target="https://kafka.apache.org/documentation/" TargetMode="External"/><Relationship Id="rId7" Type="http://schemas.openxmlformats.org/officeDocument/2006/relationships/hyperlink" Target="https://kafka.apache.org/documentation/" TargetMode="External"/><Relationship Id="rId8" Type="http://schemas.openxmlformats.org/officeDocument/2006/relationships/hyperlink" Target="https://kafka.apache.org/documentation/" TargetMode="External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hyperlink" Target="https://debezium.io/documentation/reference/2.3/connectors/sqlserver.html#_verifying_that_the_user_has_access_to_the_cdc_tab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confluent.io/cloud/current/connectors/cc-microsoft-sql-server-source-cdc-debezium.html" TargetMode="External"/><Relationship Id="rId4" Type="http://schemas.openxmlformats.org/officeDocument/2006/relationships/hyperlink" Target="https://docs.confluent.io/cloud/current/connectors/cc-microsoft-sql-server-source-cdc-debezium.html" TargetMode="External"/><Relationship Id="rId9" Type="http://schemas.openxmlformats.org/officeDocument/2006/relationships/hyperlink" Target="https://debezium.io/documentation/reference/2.3/connectors/sqlserver.html#_enabling_cdc_on_the_sql_server_database" TargetMode="External"/><Relationship Id="rId5" Type="http://schemas.openxmlformats.org/officeDocument/2006/relationships/hyperlink" Target="https://docs.confluent.io/cloud/current/connectors/cc-microsoft-sql-server-source-cdc-debezium.html" TargetMode="External"/><Relationship Id="rId6" Type="http://schemas.openxmlformats.org/officeDocument/2006/relationships/hyperlink" Target="https://docs.confluent.io/platform/7.4/installation/installing_cp/zip-tar.html" TargetMode="External"/><Relationship Id="rId7" Type="http://schemas.openxmlformats.org/officeDocument/2006/relationships/hyperlink" Target="https://debezium.io/documentation/reference/stable/install.html" TargetMode="External"/><Relationship Id="rId8" Type="http://schemas.openxmlformats.org/officeDocument/2006/relationships/hyperlink" Target="https://akhq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/>
          <p:nvPr/>
        </p:nvSpPr>
        <p:spPr>
          <a:xfrm>
            <a:off x="511025" y="1973325"/>
            <a:ext cx="1524000" cy="206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Kafka 주요 요소 동작</a:t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433600" y="1851650"/>
            <a:ext cx="1670400" cy="227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2524175" y="1851650"/>
            <a:ext cx="1128300" cy="149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serialize</a:t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4017450" y="1851650"/>
            <a:ext cx="1221000" cy="149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partitioner</a:t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5510725" y="1851650"/>
            <a:ext cx="1258500" cy="149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compress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(opt)</a:t>
            </a:r>
            <a:endParaRPr/>
          </a:p>
        </p:txBody>
      </p:sp>
      <p:cxnSp>
        <p:nvCxnSpPr>
          <p:cNvPr id="227" name="Google Shape;227;p22"/>
          <p:cNvCxnSpPr>
            <a:stCxn id="223" idx="3"/>
            <a:endCxn id="224" idx="1"/>
          </p:cNvCxnSpPr>
          <p:nvPr/>
        </p:nvCxnSpPr>
        <p:spPr>
          <a:xfrm flipH="1" rot="10800000">
            <a:off x="2104000" y="2598500"/>
            <a:ext cx="4203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2"/>
          <p:cNvCxnSpPr>
            <a:stCxn id="224" idx="3"/>
            <a:endCxn id="225" idx="1"/>
          </p:cNvCxnSpPr>
          <p:nvPr/>
        </p:nvCxnSpPr>
        <p:spPr>
          <a:xfrm>
            <a:off x="3652475" y="2598350"/>
            <a:ext cx="36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2"/>
          <p:cNvCxnSpPr>
            <a:stCxn id="225" idx="3"/>
            <a:endCxn id="226" idx="1"/>
          </p:cNvCxnSpPr>
          <p:nvPr/>
        </p:nvCxnSpPr>
        <p:spPr>
          <a:xfrm>
            <a:off x="5238450" y="2598350"/>
            <a:ext cx="2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2"/>
          <p:cNvSpPr txBox="1"/>
          <p:nvPr/>
        </p:nvSpPr>
        <p:spPr>
          <a:xfrm>
            <a:off x="2035041" y="2652863"/>
            <a:ext cx="7521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send</a:t>
            </a:r>
            <a:endParaRPr b="1" sz="1100"/>
          </a:p>
        </p:txBody>
      </p:sp>
      <p:sp>
        <p:nvSpPr>
          <p:cNvPr id="231" name="Google Shape;231;p22"/>
          <p:cNvSpPr/>
          <p:nvPr/>
        </p:nvSpPr>
        <p:spPr>
          <a:xfrm>
            <a:off x="7050700" y="1851650"/>
            <a:ext cx="1258500" cy="149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r>
              <a:rPr lang="ko"/>
              <a:t>record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accumulator </a:t>
            </a:r>
            <a:endParaRPr/>
          </a:p>
        </p:txBody>
      </p:sp>
      <p:cxnSp>
        <p:nvCxnSpPr>
          <p:cNvPr id="232" name="Google Shape;232;p22"/>
          <p:cNvCxnSpPr>
            <a:stCxn id="226" idx="3"/>
            <a:endCxn id="231" idx="1"/>
          </p:cNvCxnSpPr>
          <p:nvPr/>
        </p:nvCxnSpPr>
        <p:spPr>
          <a:xfrm>
            <a:off x="6769225" y="2598350"/>
            <a:ext cx="2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2"/>
          <p:cNvSpPr txBox="1"/>
          <p:nvPr/>
        </p:nvSpPr>
        <p:spPr>
          <a:xfrm>
            <a:off x="357400" y="1296388"/>
            <a:ext cx="10287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Producer</a:t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577400" y="2115900"/>
            <a:ext cx="1371600" cy="9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Header(metadata)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Topic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Partition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Timestamp</a:t>
            </a:r>
            <a:endParaRPr sz="1100"/>
          </a:p>
        </p:txBody>
      </p:sp>
      <p:sp>
        <p:nvSpPr>
          <p:cNvPr id="235" name="Google Shape;235;p22"/>
          <p:cNvSpPr/>
          <p:nvPr/>
        </p:nvSpPr>
        <p:spPr>
          <a:xfrm>
            <a:off x="577400" y="3182700"/>
            <a:ext cx="1371600" cy="7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Body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key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value</a:t>
            </a:r>
            <a:endParaRPr sz="1100"/>
          </a:p>
        </p:txBody>
      </p:sp>
      <p:sp>
        <p:nvSpPr>
          <p:cNvPr id="236" name="Google Shape;236;p22"/>
          <p:cNvSpPr txBox="1"/>
          <p:nvPr/>
        </p:nvSpPr>
        <p:spPr>
          <a:xfrm>
            <a:off x="1876000" y="2928738"/>
            <a:ext cx="102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Byte Array</a:t>
            </a:r>
            <a:endParaRPr b="1" sz="1100"/>
          </a:p>
        </p:txBody>
      </p:sp>
      <p:cxnSp>
        <p:nvCxnSpPr>
          <p:cNvPr id="237" name="Google Shape;237;p22"/>
          <p:cNvCxnSpPr/>
          <p:nvPr/>
        </p:nvCxnSpPr>
        <p:spPr>
          <a:xfrm>
            <a:off x="8309275" y="2598350"/>
            <a:ext cx="2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2"/>
          <p:cNvSpPr txBox="1"/>
          <p:nvPr/>
        </p:nvSpPr>
        <p:spPr>
          <a:xfrm>
            <a:off x="8531700" y="2403494"/>
            <a:ext cx="619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</a:t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5510850" y="3505950"/>
            <a:ext cx="1305300" cy="572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pub</a:t>
            </a:r>
            <a:endParaRPr/>
          </a:p>
        </p:txBody>
      </p:sp>
      <p:cxnSp>
        <p:nvCxnSpPr>
          <p:cNvPr id="240" name="Google Shape;240;p22"/>
          <p:cNvCxnSpPr>
            <a:stCxn id="239" idx="3"/>
            <a:endCxn id="238" idx="2"/>
          </p:cNvCxnSpPr>
          <p:nvPr/>
        </p:nvCxnSpPr>
        <p:spPr>
          <a:xfrm flipH="1" rot="10800000">
            <a:off x="6816150" y="2796000"/>
            <a:ext cx="2025300" cy="99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1" name="Google Shape;241;p22"/>
          <p:cNvSpPr txBox="1"/>
          <p:nvPr/>
        </p:nvSpPr>
        <p:spPr>
          <a:xfrm>
            <a:off x="3293077" y="3574352"/>
            <a:ext cx="102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success</a:t>
            </a:r>
            <a:endParaRPr/>
          </a:p>
        </p:txBody>
      </p:sp>
      <p:cxnSp>
        <p:nvCxnSpPr>
          <p:cNvPr id="242" name="Google Shape;242;p22"/>
          <p:cNvCxnSpPr>
            <a:stCxn id="239" idx="1"/>
          </p:cNvCxnSpPr>
          <p:nvPr/>
        </p:nvCxnSpPr>
        <p:spPr>
          <a:xfrm rot="10800000">
            <a:off x="2091450" y="3621000"/>
            <a:ext cx="3419400" cy="17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2"/>
          <p:cNvSpPr txBox="1"/>
          <p:nvPr/>
        </p:nvSpPr>
        <p:spPr>
          <a:xfrm>
            <a:off x="3275125" y="3765275"/>
            <a:ext cx="1221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metadata</a:t>
            </a:r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5510850" y="4420350"/>
            <a:ext cx="1305300" cy="572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retry</a:t>
            </a:r>
            <a:endParaRPr/>
          </a:p>
        </p:txBody>
      </p:sp>
      <p:cxnSp>
        <p:nvCxnSpPr>
          <p:cNvPr id="246" name="Google Shape;246;p22"/>
          <p:cNvCxnSpPr>
            <a:stCxn id="239" idx="2"/>
            <a:endCxn id="245" idx="0"/>
          </p:cNvCxnSpPr>
          <p:nvPr/>
        </p:nvCxnSpPr>
        <p:spPr>
          <a:xfrm>
            <a:off x="6163500" y="4078650"/>
            <a:ext cx="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2"/>
          <p:cNvSpPr txBox="1"/>
          <p:nvPr/>
        </p:nvSpPr>
        <p:spPr>
          <a:xfrm>
            <a:off x="5721852" y="4072502"/>
            <a:ext cx="102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fail</a:t>
            </a:r>
            <a:endParaRPr/>
          </a:p>
        </p:txBody>
      </p:sp>
      <p:cxnSp>
        <p:nvCxnSpPr>
          <p:cNvPr id="248" name="Google Shape;248;p22"/>
          <p:cNvCxnSpPr>
            <a:stCxn id="245" idx="3"/>
            <a:endCxn id="238" idx="2"/>
          </p:cNvCxnSpPr>
          <p:nvPr/>
        </p:nvCxnSpPr>
        <p:spPr>
          <a:xfrm flipH="1" rot="10800000">
            <a:off x="6816150" y="2796000"/>
            <a:ext cx="2025300" cy="191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2"/>
          <p:cNvSpPr txBox="1"/>
          <p:nvPr/>
        </p:nvSpPr>
        <p:spPr>
          <a:xfrm>
            <a:off x="7179502" y="4352702"/>
            <a:ext cx="102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success</a:t>
            </a:r>
            <a:endParaRPr/>
          </a:p>
        </p:txBody>
      </p:sp>
      <p:cxnSp>
        <p:nvCxnSpPr>
          <p:cNvPr id="250" name="Google Shape;250;p22"/>
          <p:cNvCxnSpPr>
            <a:stCxn id="245" idx="1"/>
            <a:endCxn id="223" idx="2"/>
          </p:cNvCxnSpPr>
          <p:nvPr/>
        </p:nvCxnSpPr>
        <p:spPr>
          <a:xfrm rot="10800000">
            <a:off x="1268850" y="4130100"/>
            <a:ext cx="4242000" cy="576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2"/>
          <p:cNvSpPr txBox="1"/>
          <p:nvPr/>
        </p:nvSpPr>
        <p:spPr>
          <a:xfrm>
            <a:off x="3091950" y="4385900"/>
            <a:ext cx="102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exception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or metadata</a:t>
            </a:r>
            <a:endParaRPr/>
          </a:p>
        </p:txBody>
      </p:sp>
      <p:sp>
        <p:nvSpPr>
          <p:cNvPr id="252" name="Google Shape;252;p22"/>
          <p:cNvSpPr txBox="1"/>
          <p:nvPr/>
        </p:nvSpPr>
        <p:spPr>
          <a:xfrm>
            <a:off x="468025" y="1785300"/>
            <a:ext cx="9846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Record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2280850" y="1763175"/>
            <a:ext cx="3897900" cy="330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 주요 요소 동작  </a:t>
            </a:r>
            <a:endParaRPr/>
          </a:p>
        </p:txBody>
      </p:sp>
      <p:sp>
        <p:nvSpPr>
          <p:cNvPr id="259" name="Google Shape;259;p23"/>
          <p:cNvSpPr txBox="1"/>
          <p:nvPr/>
        </p:nvSpPr>
        <p:spPr>
          <a:xfrm>
            <a:off x="2444300" y="1453389"/>
            <a:ext cx="13494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Broker-01…N</a:t>
            </a:r>
            <a:endParaRPr sz="1100"/>
          </a:p>
        </p:txBody>
      </p:sp>
      <p:sp>
        <p:nvSpPr>
          <p:cNvPr id="260" name="Google Shape;260;p23"/>
          <p:cNvSpPr/>
          <p:nvPr/>
        </p:nvSpPr>
        <p:spPr>
          <a:xfrm>
            <a:off x="2444300" y="2154475"/>
            <a:ext cx="3586200" cy="8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29826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27540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25254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3241950" y="24772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3394350" y="24772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3546750" y="24772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37446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9732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42018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44304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46590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48876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51162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53448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55734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58020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 txBox="1"/>
          <p:nvPr/>
        </p:nvSpPr>
        <p:spPr>
          <a:xfrm>
            <a:off x="2444300" y="1824650"/>
            <a:ext cx="17826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TOPIC.A-</a:t>
            </a:r>
            <a:r>
              <a:rPr lang="ko" sz="1100"/>
              <a:t>PARTITION-0</a:t>
            </a:r>
            <a:endParaRPr sz="1100"/>
          </a:p>
        </p:txBody>
      </p:sp>
      <p:sp>
        <p:nvSpPr>
          <p:cNvPr id="278" name="Google Shape;278;p23"/>
          <p:cNvSpPr/>
          <p:nvPr/>
        </p:nvSpPr>
        <p:spPr>
          <a:xfrm>
            <a:off x="216300" y="2215325"/>
            <a:ext cx="1349400" cy="249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"/>
          <p:cNvSpPr txBox="1"/>
          <p:nvPr/>
        </p:nvSpPr>
        <p:spPr>
          <a:xfrm>
            <a:off x="406450" y="1836814"/>
            <a:ext cx="14736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Producer</a:t>
            </a:r>
            <a:endParaRPr sz="1100"/>
          </a:p>
        </p:txBody>
      </p:sp>
      <p:sp>
        <p:nvSpPr>
          <p:cNvPr id="280" name="Google Shape;280;p23"/>
          <p:cNvSpPr/>
          <p:nvPr/>
        </p:nvSpPr>
        <p:spPr>
          <a:xfrm>
            <a:off x="6426975" y="1486675"/>
            <a:ext cx="1782600" cy="157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"/>
          <p:cNvSpPr txBox="1"/>
          <p:nvPr/>
        </p:nvSpPr>
        <p:spPr>
          <a:xfrm>
            <a:off x="6482775" y="1103625"/>
            <a:ext cx="15720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Consumer Group a</a:t>
            </a:r>
            <a:endParaRPr sz="1100"/>
          </a:p>
        </p:txBody>
      </p:sp>
      <p:sp>
        <p:nvSpPr>
          <p:cNvPr id="282" name="Google Shape;282;p23"/>
          <p:cNvSpPr txBox="1"/>
          <p:nvPr/>
        </p:nvSpPr>
        <p:spPr>
          <a:xfrm>
            <a:off x="333000" y="970125"/>
            <a:ext cx="587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83" name="Google Shape;283;p23"/>
          <p:cNvSpPr/>
          <p:nvPr/>
        </p:nvSpPr>
        <p:spPr>
          <a:xfrm>
            <a:off x="2444300" y="3145075"/>
            <a:ext cx="3586200" cy="8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2982600" y="3263875"/>
            <a:ext cx="121800" cy="56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2754000" y="3263875"/>
            <a:ext cx="121800" cy="56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2525400" y="3263875"/>
            <a:ext cx="121800" cy="56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3241950" y="34678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3394350" y="34678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3546750" y="34678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3744600" y="3263875"/>
            <a:ext cx="121800" cy="56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3973200" y="3263875"/>
            <a:ext cx="121800" cy="56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4201800" y="3263875"/>
            <a:ext cx="121800" cy="56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4430400" y="3263875"/>
            <a:ext cx="121800" cy="56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4659000" y="3263875"/>
            <a:ext cx="121800" cy="56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4887600" y="3263875"/>
            <a:ext cx="121800" cy="56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5116200" y="3263875"/>
            <a:ext cx="121800" cy="56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5344800" y="3263875"/>
            <a:ext cx="121800" cy="56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5573400" y="3263875"/>
            <a:ext cx="121800" cy="56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5802000" y="3263875"/>
            <a:ext cx="121800" cy="56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2444300" y="4135675"/>
            <a:ext cx="3586200" cy="8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2982600" y="4254475"/>
            <a:ext cx="121800" cy="565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"/>
          <p:cNvSpPr/>
          <p:nvPr/>
        </p:nvSpPr>
        <p:spPr>
          <a:xfrm>
            <a:off x="2754000" y="4254475"/>
            <a:ext cx="121800" cy="565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"/>
          <p:cNvSpPr/>
          <p:nvPr/>
        </p:nvSpPr>
        <p:spPr>
          <a:xfrm>
            <a:off x="2525400" y="4254475"/>
            <a:ext cx="121800" cy="565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>
            <a:off x="3241950" y="44584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>
            <a:off x="3394350" y="44584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"/>
          <p:cNvSpPr/>
          <p:nvPr/>
        </p:nvSpPr>
        <p:spPr>
          <a:xfrm>
            <a:off x="3546750" y="44584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"/>
          <p:cNvSpPr/>
          <p:nvPr/>
        </p:nvSpPr>
        <p:spPr>
          <a:xfrm>
            <a:off x="3744600" y="4254475"/>
            <a:ext cx="121800" cy="565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3973200" y="4254475"/>
            <a:ext cx="121800" cy="565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4201800" y="4254475"/>
            <a:ext cx="121800" cy="565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4430400" y="4254475"/>
            <a:ext cx="121800" cy="565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"/>
          <p:cNvSpPr/>
          <p:nvPr/>
        </p:nvSpPr>
        <p:spPr>
          <a:xfrm>
            <a:off x="4659000" y="4254475"/>
            <a:ext cx="121800" cy="565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"/>
          <p:cNvSpPr/>
          <p:nvPr/>
        </p:nvSpPr>
        <p:spPr>
          <a:xfrm>
            <a:off x="4887600" y="4254475"/>
            <a:ext cx="121800" cy="565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5116200" y="4254475"/>
            <a:ext cx="121800" cy="565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5344800" y="4254475"/>
            <a:ext cx="121800" cy="565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"/>
          <p:cNvSpPr/>
          <p:nvPr/>
        </p:nvSpPr>
        <p:spPr>
          <a:xfrm>
            <a:off x="5573400" y="4254475"/>
            <a:ext cx="121800" cy="565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5802000" y="4254475"/>
            <a:ext cx="121800" cy="565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"/>
          <p:cNvSpPr/>
          <p:nvPr/>
        </p:nvSpPr>
        <p:spPr>
          <a:xfrm>
            <a:off x="6614032" y="2141750"/>
            <a:ext cx="1349400" cy="3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consumer b</a:t>
            </a:r>
            <a:endParaRPr/>
          </a:p>
        </p:txBody>
      </p:sp>
      <p:sp>
        <p:nvSpPr>
          <p:cNvPr id="318" name="Google Shape;318;p23"/>
          <p:cNvSpPr/>
          <p:nvPr/>
        </p:nvSpPr>
        <p:spPr>
          <a:xfrm>
            <a:off x="6614032" y="2593400"/>
            <a:ext cx="1349400" cy="3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consumer c</a:t>
            </a:r>
            <a:endParaRPr/>
          </a:p>
        </p:txBody>
      </p:sp>
      <p:cxnSp>
        <p:nvCxnSpPr>
          <p:cNvPr id="319" name="Google Shape;319;p23"/>
          <p:cNvCxnSpPr>
            <a:stCxn id="320" idx="1"/>
            <a:endCxn id="276" idx="3"/>
          </p:cNvCxnSpPr>
          <p:nvPr/>
        </p:nvCxnSpPr>
        <p:spPr>
          <a:xfrm flipH="1">
            <a:off x="5923724" y="1859775"/>
            <a:ext cx="690300" cy="6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3"/>
          <p:cNvCxnSpPr>
            <a:stCxn id="317" idx="1"/>
            <a:endCxn id="299" idx="3"/>
          </p:cNvCxnSpPr>
          <p:nvPr/>
        </p:nvCxnSpPr>
        <p:spPr>
          <a:xfrm flipH="1">
            <a:off x="5923732" y="2311400"/>
            <a:ext cx="6903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3"/>
          <p:cNvCxnSpPr>
            <a:stCxn id="318" idx="1"/>
            <a:endCxn id="316" idx="3"/>
          </p:cNvCxnSpPr>
          <p:nvPr/>
        </p:nvCxnSpPr>
        <p:spPr>
          <a:xfrm flipH="1">
            <a:off x="5923732" y="2763050"/>
            <a:ext cx="690300" cy="17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23"/>
          <p:cNvSpPr/>
          <p:nvPr/>
        </p:nvSpPr>
        <p:spPr>
          <a:xfrm>
            <a:off x="6614024" y="1690125"/>
            <a:ext cx="1349400" cy="3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consumer a</a:t>
            </a:r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319300" y="2445275"/>
            <a:ext cx="1083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producer a</a:t>
            </a:r>
            <a:r>
              <a:rPr lang="ko"/>
              <a:t> </a:t>
            </a: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301084" y="3207275"/>
            <a:ext cx="1083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producer b </a:t>
            </a:r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301084" y="3969275"/>
            <a:ext cx="1083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producer c </a:t>
            </a:r>
            <a:endParaRPr/>
          </a:p>
        </p:txBody>
      </p:sp>
      <p:cxnSp>
        <p:nvCxnSpPr>
          <p:cNvPr id="326" name="Google Shape;326;p23"/>
          <p:cNvCxnSpPr>
            <a:stCxn id="323" idx="3"/>
            <a:endCxn id="263" idx="1"/>
          </p:cNvCxnSpPr>
          <p:nvPr/>
        </p:nvCxnSpPr>
        <p:spPr>
          <a:xfrm flipH="1" rot="10800000">
            <a:off x="1403200" y="2555825"/>
            <a:ext cx="1122300" cy="1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23"/>
          <p:cNvCxnSpPr>
            <a:stCxn id="324" idx="3"/>
            <a:endCxn id="286" idx="1"/>
          </p:cNvCxnSpPr>
          <p:nvPr/>
        </p:nvCxnSpPr>
        <p:spPr>
          <a:xfrm>
            <a:off x="1384984" y="3493625"/>
            <a:ext cx="1140300" cy="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23"/>
          <p:cNvCxnSpPr>
            <a:stCxn id="325" idx="3"/>
            <a:endCxn id="303" idx="1"/>
          </p:cNvCxnSpPr>
          <p:nvPr/>
        </p:nvCxnSpPr>
        <p:spPr>
          <a:xfrm>
            <a:off x="1384984" y="4255625"/>
            <a:ext cx="11403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23"/>
          <p:cNvSpPr/>
          <p:nvPr/>
        </p:nvSpPr>
        <p:spPr>
          <a:xfrm>
            <a:off x="6426975" y="3544075"/>
            <a:ext cx="1782600" cy="157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3"/>
          <p:cNvSpPr txBox="1"/>
          <p:nvPr/>
        </p:nvSpPr>
        <p:spPr>
          <a:xfrm>
            <a:off x="6482775" y="3161025"/>
            <a:ext cx="15720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Consumer Group b</a:t>
            </a:r>
            <a:endParaRPr sz="1100"/>
          </a:p>
        </p:txBody>
      </p:sp>
      <p:sp>
        <p:nvSpPr>
          <p:cNvPr id="331" name="Google Shape;331;p23"/>
          <p:cNvSpPr/>
          <p:nvPr/>
        </p:nvSpPr>
        <p:spPr>
          <a:xfrm>
            <a:off x="6614032" y="4199150"/>
            <a:ext cx="1349400" cy="3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consumer b</a:t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6614032" y="4650800"/>
            <a:ext cx="1349400" cy="3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consumer c</a:t>
            </a:r>
            <a:endParaRPr/>
          </a:p>
        </p:txBody>
      </p:sp>
      <p:sp>
        <p:nvSpPr>
          <p:cNvPr id="333" name="Google Shape;333;p23"/>
          <p:cNvSpPr/>
          <p:nvPr/>
        </p:nvSpPr>
        <p:spPr>
          <a:xfrm>
            <a:off x="6614024" y="3747525"/>
            <a:ext cx="1349400" cy="3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consumer a</a:t>
            </a:r>
            <a:endParaRPr/>
          </a:p>
        </p:txBody>
      </p:sp>
      <p:cxnSp>
        <p:nvCxnSpPr>
          <p:cNvPr id="334" name="Google Shape;334;p23"/>
          <p:cNvCxnSpPr>
            <a:stCxn id="333" idx="1"/>
            <a:endCxn id="267" idx="3"/>
          </p:cNvCxnSpPr>
          <p:nvPr/>
        </p:nvCxnSpPr>
        <p:spPr>
          <a:xfrm rot="10800000">
            <a:off x="3866324" y="2555775"/>
            <a:ext cx="2747700" cy="13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3"/>
          <p:cNvCxnSpPr>
            <a:stCxn id="331" idx="1"/>
            <a:endCxn id="292" idx="3"/>
          </p:cNvCxnSpPr>
          <p:nvPr/>
        </p:nvCxnSpPr>
        <p:spPr>
          <a:xfrm rot="10800000">
            <a:off x="4323532" y="3546500"/>
            <a:ext cx="2290500" cy="8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23"/>
          <p:cNvCxnSpPr>
            <a:stCxn id="332" idx="1"/>
          </p:cNvCxnSpPr>
          <p:nvPr/>
        </p:nvCxnSpPr>
        <p:spPr>
          <a:xfrm rot="10800000">
            <a:off x="4094932" y="4542050"/>
            <a:ext cx="251910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23"/>
          <p:cNvSpPr txBox="1"/>
          <p:nvPr/>
        </p:nvSpPr>
        <p:spPr>
          <a:xfrm>
            <a:off x="2444300" y="2891450"/>
            <a:ext cx="16506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TOPIC.B-</a:t>
            </a:r>
            <a:r>
              <a:rPr lang="ko" sz="1100"/>
              <a:t>PARTITION-1</a:t>
            </a:r>
            <a:endParaRPr sz="1100"/>
          </a:p>
        </p:txBody>
      </p:sp>
      <p:sp>
        <p:nvSpPr>
          <p:cNvPr id="338" name="Google Shape;338;p23"/>
          <p:cNvSpPr txBox="1"/>
          <p:nvPr/>
        </p:nvSpPr>
        <p:spPr>
          <a:xfrm>
            <a:off x="2444300" y="3882050"/>
            <a:ext cx="17058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TOPIC.C-</a:t>
            </a:r>
            <a:r>
              <a:rPr lang="ko" sz="1100"/>
              <a:t>PARTITION-2</a:t>
            </a:r>
            <a:endParaRPr sz="1100"/>
          </a:p>
        </p:txBody>
      </p:sp>
      <p:sp>
        <p:nvSpPr>
          <p:cNvPr id="339" name="Google Shape;339;p23"/>
          <p:cNvSpPr txBox="1"/>
          <p:nvPr/>
        </p:nvSpPr>
        <p:spPr>
          <a:xfrm>
            <a:off x="376650" y="1029813"/>
            <a:ext cx="10287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Consumer</a:t>
            </a:r>
            <a:endParaRPr/>
          </a:p>
        </p:txBody>
      </p:sp>
      <p:sp>
        <p:nvSpPr>
          <p:cNvPr id="340" name="Google Shape;340;p23"/>
          <p:cNvSpPr txBox="1"/>
          <p:nvPr/>
        </p:nvSpPr>
        <p:spPr>
          <a:xfrm>
            <a:off x="6461625" y="1483938"/>
            <a:ext cx="178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_ _consumer_offset</a:t>
            </a:r>
            <a:endParaRPr sz="600"/>
          </a:p>
        </p:txBody>
      </p:sp>
      <p:sp>
        <p:nvSpPr>
          <p:cNvPr id="341" name="Google Shape;341;p23"/>
          <p:cNvSpPr txBox="1"/>
          <p:nvPr/>
        </p:nvSpPr>
        <p:spPr>
          <a:xfrm>
            <a:off x="6461625" y="3541338"/>
            <a:ext cx="178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_ _consumer_offset</a:t>
            </a:r>
            <a:endParaRPr sz="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Broker에 장애  발생시</a:t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Partition을 복제(Replication)하여 다른 Broker상에서 복제물(Replicas)을 만들어서 장애를 미리 대비함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Replicas - Leader Partition ,Follower Partition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Producer는 Leader에만 Write하고 Consumer는 Leader로부터만 Read함 Follower는 Leader의 Commit Log에서 데이터를 가져오기 요청(Fetch Request)으로 복제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8225"/>
            <a:ext cx="4438475" cy="21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125" y="2438224"/>
            <a:ext cx="3763650" cy="21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Broker에 장애  발생시</a:t>
            </a:r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4400"/>
              <a:t>Partition을 복제(Replication)하여 다른 Broker상에서 복제물(Replicas)을 만들어서 장애를 미리 대비함 Replication Factor = 3 Replicas - Leader Partition, Follower Partition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4400"/>
              <a:t>Producer/Consumer는 Leader와만 통신 Follower는 복제만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4400"/>
              <a:t>Producer는 Leader에만 Write하고 Consumer는 Leader로부터만 Read함 Follower는 Broker 장애시 안정성을 제공하기 위해서만 존재 Follower는 Leader의 Commit Log에서 데이터를 가져오기 요청(Fetch Request)으로 복제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4400"/>
              <a:t>Leader에 장애가 발생하면?</a:t>
            </a:r>
            <a:endParaRPr b="1"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4400"/>
              <a:t>Kafka 클러스터는 Follower 중에서 새로운 Leader를 선출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4400"/>
              <a:t>Clients(Producer/Consumer)는 자동으로 새 Leader로 전환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4400"/>
              <a:t>Partition Leader에 대한 자동 분산</a:t>
            </a:r>
            <a:endParaRPr b="1"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4400"/>
              <a:t>Hot Spot 방지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4400"/>
              <a:t>하나의 Broker에만 Partition의 Leader들이 몰려 있다면? 특정 Broker에만 Client(Producer/Consumer)로 인해 부하 집중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4400"/>
              <a:t>auto.leader.rebalance.enable : 기본값 enable leader.imbalance.check.interval.seconds : 기본값 300 sec leader.imbalance.per.broker.percentage : 기본값 10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00">
                <a:solidFill>
                  <a:srgbClr val="555555"/>
                </a:solidFill>
              </a:rPr>
              <a:t>카프카 커넥트</a:t>
            </a:r>
            <a:r>
              <a:rPr lang="ko" sz="1100">
                <a:solidFill>
                  <a:srgbClr val="555555"/>
                </a:solidFill>
              </a:rPr>
              <a:t>: 아파치 카프카의 오픈소스 프로젝트 중 하나로, 카프카와 외부 시스템(DB 등) 간의 파이프라인 구성을 쉽게 해주는 프레임워크, 메시지 전송할때 마다 계속 app을 개발 할수 없으니 있는걸 찾아서 쓰자! 이미 잘되어있는 것들이 많다. (https://www.confluent.io/hub)</a:t>
            </a:r>
            <a:endParaRPr sz="1100">
              <a:solidFill>
                <a:srgbClr val="555555"/>
              </a:solidFill>
            </a:endParaRPr>
          </a:p>
        </p:txBody>
      </p:sp>
      <p:pic>
        <p:nvPicPr>
          <p:cNvPr id="362" name="Google Shape;3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00" y="2022725"/>
            <a:ext cx="8076899" cy="16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6"/>
          <p:cNvSpPr/>
          <p:nvPr/>
        </p:nvSpPr>
        <p:spPr>
          <a:xfrm>
            <a:off x="1767425" y="2160550"/>
            <a:ext cx="1239000" cy="148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5120225" y="2160550"/>
            <a:ext cx="1239000" cy="148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 txBox="1"/>
          <p:nvPr/>
        </p:nvSpPr>
        <p:spPr>
          <a:xfrm>
            <a:off x="1996025" y="1818975"/>
            <a:ext cx="857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Source</a:t>
            </a:r>
            <a:endParaRPr/>
          </a:p>
        </p:txBody>
      </p:sp>
      <p:sp>
        <p:nvSpPr>
          <p:cNvPr id="366" name="Google Shape;366;p26"/>
          <p:cNvSpPr txBox="1"/>
          <p:nvPr/>
        </p:nvSpPr>
        <p:spPr>
          <a:xfrm>
            <a:off x="5501225" y="1818975"/>
            <a:ext cx="857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Sink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372" name="Google Shape;3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Connectors </a:t>
            </a:r>
            <a:endParaRPr b="1" sz="1100"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 sz="1100"/>
              <a:t>Task를 관리하여 데이터 스트리밍을 조정하는 Plugin(jar), Java Class/Instance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Tasks</a:t>
            </a:r>
            <a:endParaRPr b="1" sz="1100"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 sz="1100"/>
              <a:t> Kafka에서 또는 Kafka에서 데이터를 전송하는 방법의 구현체(Java Class/Instance)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Workers </a:t>
            </a:r>
            <a:endParaRPr b="1" sz="1100"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 sz="1100"/>
              <a:t>Connector 및 Task를 실행하는 실행 중인 프로세스(Process)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Converters </a:t>
            </a:r>
            <a:endParaRPr b="1" sz="1100"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 sz="1100"/>
              <a:t>Connect와 데이터를 보내거나 받는 시스템 간에 데이터를 변환하는 데 사용되는 Components(Java Class)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Transforms </a:t>
            </a:r>
            <a:endParaRPr b="1" sz="1100"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 sz="1100"/>
              <a:t> Connector 에 의해 생성되거나 Connector로 전송되는 각 메시지를 변경하는 간단한 Components(Java Class)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1525425" y="2140450"/>
            <a:ext cx="1955700" cy="196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8"/>
          <p:cNvSpPr/>
          <p:nvPr/>
        </p:nvSpPr>
        <p:spPr>
          <a:xfrm>
            <a:off x="5458500" y="2140450"/>
            <a:ext cx="1955700" cy="194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8"/>
          <p:cNvSpPr txBox="1"/>
          <p:nvPr/>
        </p:nvSpPr>
        <p:spPr>
          <a:xfrm>
            <a:off x="4054200" y="2897225"/>
            <a:ext cx="8832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</a:t>
            </a:r>
            <a:endParaRPr/>
          </a:p>
        </p:txBody>
      </p:sp>
      <p:cxnSp>
        <p:nvCxnSpPr>
          <p:cNvPr id="381" name="Google Shape;381;p28"/>
          <p:cNvCxnSpPr>
            <a:endCxn id="380" idx="1"/>
          </p:cNvCxnSpPr>
          <p:nvPr/>
        </p:nvCxnSpPr>
        <p:spPr>
          <a:xfrm flipH="1" rot="10800000">
            <a:off x="3629400" y="3108125"/>
            <a:ext cx="424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2" name="Google Shape;382;p28"/>
          <p:cNvCxnSpPr>
            <a:stCxn id="380" idx="3"/>
          </p:cNvCxnSpPr>
          <p:nvPr/>
        </p:nvCxnSpPr>
        <p:spPr>
          <a:xfrm>
            <a:off x="4937400" y="3108125"/>
            <a:ext cx="3996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3" name="Google Shape;383;p28"/>
          <p:cNvCxnSpPr/>
          <p:nvPr/>
        </p:nvCxnSpPr>
        <p:spPr>
          <a:xfrm>
            <a:off x="7528200" y="3108125"/>
            <a:ext cx="3996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4" name="Google Shape;384;p28"/>
          <p:cNvCxnSpPr/>
          <p:nvPr/>
        </p:nvCxnSpPr>
        <p:spPr>
          <a:xfrm flipH="1" rot="10800000">
            <a:off x="1038600" y="3108125"/>
            <a:ext cx="424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5" name="Google Shape;385;p28"/>
          <p:cNvSpPr txBox="1"/>
          <p:nvPr/>
        </p:nvSpPr>
        <p:spPr>
          <a:xfrm>
            <a:off x="1539725" y="1606300"/>
            <a:ext cx="1493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Source connector</a:t>
            </a:r>
            <a:endParaRPr/>
          </a:p>
        </p:txBody>
      </p:sp>
      <p:sp>
        <p:nvSpPr>
          <p:cNvPr id="386" name="Google Shape;386;p28"/>
          <p:cNvSpPr txBox="1"/>
          <p:nvPr/>
        </p:nvSpPr>
        <p:spPr>
          <a:xfrm>
            <a:off x="5425925" y="1606300"/>
            <a:ext cx="1493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connector</a:t>
            </a:r>
            <a:endParaRPr/>
          </a:p>
        </p:txBody>
      </p:sp>
      <p:sp>
        <p:nvSpPr>
          <p:cNvPr id="387" name="Google Shape;387;p28"/>
          <p:cNvSpPr/>
          <p:nvPr/>
        </p:nvSpPr>
        <p:spPr>
          <a:xfrm>
            <a:off x="1533025" y="1638150"/>
            <a:ext cx="1017900" cy="50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>
            <a:off x="5468636" y="1638150"/>
            <a:ext cx="1017900" cy="50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8"/>
          <p:cNvSpPr/>
          <p:nvPr/>
        </p:nvSpPr>
        <p:spPr>
          <a:xfrm>
            <a:off x="1672025" y="2323950"/>
            <a:ext cx="399600" cy="163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</a:t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2281625" y="2323950"/>
            <a:ext cx="399600" cy="163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a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n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f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o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m</a:t>
            </a:r>
            <a:endParaRPr sz="1100"/>
          </a:p>
        </p:txBody>
      </p:sp>
      <p:sp>
        <p:nvSpPr>
          <p:cNvPr id="391" name="Google Shape;391;p28"/>
          <p:cNvSpPr/>
          <p:nvPr/>
        </p:nvSpPr>
        <p:spPr>
          <a:xfrm>
            <a:off x="2891225" y="2323950"/>
            <a:ext cx="399600" cy="163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o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n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v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r</a:t>
            </a:r>
            <a:endParaRPr sz="1100"/>
          </a:p>
        </p:txBody>
      </p:sp>
      <p:sp>
        <p:nvSpPr>
          <p:cNvPr id="392" name="Google Shape;392;p28"/>
          <p:cNvSpPr/>
          <p:nvPr/>
        </p:nvSpPr>
        <p:spPr>
          <a:xfrm>
            <a:off x="6853625" y="2323950"/>
            <a:ext cx="399600" cy="163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</a:t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6244025" y="2323950"/>
            <a:ext cx="399600" cy="163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a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n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f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o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m</a:t>
            </a:r>
            <a:endParaRPr sz="1100"/>
          </a:p>
        </p:txBody>
      </p:sp>
      <p:sp>
        <p:nvSpPr>
          <p:cNvPr id="394" name="Google Shape;394;p28"/>
          <p:cNvSpPr/>
          <p:nvPr/>
        </p:nvSpPr>
        <p:spPr>
          <a:xfrm>
            <a:off x="5634425" y="2323950"/>
            <a:ext cx="399600" cy="163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o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n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v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r</a:t>
            </a:r>
            <a:endParaRPr sz="1100"/>
          </a:p>
        </p:txBody>
      </p:sp>
      <p:sp>
        <p:nvSpPr>
          <p:cNvPr id="395" name="Google Shape;395;p28"/>
          <p:cNvSpPr/>
          <p:nvPr/>
        </p:nvSpPr>
        <p:spPr>
          <a:xfrm>
            <a:off x="184350" y="2729800"/>
            <a:ext cx="806100" cy="75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external</a:t>
            </a:r>
            <a:r>
              <a:rPr lang="ko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system</a:t>
            </a:r>
            <a:endParaRPr sz="1100"/>
          </a:p>
        </p:txBody>
      </p:sp>
      <p:sp>
        <p:nvSpPr>
          <p:cNvPr id="396" name="Google Shape;396;p28"/>
          <p:cNvSpPr/>
          <p:nvPr/>
        </p:nvSpPr>
        <p:spPr>
          <a:xfrm>
            <a:off x="8032950" y="2729800"/>
            <a:ext cx="806100" cy="75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external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system</a:t>
            </a:r>
            <a:endParaRPr sz="1100"/>
          </a:p>
        </p:txBody>
      </p:sp>
      <p:sp>
        <p:nvSpPr>
          <p:cNvPr id="397" name="Google Shape;397;p28"/>
          <p:cNvSpPr/>
          <p:nvPr/>
        </p:nvSpPr>
        <p:spPr>
          <a:xfrm>
            <a:off x="4069655" y="2127050"/>
            <a:ext cx="779700" cy="19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8"/>
          <p:cNvSpPr txBox="1"/>
          <p:nvPr/>
        </p:nvSpPr>
        <p:spPr>
          <a:xfrm>
            <a:off x="3532975" y="2770000"/>
            <a:ext cx="779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byte[]</a:t>
            </a:r>
            <a:endParaRPr sz="1100"/>
          </a:p>
        </p:txBody>
      </p:sp>
      <p:sp>
        <p:nvSpPr>
          <p:cNvPr id="399" name="Google Shape;399;p28"/>
          <p:cNvSpPr txBox="1"/>
          <p:nvPr/>
        </p:nvSpPr>
        <p:spPr>
          <a:xfrm>
            <a:off x="4904575" y="2770000"/>
            <a:ext cx="779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byte[]</a:t>
            </a:r>
            <a:endParaRPr sz="1100"/>
          </a:p>
        </p:txBody>
      </p:sp>
      <p:sp>
        <p:nvSpPr>
          <p:cNvPr id="400" name="Google Shape;400;p28"/>
          <p:cNvSpPr/>
          <p:nvPr/>
        </p:nvSpPr>
        <p:spPr>
          <a:xfrm>
            <a:off x="1195625" y="1537700"/>
            <a:ext cx="2612100" cy="283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5081825" y="1537700"/>
            <a:ext cx="2612100" cy="283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 txBox="1"/>
          <p:nvPr/>
        </p:nvSpPr>
        <p:spPr>
          <a:xfrm>
            <a:off x="1101861" y="1200300"/>
            <a:ext cx="12993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</a:t>
            </a:r>
            <a:r>
              <a:rPr lang="ko" sz="1200"/>
              <a:t>onnect A</a:t>
            </a:r>
            <a:endParaRPr sz="1200"/>
          </a:p>
        </p:txBody>
      </p:sp>
      <p:sp>
        <p:nvSpPr>
          <p:cNvPr id="403" name="Google Shape;403;p28"/>
          <p:cNvSpPr txBox="1"/>
          <p:nvPr/>
        </p:nvSpPr>
        <p:spPr>
          <a:xfrm>
            <a:off x="4988061" y="1200300"/>
            <a:ext cx="12993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Connect B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3053182" y="2027248"/>
            <a:ext cx="1372200" cy="2406600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D8661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0" name="Google Shape;410;p29"/>
          <p:cNvGrpSpPr/>
          <p:nvPr/>
        </p:nvGrpSpPr>
        <p:grpSpPr>
          <a:xfrm>
            <a:off x="2737341" y="3052828"/>
            <a:ext cx="565500" cy="738517"/>
            <a:chOff x="4570556" y="3295123"/>
            <a:chExt cx="565500" cy="738517"/>
          </a:xfrm>
        </p:grpSpPr>
        <p:pic>
          <p:nvPicPr>
            <p:cNvPr id="411" name="Google Shape;411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9750" y="3295123"/>
              <a:ext cx="394747" cy="3947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29"/>
            <p:cNvSpPr txBox="1"/>
            <p:nvPr/>
          </p:nvSpPr>
          <p:spPr>
            <a:xfrm>
              <a:off x="4570556" y="3664340"/>
              <a:ext cx="56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MSK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(Kafka)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p29"/>
          <p:cNvSpPr/>
          <p:nvPr/>
        </p:nvSpPr>
        <p:spPr>
          <a:xfrm>
            <a:off x="3344556" y="2451922"/>
            <a:ext cx="1062508" cy="364608"/>
          </a:xfrm>
          <a:prstGeom prst="flowChartMagneticDrum">
            <a:avLst/>
          </a:prstGeom>
          <a:solidFill>
            <a:srgbClr val="9933FF">
              <a:alpha val="49410"/>
            </a:srgbClr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브로커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9"/>
          <p:cNvSpPr/>
          <p:nvPr/>
        </p:nvSpPr>
        <p:spPr>
          <a:xfrm>
            <a:off x="3356763" y="3136032"/>
            <a:ext cx="1068648" cy="364608"/>
          </a:xfrm>
          <a:prstGeom prst="flowChartMagneticDrum">
            <a:avLst/>
          </a:prstGeom>
          <a:solidFill>
            <a:srgbClr val="9933FF">
              <a:alpha val="49410"/>
            </a:srgbClr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브로커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9"/>
          <p:cNvSpPr/>
          <p:nvPr/>
        </p:nvSpPr>
        <p:spPr>
          <a:xfrm>
            <a:off x="3345806" y="3812303"/>
            <a:ext cx="1068648" cy="364608"/>
          </a:xfrm>
          <a:prstGeom prst="flowChartMagneticDrum">
            <a:avLst/>
          </a:prstGeom>
          <a:solidFill>
            <a:srgbClr val="9933FF">
              <a:alpha val="49410"/>
            </a:srgbClr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브로커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2565" y="24151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4597" y="30996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2021" y="3768787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9"/>
          <p:cNvSpPr txBox="1"/>
          <p:nvPr/>
        </p:nvSpPr>
        <p:spPr>
          <a:xfrm>
            <a:off x="2782040" y="4422427"/>
            <a:ext cx="1645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Kafka Cluster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9"/>
          <p:cNvSpPr txBox="1"/>
          <p:nvPr/>
        </p:nvSpPr>
        <p:spPr>
          <a:xfrm>
            <a:off x="4500066" y="4539542"/>
            <a:ext cx="91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MSK Connect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(MCU)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p29"/>
          <p:cNvGrpSpPr/>
          <p:nvPr/>
        </p:nvGrpSpPr>
        <p:grpSpPr>
          <a:xfrm>
            <a:off x="4576019" y="2570951"/>
            <a:ext cx="711900" cy="1020064"/>
            <a:chOff x="4849885" y="2995095"/>
            <a:chExt cx="711900" cy="1020064"/>
          </a:xfrm>
        </p:grpSpPr>
        <p:sp>
          <p:nvSpPr>
            <p:cNvPr id="422" name="Google Shape;422;p29"/>
            <p:cNvSpPr txBox="1"/>
            <p:nvPr/>
          </p:nvSpPr>
          <p:spPr>
            <a:xfrm>
              <a:off x="4849885" y="3368659"/>
              <a:ext cx="711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confluent sink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Connect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23" name="Google Shape;423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25210" y="2995095"/>
              <a:ext cx="394747" cy="3947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4" name="Google Shape;424;p29"/>
          <p:cNvSpPr/>
          <p:nvPr/>
        </p:nvSpPr>
        <p:spPr>
          <a:xfrm>
            <a:off x="4642267" y="2015486"/>
            <a:ext cx="618600" cy="2515800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D8661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5" name="Google Shape;425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8519" y="2015949"/>
            <a:ext cx="259765" cy="2597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" name="Google Shape;426;p29"/>
          <p:cNvGrpSpPr/>
          <p:nvPr/>
        </p:nvGrpSpPr>
        <p:grpSpPr>
          <a:xfrm>
            <a:off x="4603500" y="3590846"/>
            <a:ext cx="705000" cy="1020064"/>
            <a:chOff x="4856679" y="2995095"/>
            <a:chExt cx="705000" cy="1020064"/>
          </a:xfrm>
        </p:grpSpPr>
        <p:sp>
          <p:nvSpPr>
            <p:cNvPr id="427" name="Google Shape;427;p29"/>
            <p:cNvSpPr txBox="1"/>
            <p:nvPr/>
          </p:nvSpPr>
          <p:spPr>
            <a:xfrm>
              <a:off x="4856679" y="3368659"/>
              <a:ext cx="705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confluent sink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Connect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28" name="Google Shape;428;p29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>
              <a:off x="5025210" y="2995095"/>
              <a:ext cx="394747" cy="3947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" name="Google Shape;429;p29"/>
          <p:cNvGrpSpPr/>
          <p:nvPr/>
        </p:nvGrpSpPr>
        <p:grpSpPr>
          <a:xfrm>
            <a:off x="3371304" y="2013002"/>
            <a:ext cx="516300" cy="2228951"/>
            <a:chOff x="4229749" y="1339859"/>
            <a:chExt cx="516300" cy="2228951"/>
          </a:xfrm>
        </p:grpSpPr>
        <p:sp>
          <p:nvSpPr>
            <p:cNvPr id="430" name="Google Shape;430;p29"/>
            <p:cNvSpPr/>
            <p:nvPr/>
          </p:nvSpPr>
          <p:spPr>
            <a:xfrm>
              <a:off x="4256739" y="1688410"/>
              <a:ext cx="410400" cy="1880400"/>
            </a:xfrm>
            <a:prstGeom prst="rect">
              <a:avLst/>
            </a:prstGeom>
            <a:noFill/>
            <a:ln cap="flat" cmpd="sng" w="12700">
              <a:solidFill>
                <a:srgbClr val="40BEB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D8661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1" name="Google Shape;431;p29"/>
            <p:cNvSpPr txBox="1"/>
            <p:nvPr/>
          </p:nvSpPr>
          <p:spPr>
            <a:xfrm>
              <a:off x="4229749" y="1339859"/>
              <a:ext cx="51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BEB0"/>
                </a:buClr>
                <a:buSzPts val="900"/>
                <a:buFont typeface="Arial"/>
                <a:buNone/>
              </a:pPr>
              <a:r>
                <a:rPr b="1" i="0" lang="ko" sz="900" u="none" cap="none" strike="noStrike">
                  <a:solidFill>
                    <a:srgbClr val="40BEB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ELK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BEB0"/>
                </a:buClr>
                <a:buSzPts val="900"/>
                <a:buFont typeface="Arial"/>
                <a:buNone/>
              </a:pPr>
              <a:r>
                <a:rPr b="1" i="0" lang="ko" sz="900" u="none" cap="none" strike="noStrike">
                  <a:solidFill>
                    <a:srgbClr val="40BEB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Topic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29"/>
          <p:cNvGrpSpPr/>
          <p:nvPr/>
        </p:nvGrpSpPr>
        <p:grpSpPr>
          <a:xfrm>
            <a:off x="3733843" y="2035672"/>
            <a:ext cx="788700" cy="2206281"/>
            <a:chOff x="4105283" y="1356911"/>
            <a:chExt cx="788700" cy="2206281"/>
          </a:xfrm>
        </p:grpSpPr>
        <p:sp>
          <p:nvSpPr>
            <p:cNvPr id="433" name="Google Shape;433;p29"/>
            <p:cNvSpPr/>
            <p:nvPr/>
          </p:nvSpPr>
          <p:spPr>
            <a:xfrm>
              <a:off x="4275234" y="1682792"/>
              <a:ext cx="410400" cy="1880400"/>
            </a:xfrm>
            <a:prstGeom prst="rect">
              <a:avLst/>
            </a:prstGeom>
            <a:noFill/>
            <a:ln cap="flat" cmpd="sng" w="12700">
              <a:solidFill>
                <a:srgbClr val="0F6FC6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D8661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4" name="Google Shape;434;p29"/>
            <p:cNvSpPr txBox="1"/>
            <p:nvPr/>
          </p:nvSpPr>
          <p:spPr>
            <a:xfrm>
              <a:off x="4105283" y="1356911"/>
              <a:ext cx="788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F6FC6"/>
                </a:buClr>
                <a:buSzPts val="900"/>
                <a:buFont typeface="Arial"/>
                <a:buNone/>
              </a:pPr>
              <a:r>
                <a:rPr b="1" i="0" lang="ko" sz="900" u="none" cap="none" strike="noStrike">
                  <a:solidFill>
                    <a:srgbClr val="0F6FC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데이터허브</a:t>
              </a:r>
              <a:endParaRPr b="1" i="0" sz="900" u="none" cap="none" strike="noStrike">
                <a:solidFill>
                  <a:srgbClr val="0F6FC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F6FC6"/>
                </a:buClr>
                <a:buSzPts val="900"/>
                <a:buFont typeface="Arial"/>
                <a:buNone/>
              </a:pPr>
              <a:r>
                <a:rPr b="1" i="0" lang="ko" sz="900" u="none" cap="none" strike="noStrike">
                  <a:solidFill>
                    <a:srgbClr val="0F6FC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Topic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29"/>
          <p:cNvGrpSpPr/>
          <p:nvPr/>
        </p:nvGrpSpPr>
        <p:grpSpPr>
          <a:xfrm>
            <a:off x="4917275" y="1194684"/>
            <a:ext cx="744900" cy="615274"/>
            <a:chOff x="3027012" y="2784927"/>
            <a:chExt cx="744900" cy="615274"/>
          </a:xfrm>
        </p:grpSpPr>
        <p:pic>
          <p:nvPicPr>
            <p:cNvPr id="436" name="Google Shape;436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74916" y="2784927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17267" y="2918157"/>
              <a:ext cx="566200" cy="201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" name="Google Shape;438;p29"/>
            <p:cNvSpPr txBox="1"/>
            <p:nvPr/>
          </p:nvSpPr>
          <p:spPr>
            <a:xfrm>
              <a:off x="3027012" y="3169501"/>
              <a:ext cx="7449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ELK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29"/>
          <p:cNvSpPr txBox="1"/>
          <p:nvPr/>
        </p:nvSpPr>
        <p:spPr>
          <a:xfrm>
            <a:off x="4591507" y="2213848"/>
            <a:ext cx="69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72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BF72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72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BF72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Scaling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p29"/>
          <p:cNvCxnSpPr>
            <a:stCxn id="427" idx="2"/>
            <a:endCxn id="430" idx="2"/>
          </p:cNvCxnSpPr>
          <p:nvPr/>
        </p:nvCxnSpPr>
        <p:spPr>
          <a:xfrm flipH="1" rot="5400000">
            <a:off x="4095300" y="3750210"/>
            <a:ext cx="369000" cy="1352400"/>
          </a:xfrm>
          <a:prstGeom prst="bentConnector3">
            <a:avLst>
              <a:gd fmla="val -64533" name="adj1"/>
            </a:avLst>
          </a:prstGeom>
          <a:noFill/>
          <a:ln cap="flat" cmpd="sng" w="9525">
            <a:solidFill>
              <a:srgbClr val="40BEB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1" name="Google Shape;441;p29"/>
          <p:cNvCxnSpPr>
            <a:endCxn id="438" idx="2"/>
          </p:cNvCxnSpPr>
          <p:nvPr/>
        </p:nvCxnSpPr>
        <p:spPr>
          <a:xfrm flipH="1" rot="5400000">
            <a:off x="4611575" y="2488108"/>
            <a:ext cx="1463400" cy="10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0BEB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키바나(Kibana)의 Visualize와 Dashboard 사용해서 시각화하기" id="442" name="Google Shape;442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33845" y="1417432"/>
            <a:ext cx="1757675" cy="113497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9"/>
          <p:cNvSpPr/>
          <p:nvPr/>
        </p:nvSpPr>
        <p:spPr>
          <a:xfrm>
            <a:off x="1545747" y="1138853"/>
            <a:ext cx="5576700" cy="4291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44858" y="1131232"/>
            <a:ext cx="3810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29"/>
          <p:cNvCxnSpPr>
            <a:stCxn id="437" idx="3"/>
            <a:endCxn id="442" idx="1"/>
          </p:cNvCxnSpPr>
          <p:nvPr/>
        </p:nvCxnSpPr>
        <p:spPr>
          <a:xfrm>
            <a:off x="5573730" y="1428538"/>
            <a:ext cx="1860000" cy="5565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40BEB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446" name="Google Shape;446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82770" y="2303740"/>
            <a:ext cx="572318" cy="57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84014" y="3865217"/>
            <a:ext cx="572318" cy="572318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9"/>
          <p:cNvSpPr txBox="1"/>
          <p:nvPr/>
        </p:nvSpPr>
        <p:spPr>
          <a:xfrm>
            <a:off x="6277236" y="2080414"/>
            <a:ext cx="1115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통합 DB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9"/>
          <p:cNvSpPr txBox="1"/>
          <p:nvPr/>
        </p:nvSpPr>
        <p:spPr>
          <a:xfrm>
            <a:off x="6222757" y="4449354"/>
            <a:ext cx="1115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분산 DB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먹고 있는 사람 단색으로 채워진" id="450" name="Google Shape;450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56671" y="2880658"/>
            <a:ext cx="724650" cy="724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thentication bypass in Zabbix" id="451" name="Google Shape;451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53134" y="4839257"/>
            <a:ext cx="347632" cy="3476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" name="Google Shape;452;p29"/>
          <p:cNvGrpSpPr/>
          <p:nvPr/>
        </p:nvGrpSpPr>
        <p:grpSpPr>
          <a:xfrm>
            <a:off x="34207" y="3842785"/>
            <a:ext cx="1159292" cy="1049294"/>
            <a:chOff x="376557" y="3621087"/>
            <a:chExt cx="1877700" cy="1502641"/>
          </a:xfrm>
        </p:grpSpPr>
        <p:sp>
          <p:nvSpPr>
            <p:cNvPr id="453" name="Google Shape;453;p29"/>
            <p:cNvSpPr txBox="1"/>
            <p:nvPr/>
          </p:nvSpPr>
          <p:spPr>
            <a:xfrm>
              <a:off x="446527" y="4730832"/>
              <a:ext cx="1097400" cy="29430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1" i="0" lang="ko" sz="12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주차관제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4" name="Google Shape;454;p29"/>
            <p:cNvGrpSpPr/>
            <p:nvPr/>
          </p:nvGrpSpPr>
          <p:grpSpPr>
            <a:xfrm>
              <a:off x="446654" y="3761056"/>
              <a:ext cx="1187973" cy="927551"/>
              <a:chOff x="6169915" y="4300545"/>
              <a:chExt cx="681021" cy="506416"/>
            </a:xfrm>
          </p:grpSpPr>
          <p:pic>
            <p:nvPicPr>
              <p:cNvPr descr="D:\Work\자료실\장비관련자료\HP\모니터.png" id="455" name="Google Shape;455;p2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169915" y="4429132"/>
                <a:ext cx="428628" cy="3661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:\Work\자료실\장비관련자료\HP\HP COMPAQ 6200PRO.png" id="456" name="Google Shape;456;p29"/>
              <p:cNvPicPr preferRelativeResize="0"/>
              <p:nvPr/>
            </p:nvPicPr>
            <p:blipFill rotWithShape="1">
              <a:blip r:embed="rId15">
                <a:alphaModFix/>
              </a:blip>
              <a:srcRect b="2461" l="8925" r="11310" t="2859"/>
              <a:stretch/>
            </p:blipFill>
            <p:spPr>
              <a:xfrm>
                <a:off x="6638875" y="4300545"/>
                <a:ext cx="212061" cy="5064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화면구성" id="457" name="Google Shape;457;p29"/>
            <p:cNvPicPr preferRelativeResize="0"/>
            <p:nvPr/>
          </p:nvPicPr>
          <p:blipFill rotWithShape="1">
            <a:blip r:embed="rId16">
              <a:alphaModFix/>
            </a:blip>
            <a:srcRect b="48285" l="64572" r="0" t="3679"/>
            <a:stretch/>
          </p:blipFill>
          <p:spPr>
            <a:xfrm>
              <a:off x="484199" y="4032350"/>
              <a:ext cx="674597" cy="460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8" name="Google Shape;458;p29"/>
            <p:cNvSpPr/>
            <p:nvPr/>
          </p:nvSpPr>
          <p:spPr>
            <a:xfrm>
              <a:off x="376557" y="3663028"/>
              <a:ext cx="1877700" cy="1460700"/>
            </a:xfrm>
            <a:prstGeom prst="rect">
              <a:avLst/>
            </a:prstGeom>
            <a:noFill/>
            <a:ln cap="flat" cmpd="sng" w="19050">
              <a:solidFill>
                <a:srgbClr val="323F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578077" y="3621087"/>
              <a:ext cx="324185" cy="325326"/>
            </a:xfrm>
            <a:prstGeom prst="flowChartMagneticDisk">
              <a:avLst/>
            </a:prstGeom>
            <a:solidFill>
              <a:srgbClr val="FEE599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Authentication bypass in Zabbix" id="460" name="Google Shape;460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85736" y="4488588"/>
            <a:ext cx="243258" cy="235462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9"/>
          <p:cNvSpPr txBox="1"/>
          <p:nvPr/>
        </p:nvSpPr>
        <p:spPr>
          <a:xfrm>
            <a:off x="724747" y="4692806"/>
            <a:ext cx="539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4106" y="4726214"/>
            <a:ext cx="588736" cy="588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3" name="Google Shape;463;p29"/>
          <p:cNvCxnSpPr>
            <a:stCxn id="461" idx="2"/>
            <a:endCxn id="462" idx="1"/>
          </p:cNvCxnSpPr>
          <p:nvPr/>
        </p:nvCxnSpPr>
        <p:spPr>
          <a:xfrm flipH="1" rot="-5400000">
            <a:off x="3215647" y="2702156"/>
            <a:ext cx="97200" cy="4539900"/>
          </a:xfrm>
          <a:prstGeom prst="bentConnector2">
            <a:avLst/>
          </a:prstGeom>
          <a:noFill/>
          <a:ln cap="flat" cmpd="sng" w="9525">
            <a:solidFill>
              <a:srgbClr val="D4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4" name="Google Shape;464;p29"/>
          <p:cNvCxnSpPr>
            <a:stCxn id="462" idx="3"/>
          </p:cNvCxnSpPr>
          <p:nvPr/>
        </p:nvCxnSpPr>
        <p:spPr>
          <a:xfrm flipH="1" rot="10800000">
            <a:off x="6122842" y="4908982"/>
            <a:ext cx="1215600" cy="111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D4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Zabbix 정리" id="465" name="Google Shape;465;p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466883" y="4024037"/>
            <a:ext cx="1704227" cy="10681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Google Shape;466;p29"/>
          <p:cNvCxnSpPr>
            <a:stCxn id="450" idx="2"/>
            <a:endCxn id="465" idx="0"/>
          </p:cNvCxnSpPr>
          <p:nvPr/>
        </p:nvCxnSpPr>
        <p:spPr>
          <a:xfrm flipH="1" rot="-5400000">
            <a:off x="8109896" y="3814408"/>
            <a:ext cx="4188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D4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7" name="Google Shape;467;p29"/>
          <p:cNvCxnSpPr>
            <a:stCxn id="450" idx="0"/>
            <a:endCxn id="442" idx="2"/>
          </p:cNvCxnSpPr>
          <p:nvPr/>
        </p:nvCxnSpPr>
        <p:spPr>
          <a:xfrm flipH="1" rot="5400000">
            <a:off x="8151746" y="2713408"/>
            <a:ext cx="328200" cy="63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40BEB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8" name="Google Shape;468;p29"/>
          <p:cNvSpPr txBox="1"/>
          <p:nvPr/>
        </p:nvSpPr>
        <p:spPr>
          <a:xfrm>
            <a:off x="7283830" y="3543647"/>
            <a:ext cx="11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로컬 DB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인프라 모니터링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9"/>
          <p:cNvSpPr txBox="1"/>
          <p:nvPr/>
        </p:nvSpPr>
        <p:spPr>
          <a:xfrm>
            <a:off x="7222445" y="2535699"/>
            <a:ext cx="11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주차현황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모니터링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29"/>
          <p:cNvCxnSpPr>
            <a:stCxn id="424" idx="3"/>
            <a:endCxn id="471" idx="1"/>
          </p:cNvCxnSpPr>
          <p:nvPr/>
        </p:nvCxnSpPr>
        <p:spPr>
          <a:xfrm>
            <a:off x="5260867" y="3273386"/>
            <a:ext cx="261000" cy="115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2644F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2" name="Google Shape;472;p29"/>
          <p:cNvCxnSpPr>
            <a:stCxn id="473" idx="2"/>
            <a:endCxn id="471" idx="0"/>
          </p:cNvCxnSpPr>
          <p:nvPr/>
        </p:nvCxnSpPr>
        <p:spPr>
          <a:xfrm flipH="1" rot="-5400000">
            <a:off x="5584729" y="2816848"/>
            <a:ext cx="616800" cy="318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rgbClr val="2644F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4" name="Google Shape;474;p29"/>
          <p:cNvCxnSpPr>
            <a:stCxn id="446" idx="2"/>
            <a:endCxn id="447" idx="0"/>
          </p:cNvCxnSpPr>
          <p:nvPr/>
        </p:nvCxnSpPr>
        <p:spPr>
          <a:xfrm flipH="1" rot="-5400000">
            <a:off x="6274979" y="3370008"/>
            <a:ext cx="989100" cy="1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2644F4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73" name="Google Shape;47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8629" y="2067148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9"/>
          <p:cNvSpPr txBox="1"/>
          <p:nvPr/>
        </p:nvSpPr>
        <p:spPr>
          <a:xfrm>
            <a:off x="5642982" y="2204933"/>
            <a:ext cx="469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p29"/>
          <p:cNvCxnSpPr>
            <a:stCxn id="475" idx="3"/>
            <a:endCxn id="446" idx="1"/>
          </p:cNvCxnSpPr>
          <p:nvPr/>
        </p:nvCxnSpPr>
        <p:spPr>
          <a:xfrm>
            <a:off x="6112182" y="2320283"/>
            <a:ext cx="370500" cy="2697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2644F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7" name="Google Shape;477;p29"/>
          <p:cNvSpPr txBox="1"/>
          <p:nvPr/>
        </p:nvSpPr>
        <p:spPr>
          <a:xfrm>
            <a:off x="6583268" y="3247527"/>
            <a:ext cx="479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동기화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8" name="Google Shape;478;p29"/>
          <p:cNvCxnSpPr>
            <a:stCxn id="413" idx="4"/>
            <a:endCxn id="424" idx="1"/>
          </p:cNvCxnSpPr>
          <p:nvPr/>
        </p:nvCxnSpPr>
        <p:spPr>
          <a:xfrm>
            <a:off x="4407064" y="2634226"/>
            <a:ext cx="235200" cy="639300"/>
          </a:xfrm>
          <a:prstGeom prst="straightConnector1">
            <a:avLst/>
          </a:prstGeom>
          <a:noFill/>
          <a:ln cap="flat" cmpd="sng" w="9525">
            <a:solidFill>
              <a:srgbClr val="7C4AD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9" name="Google Shape;479;p29"/>
          <p:cNvCxnSpPr>
            <a:stCxn id="414" idx="4"/>
            <a:endCxn id="424" idx="1"/>
          </p:cNvCxnSpPr>
          <p:nvPr/>
        </p:nvCxnSpPr>
        <p:spPr>
          <a:xfrm flipH="1" rot="10800000">
            <a:off x="4425411" y="3273336"/>
            <a:ext cx="216900" cy="45000"/>
          </a:xfrm>
          <a:prstGeom prst="straightConnector1">
            <a:avLst/>
          </a:prstGeom>
          <a:noFill/>
          <a:ln cap="flat" cmpd="sng" w="9525">
            <a:solidFill>
              <a:srgbClr val="7C4AD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0" name="Google Shape;480;p29"/>
          <p:cNvCxnSpPr>
            <a:stCxn id="415" idx="4"/>
            <a:endCxn id="424" idx="1"/>
          </p:cNvCxnSpPr>
          <p:nvPr/>
        </p:nvCxnSpPr>
        <p:spPr>
          <a:xfrm flipH="1" rot="10800000">
            <a:off x="4414454" y="3273407"/>
            <a:ext cx="227700" cy="721200"/>
          </a:xfrm>
          <a:prstGeom prst="straightConnector1">
            <a:avLst/>
          </a:prstGeom>
          <a:noFill/>
          <a:ln cap="flat" cmpd="sng" w="9525">
            <a:solidFill>
              <a:srgbClr val="7C4AD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1" name="Google Shape;471;p29"/>
          <p:cNvSpPr/>
          <p:nvPr/>
        </p:nvSpPr>
        <p:spPr>
          <a:xfrm>
            <a:off x="5521875" y="3141006"/>
            <a:ext cx="774600" cy="4962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데이터허브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29"/>
          <p:cNvGrpSpPr/>
          <p:nvPr/>
        </p:nvGrpSpPr>
        <p:grpSpPr>
          <a:xfrm>
            <a:off x="1961739" y="1774138"/>
            <a:ext cx="776400" cy="777803"/>
            <a:chOff x="3460416" y="2811605"/>
            <a:chExt cx="776400" cy="777803"/>
          </a:xfrm>
        </p:grpSpPr>
        <p:pic>
          <p:nvPicPr>
            <p:cNvPr descr="Confluent Delivers New Cluster Controls, Data Connectors for Hosted Kafka" id="482" name="Google Shape;482;p2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651698" y="2890238"/>
              <a:ext cx="311224" cy="311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73323" y="2811605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4" name="Google Shape;484;p29"/>
            <p:cNvSpPr txBox="1"/>
            <p:nvPr/>
          </p:nvSpPr>
          <p:spPr>
            <a:xfrm>
              <a:off x="3460416" y="3220108"/>
              <a:ext cx="77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Rest Proxy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커넥터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29"/>
          <p:cNvGrpSpPr/>
          <p:nvPr/>
        </p:nvGrpSpPr>
        <p:grpSpPr>
          <a:xfrm>
            <a:off x="1951687" y="2522812"/>
            <a:ext cx="752100" cy="766737"/>
            <a:chOff x="3460415" y="2822671"/>
            <a:chExt cx="752100" cy="766737"/>
          </a:xfrm>
        </p:grpSpPr>
        <p:pic>
          <p:nvPicPr>
            <p:cNvPr descr="Confluent Delivers New Cluster Controls, Data Connectors for Hosted Kafka" id="486" name="Google Shape;486;p2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651698" y="2890238"/>
              <a:ext cx="311224" cy="311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7" name="Google Shape;487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78710" y="2822671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8" name="Google Shape;488;p29"/>
            <p:cNvSpPr txBox="1"/>
            <p:nvPr/>
          </p:nvSpPr>
          <p:spPr>
            <a:xfrm>
              <a:off x="3460415" y="3220108"/>
              <a:ext cx="75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Rest Proxy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커넥터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9" name="Google Shape;489;p29"/>
          <p:cNvSpPr/>
          <p:nvPr/>
        </p:nvSpPr>
        <p:spPr>
          <a:xfrm>
            <a:off x="1986357" y="1703164"/>
            <a:ext cx="681600" cy="1611300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656546" y="2320349"/>
            <a:ext cx="399600" cy="606649"/>
            <a:chOff x="2088150" y="5290028"/>
            <a:chExt cx="399600" cy="606649"/>
          </a:xfrm>
        </p:grpSpPr>
        <p:pic>
          <p:nvPicPr>
            <p:cNvPr id="491" name="Google Shape;491;p2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092934" y="5290028"/>
              <a:ext cx="394747" cy="3947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Google Shape;492;p29"/>
            <p:cNvSpPr txBox="1"/>
            <p:nvPr/>
          </p:nvSpPr>
          <p:spPr>
            <a:xfrm>
              <a:off x="2088150" y="5665977"/>
              <a:ext cx="3996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29"/>
          <p:cNvGrpSpPr/>
          <p:nvPr/>
        </p:nvGrpSpPr>
        <p:grpSpPr>
          <a:xfrm>
            <a:off x="1954168" y="3486565"/>
            <a:ext cx="776400" cy="777803"/>
            <a:chOff x="3460416" y="2811605"/>
            <a:chExt cx="776400" cy="777803"/>
          </a:xfrm>
        </p:grpSpPr>
        <p:pic>
          <p:nvPicPr>
            <p:cNvPr descr="Confluent Delivers New Cluster Controls, Data Connectors for Hosted Kafka" id="494" name="Google Shape;494;p2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651698" y="2890238"/>
              <a:ext cx="311224" cy="311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Google Shape;495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73323" y="2811605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6" name="Google Shape;496;p29"/>
            <p:cNvSpPr txBox="1"/>
            <p:nvPr/>
          </p:nvSpPr>
          <p:spPr>
            <a:xfrm>
              <a:off x="3460416" y="3220108"/>
              <a:ext cx="77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MSSQL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커넥터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29"/>
          <p:cNvGrpSpPr/>
          <p:nvPr/>
        </p:nvGrpSpPr>
        <p:grpSpPr>
          <a:xfrm>
            <a:off x="1944116" y="4235239"/>
            <a:ext cx="752100" cy="766737"/>
            <a:chOff x="3460415" y="2822671"/>
            <a:chExt cx="752100" cy="766737"/>
          </a:xfrm>
        </p:grpSpPr>
        <p:pic>
          <p:nvPicPr>
            <p:cNvPr descr="Confluent Delivers New Cluster Controls, Data Connectors for Hosted Kafka" id="498" name="Google Shape;498;p2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651698" y="2890238"/>
              <a:ext cx="311224" cy="311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Google Shape;499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78710" y="2822671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29"/>
            <p:cNvSpPr txBox="1"/>
            <p:nvPr/>
          </p:nvSpPr>
          <p:spPr>
            <a:xfrm>
              <a:off x="3460415" y="3220108"/>
              <a:ext cx="75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MSSQL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커넥터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29"/>
          <p:cNvSpPr/>
          <p:nvPr/>
        </p:nvSpPr>
        <p:spPr>
          <a:xfrm>
            <a:off x="1978786" y="3415591"/>
            <a:ext cx="681600" cy="1611300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29"/>
          <p:cNvGrpSpPr/>
          <p:nvPr/>
        </p:nvGrpSpPr>
        <p:grpSpPr>
          <a:xfrm>
            <a:off x="-4437" y="2312594"/>
            <a:ext cx="1159292" cy="1049294"/>
            <a:chOff x="376557" y="3621087"/>
            <a:chExt cx="1877700" cy="1502641"/>
          </a:xfrm>
        </p:grpSpPr>
        <p:sp>
          <p:nvSpPr>
            <p:cNvPr id="503" name="Google Shape;503;p29"/>
            <p:cNvSpPr txBox="1"/>
            <p:nvPr/>
          </p:nvSpPr>
          <p:spPr>
            <a:xfrm>
              <a:off x="403271" y="4748309"/>
              <a:ext cx="1200600" cy="29430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1" i="0" lang="ko" sz="12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초음파유도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4" name="Google Shape;504;p29"/>
            <p:cNvGrpSpPr/>
            <p:nvPr/>
          </p:nvGrpSpPr>
          <p:grpSpPr>
            <a:xfrm>
              <a:off x="446654" y="3761056"/>
              <a:ext cx="1187973" cy="927551"/>
              <a:chOff x="6169915" y="4300545"/>
              <a:chExt cx="681021" cy="506416"/>
            </a:xfrm>
          </p:grpSpPr>
          <p:pic>
            <p:nvPicPr>
              <p:cNvPr descr="D:\Work\자료실\장비관련자료\HP\모니터.png" id="505" name="Google Shape;505;p2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169915" y="4429132"/>
                <a:ext cx="428628" cy="3661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:\Work\자료실\장비관련자료\HP\HP COMPAQ 6200PRO.png" id="506" name="Google Shape;506;p29"/>
              <p:cNvPicPr preferRelativeResize="0"/>
              <p:nvPr/>
            </p:nvPicPr>
            <p:blipFill rotWithShape="1">
              <a:blip r:embed="rId15">
                <a:alphaModFix/>
              </a:blip>
              <a:srcRect b="2461" l="8925" r="11310" t="2859"/>
              <a:stretch/>
            </p:blipFill>
            <p:spPr>
              <a:xfrm>
                <a:off x="6638875" y="4300545"/>
                <a:ext cx="212061" cy="5064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화면구성" id="507" name="Google Shape;507;p29"/>
            <p:cNvPicPr preferRelativeResize="0"/>
            <p:nvPr/>
          </p:nvPicPr>
          <p:blipFill rotWithShape="1">
            <a:blip r:embed="rId16">
              <a:alphaModFix/>
            </a:blip>
            <a:srcRect b="48285" l="64572" r="0" t="3679"/>
            <a:stretch/>
          </p:blipFill>
          <p:spPr>
            <a:xfrm>
              <a:off x="484199" y="4032350"/>
              <a:ext cx="674597" cy="460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9"/>
            <p:cNvSpPr/>
            <p:nvPr/>
          </p:nvSpPr>
          <p:spPr>
            <a:xfrm>
              <a:off x="376557" y="3663028"/>
              <a:ext cx="1877700" cy="1460700"/>
            </a:xfrm>
            <a:prstGeom prst="rect">
              <a:avLst/>
            </a:prstGeom>
            <a:noFill/>
            <a:ln cap="flat" cmpd="sng" w="19050">
              <a:solidFill>
                <a:srgbClr val="323F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1578077" y="3621087"/>
              <a:ext cx="324185" cy="325326"/>
            </a:xfrm>
            <a:prstGeom prst="flowChartMagneticDisk">
              <a:avLst/>
            </a:prstGeom>
            <a:solidFill>
              <a:srgbClr val="FEE599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10" name="Google Shape;510;p29"/>
          <p:cNvGrpSpPr/>
          <p:nvPr/>
        </p:nvGrpSpPr>
        <p:grpSpPr>
          <a:xfrm>
            <a:off x="-26799" y="1162646"/>
            <a:ext cx="1159292" cy="1049294"/>
            <a:chOff x="376557" y="3621087"/>
            <a:chExt cx="1877700" cy="1502641"/>
          </a:xfrm>
        </p:grpSpPr>
        <p:sp>
          <p:nvSpPr>
            <p:cNvPr id="511" name="Google Shape;511;p29"/>
            <p:cNvSpPr txBox="1"/>
            <p:nvPr/>
          </p:nvSpPr>
          <p:spPr>
            <a:xfrm>
              <a:off x="439494" y="4730832"/>
              <a:ext cx="1104600" cy="29430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1" i="0" lang="ko" sz="12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영상유도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2" name="Google Shape;512;p29"/>
            <p:cNvGrpSpPr/>
            <p:nvPr/>
          </p:nvGrpSpPr>
          <p:grpSpPr>
            <a:xfrm>
              <a:off x="446654" y="3761056"/>
              <a:ext cx="1187973" cy="927551"/>
              <a:chOff x="6169915" y="4300545"/>
              <a:chExt cx="681021" cy="506416"/>
            </a:xfrm>
          </p:grpSpPr>
          <p:pic>
            <p:nvPicPr>
              <p:cNvPr descr="D:\Work\자료실\장비관련자료\HP\모니터.png" id="513" name="Google Shape;513;p2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169915" y="4429132"/>
                <a:ext cx="428628" cy="3661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:\Work\자료실\장비관련자료\HP\HP COMPAQ 6200PRO.png" id="514" name="Google Shape;514;p29"/>
              <p:cNvPicPr preferRelativeResize="0"/>
              <p:nvPr/>
            </p:nvPicPr>
            <p:blipFill rotWithShape="1">
              <a:blip r:embed="rId15">
                <a:alphaModFix/>
              </a:blip>
              <a:srcRect b="2461" l="8925" r="11310" t="2859"/>
              <a:stretch/>
            </p:blipFill>
            <p:spPr>
              <a:xfrm>
                <a:off x="6638875" y="4300545"/>
                <a:ext cx="212061" cy="5064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화면구성" id="515" name="Google Shape;515;p29"/>
            <p:cNvPicPr preferRelativeResize="0"/>
            <p:nvPr/>
          </p:nvPicPr>
          <p:blipFill rotWithShape="1">
            <a:blip r:embed="rId16">
              <a:alphaModFix/>
            </a:blip>
            <a:srcRect b="48285" l="64572" r="0" t="3679"/>
            <a:stretch/>
          </p:blipFill>
          <p:spPr>
            <a:xfrm>
              <a:off x="484199" y="4032350"/>
              <a:ext cx="674597" cy="460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6" name="Google Shape;516;p29"/>
            <p:cNvSpPr/>
            <p:nvPr/>
          </p:nvSpPr>
          <p:spPr>
            <a:xfrm>
              <a:off x="376557" y="3663028"/>
              <a:ext cx="1877700" cy="1460700"/>
            </a:xfrm>
            <a:prstGeom prst="rect">
              <a:avLst/>
            </a:prstGeom>
            <a:noFill/>
            <a:ln cap="flat" cmpd="sng" w="19050">
              <a:solidFill>
                <a:srgbClr val="323F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1578077" y="3621087"/>
              <a:ext cx="324185" cy="325326"/>
            </a:xfrm>
            <a:prstGeom prst="flowChartMagneticDisk">
              <a:avLst/>
            </a:prstGeom>
            <a:solidFill>
              <a:srgbClr val="FEE599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Api - 무료 컴퓨터개 아이콘" id="518" name="Google Shape;518;p2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22417" y="1673985"/>
            <a:ext cx="386090" cy="386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i - 무료 컴퓨터개 아이콘" id="519" name="Google Shape;519;p2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58497" y="2883427"/>
            <a:ext cx="386090" cy="3860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0" name="Google Shape;520;p29"/>
          <p:cNvCxnSpPr>
            <a:stCxn id="518" idx="3"/>
            <a:endCxn id="491" idx="1"/>
          </p:cNvCxnSpPr>
          <p:nvPr/>
        </p:nvCxnSpPr>
        <p:spPr>
          <a:xfrm>
            <a:off x="1108507" y="1867030"/>
            <a:ext cx="552900" cy="6507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1" name="Google Shape;521;p29"/>
          <p:cNvCxnSpPr>
            <a:stCxn id="519" idx="3"/>
            <a:endCxn id="491" idx="1"/>
          </p:cNvCxnSpPr>
          <p:nvPr/>
        </p:nvCxnSpPr>
        <p:spPr>
          <a:xfrm flipH="1" rot="10800000">
            <a:off x="1144587" y="2517872"/>
            <a:ext cx="516600" cy="5586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2" name="Google Shape;522;p29"/>
          <p:cNvCxnSpPr>
            <a:stCxn id="495" idx="1"/>
            <a:endCxn id="456" idx="3"/>
          </p:cNvCxnSpPr>
          <p:nvPr/>
        </p:nvCxnSpPr>
        <p:spPr>
          <a:xfrm flipH="1">
            <a:off x="810975" y="3715165"/>
            <a:ext cx="1256100" cy="549300"/>
          </a:xfrm>
          <a:prstGeom prst="straightConnector1">
            <a:avLst/>
          </a:prstGeom>
          <a:noFill/>
          <a:ln cap="flat" cmpd="sng" w="9525">
            <a:solidFill>
              <a:srgbClr val="2E487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3" name="Google Shape;523;p29"/>
          <p:cNvCxnSpPr>
            <a:stCxn id="489" idx="3"/>
            <a:endCxn id="411" idx="1"/>
          </p:cNvCxnSpPr>
          <p:nvPr/>
        </p:nvCxnSpPr>
        <p:spPr>
          <a:xfrm>
            <a:off x="2667957" y="2508814"/>
            <a:ext cx="158700" cy="7413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4" name="Google Shape;524;p29"/>
          <p:cNvCxnSpPr>
            <a:stCxn id="501" idx="3"/>
            <a:endCxn id="411" idx="1"/>
          </p:cNvCxnSpPr>
          <p:nvPr/>
        </p:nvCxnSpPr>
        <p:spPr>
          <a:xfrm flipH="1" rot="10800000">
            <a:off x="2660386" y="3250141"/>
            <a:ext cx="166200" cy="9711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5" name="Google Shape;525;p29"/>
          <p:cNvSpPr/>
          <p:nvPr/>
        </p:nvSpPr>
        <p:spPr>
          <a:xfrm>
            <a:off x="-152650" y="1022075"/>
            <a:ext cx="4724700" cy="4121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D4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9"/>
          <p:cNvSpPr txBox="1"/>
          <p:nvPr/>
        </p:nvSpPr>
        <p:spPr>
          <a:xfrm>
            <a:off x="2334925" y="1396925"/>
            <a:ext cx="2626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1400"/>
              <a:buAutoNum type="arabicPeriod"/>
            </a:pPr>
            <a:r>
              <a:rPr b="1" lang="ko">
                <a:solidFill>
                  <a:srgbClr val="D40000"/>
                </a:solidFill>
              </a:rPr>
              <a:t>LOCAL</a:t>
            </a:r>
            <a:r>
              <a:rPr b="1" lang="ko">
                <a:solidFill>
                  <a:srgbClr val="D40000"/>
                </a:solidFill>
              </a:rPr>
              <a:t> -&gt; </a:t>
            </a:r>
            <a:r>
              <a:rPr b="1" lang="ko">
                <a:solidFill>
                  <a:srgbClr val="D40000"/>
                </a:solidFill>
              </a:rPr>
              <a:t>KAFKA</a:t>
            </a:r>
            <a:endParaRPr b="1">
              <a:solidFill>
                <a:srgbClr val="D4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532" name="Google Shape;53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ko" sz="1100">
                <a:solidFill>
                  <a:schemeClr val="dk1"/>
                </a:solidFill>
              </a:rPr>
              <a:t> KAFKA CONNECT 다운로드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confluent 설치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</a:t>
            </a:r>
            <a:r>
              <a:rPr lang="ko" sz="1100" u="sng">
                <a:solidFill>
                  <a:schemeClr val="hlink"/>
                </a:solidFill>
                <a:hlinkClick r:id="rId3"/>
              </a:rPr>
              <a:t>https://github.com/confluentinc/cli/releases/tag/v3.24.0</a:t>
            </a:r>
            <a:endParaRPr sz="1100" u="sng">
              <a:solidFill>
                <a:schemeClr val="hlink"/>
              </a:solidFill>
            </a:endParaRPr>
          </a:p>
          <a:p>
            <a:pPr indent="45720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curl -O</a:t>
            </a:r>
            <a:r>
              <a:rPr lang="ko" sz="11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ko" sz="1100" u="sng">
                <a:solidFill>
                  <a:schemeClr val="hlink"/>
                </a:solidFill>
                <a:hlinkClick r:id="rId5"/>
              </a:rPr>
              <a:t>https://packages.confluent.io/archive/7.4/confluent-community-7.4.1.zip</a:t>
            </a:r>
            <a:br>
              <a:rPr lang="ko" sz="1100" u="sng">
                <a:solidFill>
                  <a:schemeClr val="hlink"/>
                </a:solidFill>
                <a:hlinkClick r:id="rId6"/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-	kafka apache 설치 window /linux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7"/>
              </a:rPr>
              <a:t>https://github.com/llewnoiz/kafka-connect</a:t>
            </a:r>
            <a:br>
              <a:rPr lang="ko" sz="1100" u="sng">
                <a:solidFill>
                  <a:schemeClr val="hlink"/>
                </a:solidFill>
                <a:hlinkClick r:id="rId8"/>
              </a:rPr>
            </a:b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538" name="Google Shape;53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4400">
                <a:solidFill>
                  <a:schemeClr val="dk1"/>
                </a:solidFill>
              </a:rPr>
              <a:t>2. 	co</a:t>
            </a:r>
            <a:r>
              <a:rPr b="1" lang="ko" sz="4400">
                <a:solidFill>
                  <a:schemeClr val="dk1"/>
                </a:solidFill>
              </a:rPr>
              <a:t>n</a:t>
            </a:r>
            <a:r>
              <a:rPr b="1" lang="ko" sz="4400">
                <a:solidFill>
                  <a:schemeClr val="dk1"/>
                </a:solidFill>
              </a:rPr>
              <a:t>nector 다운로드</a:t>
            </a:r>
            <a:endParaRPr b="1" sz="44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800"/>
              </a:spcBef>
              <a:spcAft>
                <a:spcPts val="0"/>
              </a:spcAft>
              <a:buSzPct val="100000"/>
              <a:buChar char="-"/>
            </a:pPr>
            <a:r>
              <a:rPr lang="ko" sz="4400">
                <a:solidFill>
                  <a:schemeClr val="dk1"/>
                </a:solidFill>
              </a:rPr>
              <a:t>source connector</a:t>
            </a:r>
            <a:br>
              <a:rPr lang="ko" sz="4400">
                <a:solidFill>
                  <a:schemeClr val="dk1"/>
                </a:solidFill>
              </a:rPr>
            </a:br>
            <a:br>
              <a:rPr lang="ko" sz="4400">
                <a:solidFill>
                  <a:schemeClr val="dk1"/>
                </a:solidFill>
              </a:rPr>
            </a:br>
            <a:r>
              <a:rPr lang="ko" sz="4400">
                <a:solidFill>
                  <a:schemeClr val="dk1"/>
                </a:solidFill>
              </a:rPr>
              <a:t>debezium-connector-sqlserver-2.3.0.Final-plugin.tar.gz</a:t>
            </a:r>
            <a:br>
              <a:rPr lang="ko" sz="4400">
                <a:solidFill>
                  <a:schemeClr val="dk1"/>
                </a:solidFill>
              </a:rPr>
            </a:br>
            <a:br>
              <a:rPr lang="ko" sz="4400">
                <a:solidFill>
                  <a:schemeClr val="dk1"/>
                </a:solidFill>
              </a:rPr>
            </a:br>
            <a:r>
              <a:rPr lang="ko" sz="4400" u="sng">
                <a:solidFill>
                  <a:schemeClr val="hlink"/>
                </a:solidFill>
                <a:hlinkClick r:id="rId3"/>
              </a:rPr>
              <a:t>https://repo1.maven.org/maven2/io/debezium/debezium-connector-sqlserver/2.3.0.Final/debezium-connector-sqlserver-2.3.0.Final-plugin.tar.gz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800"/>
              </a:spcBef>
              <a:spcAft>
                <a:spcPts val="0"/>
              </a:spcAft>
              <a:buSzPct val="100000"/>
              <a:buChar char="-"/>
            </a:pPr>
            <a:r>
              <a:rPr lang="ko" sz="4400">
                <a:solidFill>
                  <a:schemeClr val="dk1"/>
                </a:solidFill>
              </a:rPr>
              <a:t>sink connector</a:t>
            </a:r>
            <a:br>
              <a:rPr lang="ko" sz="4400">
                <a:solidFill>
                  <a:schemeClr val="dk1"/>
                </a:solidFill>
              </a:rPr>
            </a:br>
            <a:br>
              <a:rPr lang="ko" sz="4400">
                <a:solidFill>
                  <a:schemeClr val="dk1"/>
                </a:solidFill>
              </a:rPr>
            </a:br>
            <a:r>
              <a:rPr lang="ko" sz="4400">
                <a:solidFill>
                  <a:schemeClr val="dk1"/>
                </a:solidFill>
              </a:rPr>
              <a:t> mysql connector</a:t>
            </a:r>
            <a:br>
              <a:rPr lang="ko" sz="4400">
                <a:solidFill>
                  <a:schemeClr val="dk1"/>
                </a:solidFill>
              </a:rPr>
            </a:br>
            <a:br>
              <a:rPr lang="ko" sz="4400">
                <a:solidFill>
                  <a:schemeClr val="dk1"/>
                </a:solidFill>
              </a:rPr>
            </a:br>
            <a:r>
              <a:rPr lang="ko" sz="44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ko" sz="4400" u="sng">
                <a:solidFill>
                  <a:schemeClr val="hlink"/>
                </a:solidFill>
                <a:hlinkClick r:id="rId5"/>
              </a:rPr>
              <a:t>https://www.confluent.io/hub/confluentinc/kafk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개요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KAFKA 란?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KAFKA 주요 요소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KAFKA 주요 요소 동작 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b="1" lang="ko" sz="1100"/>
              <a:t>Producer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ko" sz="1100"/>
              <a:t>consumer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장애 발생시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KAFKA CONNECT 현재 진행 사항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모니터링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기타 필요사항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Kafka Connect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3. 	MSK Public ACL 설정</a:t>
            </a:r>
            <a:br>
              <a:rPr lang="ko" sz="1100"/>
            </a:br>
            <a:br>
              <a:rPr lang="ko" sz="1100"/>
            </a:br>
            <a:r>
              <a:rPr lang="ko" sz="1100"/>
              <a:t>	 zookeeper.connect : zookeepr 정보</a:t>
            </a:r>
            <a:br>
              <a:rPr lang="ko" sz="1100"/>
            </a:br>
            <a:br>
              <a:rPr lang="ko" sz="1100"/>
            </a:br>
            <a:r>
              <a:rPr lang="ko" sz="1100"/>
              <a:t>	 --allow-principal: white list 정보</a:t>
            </a:r>
            <a:br>
              <a:rPr lang="ko" sz="1100"/>
            </a:br>
            <a:br>
              <a:rPr lang="ko" sz="1100"/>
            </a:br>
            <a:r>
              <a:rPr lang="ko" sz="1100"/>
              <a:t>	 --operation: 연산 정보</a:t>
            </a:r>
            <a:br>
              <a:rPr lang="ko" sz="1100"/>
            </a:br>
            <a:br>
              <a:rPr lang="ko" sz="1100"/>
            </a:br>
            <a:r>
              <a:rPr lang="ko" sz="1100"/>
              <a:t>	 —topic: 토픽 설정 정보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45" name="Google Shape;5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500" y="3098100"/>
            <a:ext cx="8032099" cy="14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551" name="Google Shape;55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4. </a:t>
            </a:r>
            <a:r>
              <a:rPr b="1" lang="ko" sz="1100"/>
              <a:t>KAFKA CONNECT 설정</a:t>
            </a:r>
            <a:endParaRPr b="1"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인증 SASL_SCRAM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linux</a:t>
            </a:r>
            <a:br>
              <a:rPr lang="ko" sz="1100"/>
            </a:br>
            <a:br>
              <a:rPr lang="ko" sz="1100"/>
            </a:br>
            <a:r>
              <a:rPr lang="ko" sz="1100"/>
              <a:t> bin/connect-distributed.sh 파일에 내용 추가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windows</a:t>
            </a:r>
            <a:br>
              <a:rPr lang="ko" sz="1100"/>
            </a:br>
            <a:br>
              <a:rPr lang="ko" sz="1100"/>
            </a:br>
            <a:r>
              <a:rPr lang="ko" sz="1100"/>
              <a:t> bin/windows/connect-distributed.bat 파일에 내용 추가</a:t>
            </a:r>
            <a:br>
              <a:rPr lang="ko" sz="1100"/>
            </a:b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ko" sz="1100"/>
            </a:b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552" name="Google Shape;5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98" y="2208610"/>
            <a:ext cx="7238801" cy="7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798" y="3653000"/>
            <a:ext cx="7238801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559" name="Google Shape;55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JAAS config 파일 추가</a:t>
            </a:r>
            <a:br>
              <a:rPr lang="ko" sz="1100"/>
            </a:br>
            <a:br>
              <a:rPr lang="ko" sz="1100"/>
            </a:br>
            <a:r>
              <a:rPr lang="ko" sz="1100"/>
              <a:t> config/kafka_client_jaas.config</a:t>
            </a:r>
            <a:br>
              <a:rPr lang="ko" sz="1100"/>
            </a:b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/>
              <a:t>	</a:t>
            </a:r>
            <a:endParaRPr sz="1100"/>
          </a:p>
        </p:txBody>
      </p:sp>
      <p:pic>
        <p:nvPicPr>
          <p:cNvPr id="560" name="Google Shape;5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1933575"/>
            <a:ext cx="782955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4"/>
          <p:cNvSpPr txBox="1"/>
          <p:nvPr/>
        </p:nvSpPr>
        <p:spPr>
          <a:xfrm>
            <a:off x="763225" y="36170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connector 경로 설정 및 파일 이동</a:t>
            </a:r>
            <a:endParaRPr b="1" sz="1100"/>
          </a:p>
        </p:txBody>
      </p:sp>
      <p:pic>
        <p:nvPicPr>
          <p:cNvPr id="562" name="Google Shape;5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627" y="4025875"/>
            <a:ext cx="7829549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568" name="Google Shape;56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 u="sng">
                <a:solidFill>
                  <a:schemeClr val="hlink"/>
                </a:solidFill>
                <a:hlinkClick r:id="rId3"/>
              </a:rPr>
              <a:t>connect-distributed.properties</a:t>
            </a:r>
            <a:r>
              <a:rPr b="1" lang="ko" sz="1100">
                <a:solidFill>
                  <a:schemeClr val="dk1"/>
                </a:solidFill>
              </a:rPr>
              <a:t> 파일 수정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bootstrap.servers: kafka broker 정보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rest.port : connect server api port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security.protocol: 인증 프로토콜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sasl.mechanism : 인증 방식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569" name="Google Shape;5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350" y="3027425"/>
            <a:ext cx="80039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575" name="Google Shape;57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5.	</a:t>
            </a:r>
            <a:r>
              <a:rPr b="1" lang="ko" sz="1100"/>
              <a:t>KAFKA-CONNECT 실행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	linux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	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	window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/>
              <a:t>	</a:t>
            </a:r>
            <a:endParaRPr sz="1100"/>
          </a:p>
        </p:txBody>
      </p:sp>
      <p:pic>
        <p:nvPicPr>
          <p:cNvPr id="576" name="Google Shape;5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350" y="1930500"/>
            <a:ext cx="78038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352" y="3374900"/>
            <a:ext cx="7803799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583" name="Google Shape;58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6. 	</a:t>
            </a:r>
            <a:r>
              <a:rPr b="1" lang="ko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KAFKA-CONNECT connect 확인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curl -X GET http://{{kafka-connect}}/connectors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7.   mssql 설정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" sz="1100">
                <a:solidFill>
                  <a:srgbClr val="D44C47"/>
                </a:solidFill>
              </a:rPr>
              <a:t>DB 서버 버전에 따라 설정이 바뀔 수 있음. </a:t>
            </a:r>
            <a:endParaRPr sz="1100">
              <a:solidFill>
                <a:srgbClr val="D44C47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44C47"/>
                </a:solidFill>
              </a:rPr>
              <a:t>DB 에서 CDC 기능이 지원되어야 한다. </a:t>
            </a:r>
            <a:endParaRPr sz="1100">
              <a:solidFill>
                <a:srgbClr val="D44C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44C47"/>
                </a:solidFill>
              </a:rPr>
              <a:t>	SQL AGENT 가 동작 중 이여야 한다.</a:t>
            </a:r>
            <a:endParaRPr sz="1100">
              <a:solidFill>
                <a:srgbClr val="D44C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44C47"/>
                </a:solidFill>
              </a:rPr>
              <a:t>	디비 사전 작업 필요</a:t>
            </a:r>
            <a:endParaRPr sz="1100">
              <a:solidFill>
                <a:srgbClr val="D44C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44C47"/>
                </a:solidFill>
              </a:rPr>
              <a:t>	</a:t>
            </a:r>
            <a:endParaRPr sz="1100">
              <a:solidFill>
                <a:srgbClr val="D44C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rgbClr val="D44C47"/>
                </a:solidFill>
              </a:rPr>
              <a:t>	</a:t>
            </a:r>
            <a:endParaRPr sz="1100">
              <a:solidFill>
                <a:srgbClr val="D44C47"/>
              </a:solidFill>
            </a:endParaRPr>
          </a:p>
        </p:txBody>
      </p:sp>
      <p:pic>
        <p:nvPicPr>
          <p:cNvPr id="584" name="Google Shape;5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73" y="3590473"/>
            <a:ext cx="3113854" cy="15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590" name="Google Shape;59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8. source connector 등록 (RESTAPI)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D40000"/>
                </a:solidFill>
              </a:rPr>
              <a:t>*커넥터 등록 시에 body 정보가 올바르지 않은 상태에서 connector 가 등록 되는 경우 kafka connect 가 제대로 동작하지 않고 프로세스가 죽는 문제가 발생할 수 있다.</a:t>
            </a:r>
            <a:endParaRPr sz="1100">
              <a:solidFill>
                <a:srgbClr val="D4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40000"/>
                </a:solidFill>
              </a:rPr>
              <a:t>해당 문제가 발생하면 관련 topic을 kafka server에서 삭제 후 connect를 다시 동작 시켜야 kafka connect가 정상적으로 다시 동작이 가능하다.</a:t>
            </a:r>
            <a:endParaRPr sz="1100">
              <a:solidFill>
                <a:srgbClr val="D4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curl -X POST -H "Accept: application/json" -H "Content-Type: application/json" -d @itemdb.json http://{{kafka-connect}}/connectors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596" name="Google Shape;59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97" name="Google Shape;5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96877" cy="37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603" name="Google Shape;6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source connector 확인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curl -X GET </a:t>
            </a:r>
            <a:r>
              <a:rPr lang="ko" sz="11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http://{{kafka-connect}}/connectors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MSSQL Query 테이블 등록 및 인자 삽입</a:t>
            </a:r>
            <a:endParaRPr b="1"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토픽 확인</a:t>
            </a:r>
            <a:b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609" name="Google Shape;609;p41"/>
          <p:cNvSpPr/>
          <p:nvPr/>
        </p:nvSpPr>
        <p:spPr>
          <a:xfrm>
            <a:off x="3053182" y="2027248"/>
            <a:ext cx="1372200" cy="2406600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D8661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10" name="Google Shape;610;p41"/>
          <p:cNvGrpSpPr/>
          <p:nvPr/>
        </p:nvGrpSpPr>
        <p:grpSpPr>
          <a:xfrm>
            <a:off x="2737341" y="3052828"/>
            <a:ext cx="565500" cy="738517"/>
            <a:chOff x="4570556" y="3295123"/>
            <a:chExt cx="565500" cy="738517"/>
          </a:xfrm>
        </p:grpSpPr>
        <p:pic>
          <p:nvPicPr>
            <p:cNvPr id="611" name="Google Shape;611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9750" y="3295123"/>
              <a:ext cx="394747" cy="3947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2" name="Google Shape;612;p41"/>
            <p:cNvSpPr txBox="1"/>
            <p:nvPr/>
          </p:nvSpPr>
          <p:spPr>
            <a:xfrm>
              <a:off x="4570556" y="3664340"/>
              <a:ext cx="56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MSK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(Kafka)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3" name="Google Shape;613;p41"/>
          <p:cNvSpPr/>
          <p:nvPr/>
        </p:nvSpPr>
        <p:spPr>
          <a:xfrm>
            <a:off x="3344556" y="2451922"/>
            <a:ext cx="1062508" cy="364608"/>
          </a:xfrm>
          <a:prstGeom prst="flowChartMagneticDrum">
            <a:avLst/>
          </a:prstGeom>
          <a:solidFill>
            <a:srgbClr val="9933FF">
              <a:alpha val="49410"/>
            </a:srgbClr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브로커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1"/>
          <p:cNvSpPr/>
          <p:nvPr/>
        </p:nvSpPr>
        <p:spPr>
          <a:xfrm>
            <a:off x="3356763" y="3136032"/>
            <a:ext cx="1068648" cy="364608"/>
          </a:xfrm>
          <a:prstGeom prst="flowChartMagneticDrum">
            <a:avLst/>
          </a:prstGeom>
          <a:solidFill>
            <a:srgbClr val="9933FF">
              <a:alpha val="49410"/>
            </a:srgbClr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브로커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1"/>
          <p:cNvSpPr/>
          <p:nvPr/>
        </p:nvSpPr>
        <p:spPr>
          <a:xfrm>
            <a:off x="3345806" y="3812303"/>
            <a:ext cx="1068648" cy="364608"/>
          </a:xfrm>
          <a:prstGeom prst="flowChartMagneticDrum">
            <a:avLst/>
          </a:prstGeom>
          <a:solidFill>
            <a:srgbClr val="9933FF">
              <a:alpha val="49410"/>
            </a:srgbClr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브로커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" name="Google Shape;61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2565" y="24151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4597" y="30996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2021" y="3768787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41"/>
          <p:cNvSpPr txBox="1"/>
          <p:nvPr/>
        </p:nvSpPr>
        <p:spPr>
          <a:xfrm>
            <a:off x="2782040" y="4422427"/>
            <a:ext cx="1645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Kafka Cluster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1"/>
          <p:cNvSpPr txBox="1"/>
          <p:nvPr/>
        </p:nvSpPr>
        <p:spPr>
          <a:xfrm>
            <a:off x="4500066" y="4539542"/>
            <a:ext cx="91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MSK Connect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(MCU)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1" name="Google Shape;621;p41"/>
          <p:cNvGrpSpPr/>
          <p:nvPr/>
        </p:nvGrpSpPr>
        <p:grpSpPr>
          <a:xfrm>
            <a:off x="4576019" y="2570951"/>
            <a:ext cx="711900" cy="1020064"/>
            <a:chOff x="4849885" y="2995095"/>
            <a:chExt cx="711900" cy="1020064"/>
          </a:xfrm>
        </p:grpSpPr>
        <p:sp>
          <p:nvSpPr>
            <p:cNvPr id="622" name="Google Shape;622;p41"/>
            <p:cNvSpPr txBox="1"/>
            <p:nvPr/>
          </p:nvSpPr>
          <p:spPr>
            <a:xfrm>
              <a:off x="4849885" y="3368659"/>
              <a:ext cx="711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confluent sink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Connect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23" name="Google Shape;623;p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25210" y="2995095"/>
              <a:ext cx="394747" cy="3947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4" name="Google Shape;624;p41"/>
          <p:cNvSpPr/>
          <p:nvPr/>
        </p:nvSpPr>
        <p:spPr>
          <a:xfrm>
            <a:off x="4642267" y="2015486"/>
            <a:ext cx="618600" cy="2515800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D8661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25" name="Google Shape;625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8519" y="2015949"/>
            <a:ext cx="259765" cy="2597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6" name="Google Shape;626;p41"/>
          <p:cNvGrpSpPr/>
          <p:nvPr/>
        </p:nvGrpSpPr>
        <p:grpSpPr>
          <a:xfrm>
            <a:off x="4603500" y="3590846"/>
            <a:ext cx="705000" cy="1020064"/>
            <a:chOff x="4856679" y="2995095"/>
            <a:chExt cx="705000" cy="1020064"/>
          </a:xfrm>
        </p:grpSpPr>
        <p:sp>
          <p:nvSpPr>
            <p:cNvPr id="627" name="Google Shape;627;p41"/>
            <p:cNvSpPr txBox="1"/>
            <p:nvPr/>
          </p:nvSpPr>
          <p:spPr>
            <a:xfrm>
              <a:off x="4856679" y="3368659"/>
              <a:ext cx="705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confluent sink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Connect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28" name="Google Shape;628;p41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>
              <a:off x="5025210" y="2995095"/>
              <a:ext cx="394747" cy="3947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9" name="Google Shape;629;p41"/>
          <p:cNvGrpSpPr/>
          <p:nvPr/>
        </p:nvGrpSpPr>
        <p:grpSpPr>
          <a:xfrm>
            <a:off x="3371304" y="2013002"/>
            <a:ext cx="516300" cy="2228951"/>
            <a:chOff x="4229749" y="1339859"/>
            <a:chExt cx="516300" cy="2228951"/>
          </a:xfrm>
        </p:grpSpPr>
        <p:sp>
          <p:nvSpPr>
            <p:cNvPr id="630" name="Google Shape;630;p41"/>
            <p:cNvSpPr/>
            <p:nvPr/>
          </p:nvSpPr>
          <p:spPr>
            <a:xfrm>
              <a:off x="4256739" y="1688410"/>
              <a:ext cx="410400" cy="1880400"/>
            </a:xfrm>
            <a:prstGeom prst="rect">
              <a:avLst/>
            </a:prstGeom>
            <a:noFill/>
            <a:ln cap="flat" cmpd="sng" w="12700">
              <a:solidFill>
                <a:srgbClr val="40BEB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D8661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1" name="Google Shape;631;p41"/>
            <p:cNvSpPr txBox="1"/>
            <p:nvPr/>
          </p:nvSpPr>
          <p:spPr>
            <a:xfrm>
              <a:off x="4229749" y="1339859"/>
              <a:ext cx="51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BEB0"/>
                </a:buClr>
                <a:buSzPts val="900"/>
                <a:buFont typeface="Arial"/>
                <a:buNone/>
              </a:pPr>
              <a:r>
                <a:rPr b="1" i="0" lang="ko" sz="900" u="none" cap="none" strike="noStrike">
                  <a:solidFill>
                    <a:srgbClr val="40BEB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ELK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BEB0"/>
                </a:buClr>
                <a:buSzPts val="900"/>
                <a:buFont typeface="Arial"/>
                <a:buNone/>
              </a:pPr>
              <a:r>
                <a:rPr b="1" i="0" lang="ko" sz="900" u="none" cap="none" strike="noStrike">
                  <a:solidFill>
                    <a:srgbClr val="40BEB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Topic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41"/>
          <p:cNvGrpSpPr/>
          <p:nvPr/>
        </p:nvGrpSpPr>
        <p:grpSpPr>
          <a:xfrm>
            <a:off x="3733843" y="2035672"/>
            <a:ext cx="788700" cy="2206281"/>
            <a:chOff x="4105283" y="1356911"/>
            <a:chExt cx="788700" cy="2206281"/>
          </a:xfrm>
        </p:grpSpPr>
        <p:sp>
          <p:nvSpPr>
            <p:cNvPr id="633" name="Google Shape;633;p41"/>
            <p:cNvSpPr/>
            <p:nvPr/>
          </p:nvSpPr>
          <p:spPr>
            <a:xfrm>
              <a:off x="4275234" y="1682792"/>
              <a:ext cx="410400" cy="1880400"/>
            </a:xfrm>
            <a:prstGeom prst="rect">
              <a:avLst/>
            </a:prstGeom>
            <a:noFill/>
            <a:ln cap="flat" cmpd="sng" w="12700">
              <a:solidFill>
                <a:srgbClr val="0F6FC6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D8661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4" name="Google Shape;634;p41"/>
            <p:cNvSpPr txBox="1"/>
            <p:nvPr/>
          </p:nvSpPr>
          <p:spPr>
            <a:xfrm>
              <a:off x="4105283" y="1356911"/>
              <a:ext cx="788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F6FC6"/>
                </a:buClr>
                <a:buSzPts val="900"/>
                <a:buFont typeface="Arial"/>
                <a:buNone/>
              </a:pPr>
              <a:r>
                <a:rPr b="1" i="0" lang="ko" sz="900" u="none" cap="none" strike="noStrike">
                  <a:solidFill>
                    <a:srgbClr val="0F6FC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데이터허브</a:t>
              </a:r>
              <a:endParaRPr b="1" i="0" sz="900" u="none" cap="none" strike="noStrike">
                <a:solidFill>
                  <a:srgbClr val="0F6FC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F6FC6"/>
                </a:buClr>
                <a:buSzPts val="900"/>
                <a:buFont typeface="Arial"/>
                <a:buNone/>
              </a:pPr>
              <a:r>
                <a:rPr b="1" i="0" lang="ko" sz="900" u="none" cap="none" strike="noStrike">
                  <a:solidFill>
                    <a:srgbClr val="0F6FC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Topic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Google Shape;635;p41"/>
          <p:cNvGrpSpPr/>
          <p:nvPr/>
        </p:nvGrpSpPr>
        <p:grpSpPr>
          <a:xfrm>
            <a:off x="4917275" y="1194684"/>
            <a:ext cx="744900" cy="615274"/>
            <a:chOff x="3027012" y="2784927"/>
            <a:chExt cx="744900" cy="615274"/>
          </a:xfrm>
        </p:grpSpPr>
        <p:pic>
          <p:nvPicPr>
            <p:cNvPr id="636" name="Google Shape;636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74916" y="2784927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7" name="Google Shape;637;p4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17267" y="2918157"/>
              <a:ext cx="566200" cy="201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8" name="Google Shape;638;p41"/>
            <p:cNvSpPr txBox="1"/>
            <p:nvPr/>
          </p:nvSpPr>
          <p:spPr>
            <a:xfrm>
              <a:off x="3027012" y="3169501"/>
              <a:ext cx="7449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ELK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9" name="Google Shape;639;p41"/>
          <p:cNvSpPr txBox="1"/>
          <p:nvPr/>
        </p:nvSpPr>
        <p:spPr>
          <a:xfrm>
            <a:off x="4591507" y="2213848"/>
            <a:ext cx="69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72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BF72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72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BF72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Scaling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0" name="Google Shape;640;p41"/>
          <p:cNvCxnSpPr>
            <a:stCxn id="627" idx="2"/>
            <a:endCxn id="630" idx="2"/>
          </p:cNvCxnSpPr>
          <p:nvPr/>
        </p:nvCxnSpPr>
        <p:spPr>
          <a:xfrm flipH="1" rot="5400000">
            <a:off x="4095300" y="3750210"/>
            <a:ext cx="369000" cy="1352400"/>
          </a:xfrm>
          <a:prstGeom prst="bentConnector3">
            <a:avLst>
              <a:gd fmla="val -64533" name="adj1"/>
            </a:avLst>
          </a:prstGeom>
          <a:noFill/>
          <a:ln cap="flat" cmpd="sng" w="9525">
            <a:solidFill>
              <a:srgbClr val="40BEB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1" name="Google Shape;641;p41"/>
          <p:cNvCxnSpPr>
            <a:endCxn id="638" idx="2"/>
          </p:cNvCxnSpPr>
          <p:nvPr/>
        </p:nvCxnSpPr>
        <p:spPr>
          <a:xfrm flipH="1" rot="5400000">
            <a:off x="4611575" y="2488108"/>
            <a:ext cx="1463400" cy="10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0BEB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키바나(Kibana)의 Visualize와 Dashboard 사용해서 시각화하기" id="642" name="Google Shape;642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33845" y="1417432"/>
            <a:ext cx="1757675" cy="113497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41"/>
          <p:cNvSpPr/>
          <p:nvPr/>
        </p:nvSpPr>
        <p:spPr>
          <a:xfrm>
            <a:off x="1545747" y="1138853"/>
            <a:ext cx="5576700" cy="4291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4" name="Google Shape;644;p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44858" y="1131232"/>
            <a:ext cx="3810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5" name="Google Shape;645;p41"/>
          <p:cNvCxnSpPr>
            <a:stCxn id="637" idx="3"/>
            <a:endCxn id="642" idx="1"/>
          </p:cNvCxnSpPr>
          <p:nvPr/>
        </p:nvCxnSpPr>
        <p:spPr>
          <a:xfrm>
            <a:off x="5573730" y="1428538"/>
            <a:ext cx="1860000" cy="5565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40BEB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646" name="Google Shape;646;p4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82770" y="2303740"/>
            <a:ext cx="572318" cy="57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4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84014" y="3865217"/>
            <a:ext cx="572318" cy="572318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41"/>
          <p:cNvSpPr txBox="1"/>
          <p:nvPr/>
        </p:nvSpPr>
        <p:spPr>
          <a:xfrm>
            <a:off x="6277236" y="2080414"/>
            <a:ext cx="1115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통합 DB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1"/>
          <p:cNvSpPr txBox="1"/>
          <p:nvPr/>
        </p:nvSpPr>
        <p:spPr>
          <a:xfrm>
            <a:off x="6222757" y="4449354"/>
            <a:ext cx="1115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분산 DB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먹고 있는 사람 단색으로 채워진" id="650" name="Google Shape;650;p4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56671" y="2880658"/>
            <a:ext cx="724650" cy="724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thentication bypass in Zabbix" id="651" name="Google Shape;651;p4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53134" y="4839257"/>
            <a:ext cx="347632" cy="3476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2" name="Google Shape;652;p41"/>
          <p:cNvGrpSpPr/>
          <p:nvPr/>
        </p:nvGrpSpPr>
        <p:grpSpPr>
          <a:xfrm>
            <a:off x="34207" y="3842785"/>
            <a:ext cx="1159292" cy="1049294"/>
            <a:chOff x="376557" y="3621087"/>
            <a:chExt cx="1877700" cy="1502641"/>
          </a:xfrm>
        </p:grpSpPr>
        <p:sp>
          <p:nvSpPr>
            <p:cNvPr id="653" name="Google Shape;653;p41"/>
            <p:cNvSpPr txBox="1"/>
            <p:nvPr/>
          </p:nvSpPr>
          <p:spPr>
            <a:xfrm>
              <a:off x="446527" y="4730832"/>
              <a:ext cx="1097400" cy="29430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1" i="0" lang="ko" sz="12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주차관제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4" name="Google Shape;654;p41"/>
            <p:cNvGrpSpPr/>
            <p:nvPr/>
          </p:nvGrpSpPr>
          <p:grpSpPr>
            <a:xfrm>
              <a:off x="446654" y="3761056"/>
              <a:ext cx="1187973" cy="927551"/>
              <a:chOff x="6169915" y="4300545"/>
              <a:chExt cx="681021" cy="506416"/>
            </a:xfrm>
          </p:grpSpPr>
          <p:pic>
            <p:nvPicPr>
              <p:cNvPr descr="D:\Work\자료실\장비관련자료\HP\모니터.png" id="655" name="Google Shape;655;p4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169915" y="4429132"/>
                <a:ext cx="428628" cy="3661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:\Work\자료실\장비관련자료\HP\HP COMPAQ 6200PRO.png" id="656" name="Google Shape;656;p41"/>
              <p:cNvPicPr preferRelativeResize="0"/>
              <p:nvPr/>
            </p:nvPicPr>
            <p:blipFill rotWithShape="1">
              <a:blip r:embed="rId15">
                <a:alphaModFix/>
              </a:blip>
              <a:srcRect b="2461" l="8925" r="11310" t="2859"/>
              <a:stretch/>
            </p:blipFill>
            <p:spPr>
              <a:xfrm>
                <a:off x="6638875" y="4300545"/>
                <a:ext cx="212061" cy="5064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화면구성" id="657" name="Google Shape;657;p41"/>
            <p:cNvPicPr preferRelativeResize="0"/>
            <p:nvPr/>
          </p:nvPicPr>
          <p:blipFill rotWithShape="1">
            <a:blip r:embed="rId16">
              <a:alphaModFix/>
            </a:blip>
            <a:srcRect b="48285" l="64572" r="0" t="3679"/>
            <a:stretch/>
          </p:blipFill>
          <p:spPr>
            <a:xfrm>
              <a:off x="484199" y="4032350"/>
              <a:ext cx="674597" cy="460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8" name="Google Shape;658;p41"/>
            <p:cNvSpPr/>
            <p:nvPr/>
          </p:nvSpPr>
          <p:spPr>
            <a:xfrm>
              <a:off x="376557" y="3663028"/>
              <a:ext cx="1877700" cy="1460700"/>
            </a:xfrm>
            <a:prstGeom prst="rect">
              <a:avLst/>
            </a:prstGeom>
            <a:noFill/>
            <a:ln cap="flat" cmpd="sng" w="19050">
              <a:solidFill>
                <a:srgbClr val="323F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1578077" y="3621087"/>
              <a:ext cx="324185" cy="325326"/>
            </a:xfrm>
            <a:prstGeom prst="flowChartMagneticDisk">
              <a:avLst/>
            </a:prstGeom>
            <a:solidFill>
              <a:srgbClr val="FEE599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Authentication bypass in Zabbix" id="660" name="Google Shape;660;p4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85736" y="4488588"/>
            <a:ext cx="243258" cy="235462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41"/>
          <p:cNvSpPr txBox="1"/>
          <p:nvPr/>
        </p:nvSpPr>
        <p:spPr>
          <a:xfrm>
            <a:off x="724747" y="4692806"/>
            <a:ext cx="539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2" name="Google Shape;66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4106" y="4726214"/>
            <a:ext cx="588736" cy="588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3" name="Google Shape;663;p41"/>
          <p:cNvCxnSpPr>
            <a:stCxn id="661" idx="2"/>
            <a:endCxn id="662" idx="1"/>
          </p:cNvCxnSpPr>
          <p:nvPr/>
        </p:nvCxnSpPr>
        <p:spPr>
          <a:xfrm flipH="1" rot="-5400000">
            <a:off x="3215647" y="2702156"/>
            <a:ext cx="97200" cy="4539900"/>
          </a:xfrm>
          <a:prstGeom prst="bentConnector2">
            <a:avLst/>
          </a:prstGeom>
          <a:noFill/>
          <a:ln cap="flat" cmpd="sng" w="9525">
            <a:solidFill>
              <a:srgbClr val="D4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4" name="Google Shape;664;p41"/>
          <p:cNvCxnSpPr>
            <a:stCxn id="662" idx="3"/>
          </p:cNvCxnSpPr>
          <p:nvPr/>
        </p:nvCxnSpPr>
        <p:spPr>
          <a:xfrm flipH="1" rot="10800000">
            <a:off x="6122842" y="4908982"/>
            <a:ext cx="1215600" cy="111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D4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Zabbix 정리" id="665" name="Google Shape;665;p4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466883" y="4024037"/>
            <a:ext cx="1704227" cy="10681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6" name="Google Shape;666;p41"/>
          <p:cNvCxnSpPr>
            <a:stCxn id="650" idx="2"/>
            <a:endCxn id="665" idx="0"/>
          </p:cNvCxnSpPr>
          <p:nvPr/>
        </p:nvCxnSpPr>
        <p:spPr>
          <a:xfrm flipH="1" rot="-5400000">
            <a:off x="8109896" y="3814408"/>
            <a:ext cx="4188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D4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7" name="Google Shape;667;p41"/>
          <p:cNvCxnSpPr>
            <a:stCxn id="650" idx="0"/>
            <a:endCxn id="642" idx="2"/>
          </p:cNvCxnSpPr>
          <p:nvPr/>
        </p:nvCxnSpPr>
        <p:spPr>
          <a:xfrm flipH="1" rot="5400000">
            <a:off x="8151746" y="2713408"/>
            <a:ext cx="328200" cy="63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40BEB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8" name="Google Shape;668;p41"/>
          <p:cNvSpPr txBox="1"/>
          <p:nvPr/>
        </p:nvSpPr>
        <p:spPr>
          <a:xfrm>
            <a:off x="7283830" y="3543647"/>
            <a:ext cx="11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로컬 DB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인프라 모니터링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1"/>
          <p:cNvSpPr txBox="1"/>
          <p:nvPr/>
        </p:nvSpPr>
        <p:spPr>
          <a:xfrm>
            <a:off x="7222445" y="2535699"/>
            <a:ext cx="11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주차현황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모니터링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0" name="Google Shape;670;p41"/>
          <p:cNvCxnSpPr>
            <a:stCxn id="624" idx="3"/>
            <a:endCxn id="671" idx="1"/>
          </p:cNvCxnSpPr>
          <p:nvPr/>
        </p:nvCxnSpPr>
        <p:spPr>
          <a:xfrm>
            <a:off x="5260867" y="3273386"/>
            <a:ext cx="261000" cy="115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2644F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2" name="Google Shape;672;p41"/>
          <p:cNvCxnSpPr>
            <a:stCxn id="673" idx="2"/>
            <a:endCxn id="671" idx="0"/>
          </p:cNvCxnSpPr>
          <p:nvPr/>
        </p:nvCxnSpPr>
        <p:spPr>
          <a:xfrm flipH="1" rot="-5400000">
            <a:off x="5584729" y="2816848"/>
            <a:ext cx="616800" cy="318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rgbClr val="2644F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4" name="Google Shape;674;p41"/>
          <p:cNvCxnSpPr>
            <a:stCxn id="646" idx="2"/>
            <a:endCxn id="647" idx="0"/>
          </p:cNvCxnSpPr>
          <p:nvPr/>
        </p:nvCxnSpPr>
        <p:spPr>
          <a:xfrm flipH="1" rot="-5400000">
            <a:off x="6274979" y="3370008"/>
            <a:ext cx="989100" cy="1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2644F4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73" name="Google Shape;67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8629" y="2067148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41"/>
          <p:cNvSpPr txBox="1"/>
          <p:nvPr/>
        </p:nvSpPr>
        <p:spPr>
          <a:xfrm>
            <a:off x="5642982" y="2204933"/>
            <a:ext cx="469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6" name="Google Shape;676;p41"/>
          <p:cNvCxnSpPr>
            <a:stCxn id="675" idx="3"/>
            <a:endCxn id="646" idx="1"/>
          </p:cNvCxnSpPr>
          <p:nvPr/>
        </p:nvCxnSpPr>
        <p:spPr>
          <a:xfrm>
            <a:off x="6112182" y="2320283"/>
            <a:ext cx="370500" cy="2697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2644F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7" name="Google Shape;677;p41"/>
          <p:cNvSpPr txBox="1"/>
          <p:nvPr/>
        </p:nvSpPr>
        <p:spPr>
          <a:xfrm>
            <a:off x="6583268" y="3247527"/>
            <a:ext cx="479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동기화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p41"/>
          <p:cNvCxnSpPr>
            <a:stCxn id="613" idx="4"/>
            <a:endCxn id="624" idx="1"/>
          </p:cNvCxnSpPr>
          <p:nvPr/>
        </p:nvCxnSpPr>
        <p:spPr>
          <a:xfrm>
            <a:off x="4407064" y="2634226"/>
            <a:ext cx="235200" cy="639300"/>
          </a:xfrm>
          <a:prstGeom prst="straightConnector1">
            <a:avLst/>
          </a:prstGeom>
          <a:noFill/>
          <a:ln cap="flat" cmpd="sng" w="9525">
            <a:solidFill>
              <a:srgbClr val="7C4AD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9" name="Google Shape;679;p41"/>
          <p:cNvCxnSpPr>
            <a:stCxn id="614" idx="4"/>
            <a:endCxn id="624" idx="1"/>
          </p:cNvCxnSpPr>
          <p:nvPr/>
        </p:nvCxnSpPr>
        <p:spPr>
          <a:xfrm flipH="1" rot="10800000">
            <a:off x="4425411" y="3273336"/>
            <a:ext cx="216900" cy="45000"/>
          </a:xfrm>
          <a:prstGeom prst="straightConnector1">
            <a:avLst/>
          </a:prstGeom>
          <a:noFill/>
          <a:ln cap="flat" cmpd="sng" w="9525">
            <a:solidFill>
              <a:srgbClr val="7C4AD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0" name="Google Shape;680;p41"/>
          <p:cNvCxnSpPr>
            <a:stCxn id="615" idx="4"/>
            <a:endCxn id="624" idx="1"/>
          </p:cNvCxnSpPr>
          <p:nvPr/>
        </p:nvCxnSpPr>
        <p:spPr>
          <a:xfrm flipH="1" rot="10800000">
            <a:off x="4414454" y="3273407"/>
            <a:ext cx="227700" cy="721200"/>
          </a:xfrm>
          <a:prstGeom prst="straightConnector1">
            <a:avLst/>
          </a:prstGeom>
          <a:noFill/>
          <a:ln cap="flat" cmpd="sng" w="9525">
            <a:solidFill>
              <a:srgbClr val="7C4AD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1" name="Google Shape;671;p41"/>
          <p:cNvSpPr/>
          <p:nvPr/>
        </p:nvSpPr>
        <p:spPr>
          <a:xfrm>
            <a:off x="5521875" y="3141006"/>
            <a:ext cx="774600" cy="4962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데이터허브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1" name="Google Shape;681;p41"/>
          <p:cNvGrpSpPr/>
          <p:nvPr/>
        </p:nvGrpSpPr>
        <p:grpSpPr>
          <a:xfrm>
            <a:off x="1961739" y="1774138"/>
            <a:ext cx="776400" cy="777803"/>
            <a:chOff x="3460416" y="2811605"/>
            <a:chExt cx="776400" cy="777803"/>
          </a:xfrm>
        </p:grpSpPr>
        <p:pic>
          <p:nvPicPr>
            <p:cNvPr descr="Confluent Delivers New Cluster Controls, Data Connectors for Hosted Kafka" id="682" name="Google Shape;682;p4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651698" y="2890238"/>
              <a:ext cx="311224" cy="311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3" name="Google Shape;683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73323" y="2811605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4" name="Google Shape;684;p41"/>
            <p:cNvSpPr txBox="1"/>
            <p:nvPr/>
          </p:nvSpPr>
          <p:spPr>
            <a:xfrm>
              <a:off x="3460416" y="3220108"/>
              <a:ext cx="77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Rest Proxy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커넥터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5" name="Google Shape;685;p41"/>
          <p:cNvGrpSpPr/>
          <p:nvPr/>
        </p:nvGrpSpPr>
        <p:grpSpPr>
          <a:xfrm>
            <a:off x="1951687" y="2522812"/>
            <a:ext cx="752100" cy="766737"/>
            <a:chOff x="3460415" y="2822671"/>
            <a:chExt cx="752100" cy="766737"/>
          </a:xfrm>
        </p:grpSpPr>
        <p:pic>
          <p:nvPicPr>
            <p:cNvPr descr="Confluent Delivers New Cluster Controls, Data Connectors for Hosted Kafka" id="686" name="Google Shape;686;p4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651698" y="2890238"/>
              <a:ext cx="311224" cy="311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7" name="Google Shape;687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78710" y="2822671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8" name="Google Shape;688;p41"/>
            <p:cNvSpPr txBox="1"/>
            <p:nvPr/>
          </p:nvSpPr>
          <p:spPr>
            <a:xfrm>
              <a:off x="3460415" y="3220108"/>
              <a:ext cx="75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Rest Proxy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커넥터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9" name="Google Shape;689;p41"/>
          <p:cNvSpPr/>
          <p:nvPr/>
        </p:nvSpPr>
        <p:spPr>
          <a:xfrm>
            <a:off x="1986357" y="1703164"/>
            <a:ext cx="681600" cy="1611300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0" name="Google Shape;690;p41"/>
          <p:cNvGrpSpPr/>
          <p:nvPr/>
        </p:nvGrpSpPr>
        <p:grpSpPr>
          <a:xfrm>
            <a:off x="1656546" y="2320349"/>
            <a:ext cx="399600" cy="606649"/>
            <a:chOff x="2088150" y="5290028"/>
            <a:chExt cx="399600" cy="606649"/>
          </a:xfrm>
        </p:grpSpPr>
        <p:pic>
          <p:nvPicPr>
            <p:cNvPr id="691" name="Google Shape;691;p4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092934" y="5290028"/>
              <a:ext cx="394747" cy="3947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2" name="Google Shape;692;p41"/>
            <p:cNvSpPr txBox="1"/>
            <p:nvPr/>
          </p:nvSpPr>
          <p:spPr>
            <a:xfrm>
              <a:off x="2088150" y="5665977"/>
              <a:ext cx="3996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3" name="Google Shape;693;p41"/>
          <p:cNvGrpSpPr/>
          <p:nvPr/>
        </p:nvGrpSpPr>
        <p:grpSpPr>
          <a:xfrm>
            <a:off x="1954168" y="3486565"/>
            <a:ext cx="776400" cy="777803"/>
            <a:chOff x="3460416" y="2811605"/>
            <a:chExt cx="776400" cy="777803"/>
          </a:xfrm>
        </p:grpSpPr>
        <p:pic>
          <p:nvPicPr>
            <p:cNvPr descr="Confluent Delivers New Cluster Controls, Data Connectors for Hosted Kafka" id="694" name="Google Shape;694;p4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651698" y="2890238"/>
              <a:ext cx="311224" cy="311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" name="Google Shape;695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73323" y="2811605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6" name="Google Shape;696;p41"/>
            <p:cNvSpPr txBox="1"/>
            <p:nvPr/>
          </p:nvSpPr>
          <p:spPr>
            <a:xfrm>
              <a:off x="3460416" y="3220108"/>
              <a:ext cx="77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MSSQL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커넥터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7" name="Google Shape;697;p41"/>
          <p:cNvGrpSpPr/>
          <p:nvPr/>
        </p:nvGrpSpPr>
        <p:grpSpPr>
          <a:xfrm>
            <a:off x="1944116" y="4235239"/>
            <a:ext cx="752100" cy="766737"/>
            <a:chOff x="3460415" y="2822671"/>
            <a:chExt cx="752100" cy="766737"/>
          </a:xfrm>
        </p:grpSpPr>
        <p:pic>
          <p:nvPicPr>
            <p:cNvPr descr="Confluent Delivers New Cluster Controls, Data Connectors for Hosted Kafka" id="698" name="Google Shape;698;p4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651698" y="2890238"/>
              <a:ext cx="311224" cy="311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9" name="Google Shape;699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78710" y="2822671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0" name="Google Shape;700;p41"/>
            <p:cNvSpPr txBox="1"/>
            <p:nvPr/>
          </p:nvSpPr>
          <p:spPr>
            <a:xfrm>
              <a:off x="3460415" y="3220108"/>
              <a:ext cx="75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MSSQL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커넥터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41"/>
          <p:cNvSpPr/>
          <p:nvPr/>
        </p:nvSpPr>
        <p:spPr>
          <a:xfrm>
            <a:off x="1978786" y="3415591"/>
            <a:ext cx="681600" cy="1611300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2" name="Google Shape;702;p41"/>
          <p:cNvGrpSpPr/>
          <p:nvPr/>
        </p:nvGrpSpPr>
        <p:grpSpPr>
          <a:xfrm>
            <a:off x="-4437" y="2312594"/>
            <a:ext cx="1159292" cy="1049294"/>
            <a:chOff x="376557" y="3621087"/>
            <a:chExt cx="1877700" cy="1502641"/>
          </a:xfrm>
        </p:grpSpPr>
        <p:sp>
          <p:nvSpPr>
            <p:cNvPr id="703" name="Google Shape;703;p41"/>
            <p:cNvSpPr txBox="1"/>
            <p:nvPr/>
          </p:nvSpPr>
          <p:spPr>
            <a:xfrm>
              <a:off x="403271" y="4748309"/>
              <a:ext cx="1200600" cy="29430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1" i="0" lang="ko" sz="12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초음파유도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4" name="Google Shape;704;p41"/>
            <p:cNvGrpSpPr/>
            <p:nvPr/>
          </p:nvGrpSpPr>
          <p:grpSpPr>
            <a:xfrm>
              <a:off x="446654" y="3761056"/>
              <a:ext cx="1187973" cy="927551"/>
              <a:chOff x="6169915" y="4300545"/>
              <a:chExt cx="681021" cy="506416"/>
            </a:xfrm>
          </p:grpSpPr>
          <p:pic>
            <p:nvPicPr>
              <p:cNvPr descr="D:\Work\자료실\장비관련자료\HP\모니터.png" id="705" name="Google Shape;705;p4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169915" y="4429132"/>
                <a:ext cx="428628" cy="3661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:\Work\자료실\장비관련자료\HP\HP COMPAQ 6200PRO.png" id="706" name="Google Shape;706;p41"/>
              <p:cNvPicPr preferRelativeResize="0"/>
              <p:nvPr/>
            </p:nvPicPr>
            <p:blipFill rotWithShape="1">
              <a:blip r:embed="rId15">
                <a:alphaModFix/>
              </a:blip>
              <a:srcRect b="2461" l="8925" r="11310" t="2859"/>
              <a:stretch/>
            </p:blipFill>
            <p:spPr>
              <a:xfrm>
                <a:off x="6638875" y="4300545"/>
                <a:ext cx="212061" cy="5064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화면구성" id="707" name="Google Shape;707;p41"/>
            <p:cNvPicPr preferRelativeResize="0"/>
            <p:nvPr/>
          </p:nvPicPr>
          <p:blipFill rotWithShape="1">
            <a:blip r:embed="rId16">
              <a:alphaModFix/>
            </a:blip>
            <a:srcRect b="48285" l="64572" r="0" t="3679"/>
            <a:stretch/>
          </p:blipFill>
          <p:spPr>
            <a:xfrm>
              <a:off x="484199" y="4032350"/>
              <a:ext cx="674597" cy="460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8" name="Google Shape;708;p41"/>
            <p:cNvSpPr/>
            <p:nvPr/>
          </p:nvSpPr>
          <p:spPr>
            <a:xfrm>
              <a:off x="376557" y="3663028"/>
              <a:ext cx="1877700" cy="1460700"/>
            </a:xfrm>
            <a:prstGeom prst="rect">
              <a:avLst/>
            </a:prstGeom>
            <a:noFill/>
            <a:ln cap="flat" cmpd="sng" w="19050">
              <a:solidFill>
                <a:srgbClr val="323F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1578077" y="3621087"/>
              <a:ext cx="324185" cy="325326"/>
            </a:xfrm>
            <a:prstGeom prst="flowChartMagneticDisk">
              <a:avLst/>
            </a:prstGeom>
            <a:solidFill>
              <a:srgbClr val="FEE599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10" name="Google Shape;710;p41"/>
          <p:cNvGrpSpPr/>
          <p:nvPr/>
        </p:nvGrpSpPr>
        <p:grpSpPr>
          <a:xfrm>
            <a:off x="-26799" y="1162646"/>
            <a:ext cx="1159292" cy="1049294"/>
            <a:chOff x="376557" y="3621087"/>
            <a:chExt cx="1877700" cy="1502641"/>
          </a:xfrm>
        </p:grpSpPr>
        <p:sp>
          <p:nvSpPr>
            <p:cNvPr id="711" name="Google Shape;711;p41"/>
            <p:cNvSpPr txBox="1"/>
            <p:nvPr/>
          </p:nvSpPr>
          <p:spPr>
            <a:xfrm>
              <a:off x="439494" y="4730832"/>
              <a:ext cx="1104600" cy="29430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1" i="0" lang="ko" sz="12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영상유도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2" name="Google Shape;712;p41"/>
            <p:cNvGrpSpPr/>
            <p:nvPr/>
          </p:nvGrpSpPr>
          <p:grpSpPr>
            <a:xfrm>
              <a:off x="446654" y="3761056"/>
              <a:ext cx="1187973" cy="927551"/>
              <a:chOff x="6169915" y="4300545"/>
              <a:chExt cx="681021" cy="506416"/>
            </a:xfrm>
          </p:grpSpPr>
          <p:pic>
            <p:nvPicPr>
              <p:cNvPr descr="D:\Work\자료실\장비관련자료\HP\모니터.png" id="713" name="Google Shape;713;p4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169915" y="4429132"/>
                <a:ext cx="428628" cy="3661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:\Work\자료실\장비관련자료\HP\HP COMPAQ 6200PRO.png" id="714" name="Google Shape;714;p41"/>
              <p:cNvPicPr preferRelativeResize="0"/>
              <p:nvPr/>
            </p:nvPicPr>
            <p:blipFill rotWithShape="1">
              <a:blip r:embed="rId15">
                <a:alphaModFix/>
              </a:blip>
              <a:srcRect b="2461" l="8925" r="11310" t="2859"/>
              <a:stretch/>
            </p:blipFill>
            <p:spPr>
              <a:xfrm>
                <a:off x="6638875" y="4300545"/>
                <a:ext cx="212061" cy="5064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화면구성" id="715" name="Google Shape;715;p41"/>
            <p:cNvPicPr preferRelativeResize="0"/>
            <p:nvPr/>
          </p:nvPicPr>
          <p:blipFill rotWithShape="1">
            <a:blip r:embed="rId16">
              <a:alphaModFix/>
            </a:blip>
            <a:srcRect b="48285" l="64572" r="0" t="3679"/>
            <a:stretch/>
          </p:blipFill>
          <p:spPr>
            <a:xfrm>
              <a:off x="484199" y="4032350"/>
              <a:ext cx="674597" cy="460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6" name="Google Shape;716;p41"/>
            <p:cNvSpPr/>
            <p:nvPr/>
          </p:nvSpPr>
          <p:spPr>
            <a:xfrm>
              <a:off x="376557" y="3663028"/>
              <a:ext cx="1877700" cy="1460700"/>
            </a:xfrm>
            <a:prstGeom prst="rect">
              <a:avLst/>
            </a:prstGeom>
            <a:noFill/>
            <a:ln cap="flat" cmpd="sng" w="19050">
              <a:solidFill>
                <a:srgbClr val="323F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1578077" y="3621087"/>
              <a:ext cx="324185" cy="325326"/>
            </a:xfrm>
            <a:prstGeom prst="flowChartMagneticDisk">
              <a:avLst/>
            </a:prstGeom>
            <a:solidFill>
              <a:srgbClr val="FEE599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Api - 무료 컴퓨터개 아이콘" id="718" name="Google Shape;718;p4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22417" y="1673985"/>
            <a:ext cx="386090" cy="386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i - 무료 컴퓨터개 아이콘" id="719" name="Google Shape;719;p4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58497" y="2883427"/>
            <a:ext cx="386090" cy="3860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0" name="Google Shape;720;p41"/>
          <p:cNvCxnSpPr>
            <a:stCxn id="718" idx="3"/>
            <a:endCxn id="691" idx="1"/>
          </p:cNvCxnSpPr>
          <p:nvPr/>
        </p:nvCxnSpPr>
        <p:spPr>
          <a:xfrm>
            <a:off x="1108507" y="1867030"/>
            <a:ext cx="552900" cy="6507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1" name="Google Shape;721;p41"/>
          <p:cNvCxnSpPr>
            <a:stCxn id="719" idx="3"/>
            <a:endCxn id="691" idx="1"/>
          </p:cNvCxnSpPr>
          <p:nvPr/>
        </p:nvCxnSpPr>
        <p:spPr>
          <a:xfrm flipH="1" rot="10800000">
            <a:off x="1144587" y="2517872"/>
            <a:ext cx="516600" cy="5586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2" name="Google Shape;722;p41"/>
          <p:cNvCxnSpPr>
            <a:stCxn id="695" idx="1"/>
            <a:endCxn id="656" idx="3"/>
          </p:cNvCxnSpPr>
          <p:nvPr/>
        </p:nvCxnSpPr>
        <p:spPr>
          <a:xfrm flipH="1">
            <a:off x="810975" y="3715165"/>
            <a:ext cx="1256100" cy="549300"/>
          </a:xfrm>
          <a:prstGeom prst="straightConnector1">
            <a:avLst/>
          </a:prstGeom>
          <a:noFill/>
          <a:ln cap="flat" cmpd="sng" w="9525">
            <a:solidFill>
              <a:srgbClr val="2E487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3" name="Google Shape;723;p41"/>
          <p:cNvCxnSpPr>
            <a:stCxn id="689" idx="3"/>
            <a:endCxn id="611" idx="1"/>
          </p:cNvCxnSpPr>
          <p:nvPr/>
        </p:nvCxnSpPr>
        <p:spPr>
          <a:xfrm>
            <a:off x="2667957" y="2508814"/>
            <a:ext cx="158700" cy="7413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4" name="Google Shape;724;p41"/>
          <p:cNvCxnSpPr>
            <a:stCxn id="701" idx="3"/>
            <a:endCxn id="611" idx="1"/>
          </p:cNvCxnSpPr>
          <p:nvPr/>
        </p:nvCxnSpPr>
        <p:spPr>
          <a:xfrm flipH="1" rot="10800000">
            <a:off x="2660386" y="3250141"/>
            <a:ext cx="166200" cy="9711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5" name="Google Shape;725;p41"/>
          <p:cNvSpPr/>
          <p:nvPr/>
        </p:nvSpPr>
        <p:spPr>
          <a:xfrm>
            <a:off x="3276350" y="1022075"/>
            <a:ext cx="4007400" cy="4121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D4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1"/>
          <p:cNvSpPr txBox="1"/>
          <p:nvPr/>
        </p:nvSpPr>
        <p:spPr>
          <a:xfrm>
            <a:off x="3249325" y="1320725"/>
            <a:ext cx="17043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D40000"/>
                </a:solidFill>
              </a:rPr>
              <a:t>    2. </a:t>
            </a:r>
            <a:r>
              <a:rPr b="1" lang="ko">
                <a:solidFill>
                  <a:srgbClr val="D40000"/>
                </a:solidFill>
              </a:rPr>
              <a:t>KAFKA-&gt; DB</a:t>
            </a:r>
            <a:endParaRPr b="1">
              <a:solidFill>
                <a:srgbClr val="D4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6716400" y="1636575"/>
            <a:ext cx="1665300" cy="304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097275" y="2133119"/>
            <a:ext cx="1172400" cy="18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453325" y="1636575"/>
            <a:ext cx="2245500" cy="304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Kafka란?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663500" y="2687875"/>
            <a:ext cx="1825200" cy="8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201800" y="2806675"/>
            <a:ext cx="121800" cy="565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973200" y="2806675"/>
            <a:ext cx="121800" cy="565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744600" y="2806675"/>
            <a:ext cx="121800" cy="565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201800" y="1299800"/>
            <a:ext cx="13494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461150" y="30106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613550" y="30106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765950" y="30106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963800" y="2806675"/>
            <a:ext cx="121800" cy="565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192400" y="2806675"/>
            <a:ext cx="121800" cy="565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663500" y="3678475"/>
            <a:ext cx="1825200" cy="8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201800" y="3797275"/>
            <a:ext cx="121800" cy="56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973200" y="3797275"/>
            <a:ext cx="121800" cy="56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744600" y="3797275"/>
            <a:ext cx="121800" cy="56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461150" y="40012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613550" y="40012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765950" y="40012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963800" y="3797275"/>
            <a:ext cx="121800" cy="56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192400" y="3797275"/>
            <a:ext cx="121800" cy="56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663500" y="1773475"/>
            <a:ext cx="1825200" cy="8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4201800" y="1892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973200" y="1892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3744600" y="1892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4461150" y="20962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4613550" y="20962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4765950" y="20962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4963800" y="1892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5192400" y="1892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3962150" y="4700500"/>
            <a:ext cx="1227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event stream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1915800" y="2806675"/>
            <a:ext cx="121800" cy="56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1631900" y="236422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1338150" y="3010625"/>
            <a:ext cx="121800" cy="56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626975" y="3232075"/>
            <a:ext cx="121800" cy="565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5"/>
          <p:cNvCxnSpPr>
            <a:stCxn id="66" idx="3"/>
            <a:endCxn id="69" idx="1"/>
          </p:cNvCxnSpPr>
          <p:nvPr/>
        </p:nvCxnSpPr>
        <p:spPr>
          <a:xfrm>
            <a:off x="2269675" y="3077669"/>
            <a:ext cx="13938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>
            <a:stCxn id="66" idx="3"/>
            <a:endCxn id="88" idx="1"/>
          </p:cNvCxnSpPr>
          <p:nvPr/>
        </p:nvCxnSpPr>
        <p:spPr>
          <a:xfrm flipH="1" rot="10800000">
            <a:off x="2269675" y="2177369"/>
            <a:ext cx="1393800" cy="9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stCxn id="66" idx="3"/>
            <a:endCxn id="79" idx="1"/>
          </p:cNvCxnSpPr>
          <p:nvPr/>
        </p:nvCxnSpPr>
        <p:spPr>
          <a:xfrm>
            <a:off x="2269675" y="3077669"/>
            <a:ext cx="1393800" cy="10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5"/>
          <p:cNvSpPr txBox="1"/>
          <p:nvPr/>
        </p:nvSpPr>
        <p:spPr>
          <a:xfrm>
            <a:off x="1302525" y="1697275"/>
            <a:ext cx="1227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events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311700" y="972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Event Streaming Platform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525" y="1697267"/>
            <a:ext cx="1172400" cy="5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3600" y="2306875"/>
            <a:ext cx="713100" cy="7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2648" y="3719625"/>
            <a:ext cx="1227900" cy="7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7477195" y="30868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7477195" y="33154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7477195" y="35440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5"/>
          <p:cNvCxnSpPr>
            <a:stCxn id="65" idx="1"/>
            <a:endCxn id="88" idx="3"/>
          </p:cNvCxnSpPr>
          <p:nvPr/>
        </p:nvCxnSpPr>
        <p:spPr>
          <a:xfrm rot="10800000">
            <a:off x="5488800" y="2177325"/>
            <a:ext cx="1227600" cy="9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>
            <a:stCxn id="65" idx="1"/>
            <a:endCxn id="69" idx="3"/>
          </p:cNvCxnSpPr>
          <p:nvPr/>
        </p:nvCxnSpPr>
        <p:spPr>
          <a:xfrm rot="10800000">
            <a:off x="5488800" y="3091725"/>
            <a:ext cx="1227600" cy="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65" idx="1"/>
            <a:endCxn id="79" idx="3"/>
          </p:cNvCxnSpPr>
          <p:nvPr/>
        </p:nvCxnSpPr>
        <p:spPr>
          <a:xfrm flipH="1">
            <a:off x="5488800" y="3157425"/>
            <a:ext cx="1227600" cy="9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732" name="Google Shape;73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ko" sz="1100"/>
              <a:t>s3 sink connect.zip upload</a:t>
            </a:r>
            <a:endParaRPr b="1"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jdbc-sink-connector source down 후 zip 파일로 s3 업로드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3" name="Google Shape;7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86625"/>
            <a:ext cx="8520599" cy="15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739" name="Google Shape;73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2. 	사용자 지정 플러그인 생성</a:t>
            </a:r>
            <a:endParaRPr b="1"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0" name="Google Shape;7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25" y="1624350"/>
            <a:ext cx="4433874" cy="18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997" y="1624350"/>
            <a:ext cx="4009299" cy="328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747" name="Google Shape;74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00"/>
              <a:t>3. 커넥터 생성 및 설정 값 적용</a:t>
            </a:r>
            <a:endParaRPr b="1" sz="1100"/>
          </a:p>
        </p:txBody>
      </p:sp>
      <p:pic>
        <p:nvPicPr>
          <p:cNvPr id="748" name="Google Shape;7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27" y="1468425"/>
            <a:ext cx="5467099" cy="36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 Connect</a:t>
            </a:r>
            <a:endParaRPr/>
          </a:p>
        </p:txBody>
      </p:sp>
      <p:sp>
        <p:nvSpPr>
          <p:cNvPr id="754" name="Google Shape;75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00"/>
              <a:t>3. </a:t>
            </a:r>
            <a:r>
              <a:rPr b="1" lang="ko" sz="1350">
                <a:solidFill>
                  <a:srgbClr val="16191F"/>
                </a:solidFill>
                <a:highlight>
                  <a:srgbClr val="FAFAFA"/>
                </a:highlight>
              </a:rPr>
              <a:t>커넥터 구성 값 진행 적용 중…</a:t>
            </a:r>
            <a:endParaRPr b="1" sz="1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Kafka 기타</a:t>
            </a:r>
            <a:endParaRPr/>
          </a:p>
        </p:txBody>
      </p:sp>
      <p:sp>
        <p:nvSpPr>
          <p:cNvPr id="760" name="Google Shape;76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Kafka Streams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Java 및 Scala로 실시간 이벤트 스트리밍 처리용 애플리케이션 및 마이크로 서비스를 작성하기 위한 라이브러리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code 작성 필요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ksqlDB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SQL을 사용하여 실시간 이벤트 스트리밍 처리용 애플리케이션을 작성하기 위한 Apache Kafka® 스트리밍 DB(SQL 엔진)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ksql query 작성 필요</a:t>
            </a:r>
            <a:endParaRPr sz="1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kafka 모니터링</a:t>
            </a:r>
            <a:endParaRPr/>
          </a:p>
        </p:txBody>
      </p:sp>
      <p:sp>
        <p:nvSpPr>
          <p:cNvPr id="766" name="Google Shape;76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토픽, 브로커, ACL 등 의 관리를 UI로 할수 있음, Kafka에서 기존에 Cli로 확인 했던 부분을 쉽게 확인.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AKHQ, Kowl , Kafdrop, UI for Apache Kafka, Lense, CMAK, Confluent CC, Conduktor 등등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https://towardsdatascience.com/overview-of-ui-tools-for-monitoring-and-management-of-apache-kafka-clusters-8c383f897e80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767" name="Google Shape;76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46" y="1880800"/>
            <a:ext cx="8030726" cy="326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 모니터링</a:t>
            </a:r>
            <a:endParaRPr/>
          </a:p>
        </p:txBody>
      </p:sp>
      <p:sp>
        <p:nvSpPr>
          <p:cNvPr id="773" name="Google Shape;77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ko" sz="1100">
                <a:solidFill>
                  <a:schemeClr val="dk1"/>
                </a:solidFill>
              </a:rPr>
              <a:t>AKHQ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ko" sz="1400">
                <a:solidFill>
                  <a:schemeClr val="dk1"/>
                </a:solidFill>
              </a:rPr>
              <a:t>실행</a:t>
            </a:r>
            <a:endParaRPr b="1"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docker run -d -p 8080:8080 -v .\application-dev.yml:/app/application.yml tchiotludo/akhq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74" name="Google Shape;77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9625"/>
            <a:ext cx="8196398" cy="23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kafka 모니터링</a:t>
            </a:r>
            <a:endParaRPr/>
          </a:p>
        </p:txBody>
      </p:sp>
      <p:sp>
        <p:nvSpPr>
          <p:cNvPr id="780" name="Google Shape;78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1" name="Google Shape;7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88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논의 및 필요사항</a:t>
            </a:r>
            <a:endParaRPr/>
          </a:p>
        </p:txBody>
      </p:sp>
      <p:sp>
        <p:nvSpPr>
          <p:cNvPr id="787" name="Google Shape;78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CDC 를 구성 할수 있는 조건 필요 MSSQL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</a:t>
            </a:r>
            <a:r>
              <a:rPr lang="ko" sz="1100">
                <a:solidFill>
                  <a:srgbClr val="D44C47"/>
                </a:solidFill>
              </a:rPr>
              <a:t>DB 서버 버전에 따라 설정이 바뀔 수 있음. </a:t>
            </a:r>
            <a:endParaRPr sz="1100">
              <a:solidFill>
                <a:srgbClr val="D44C47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D44C47"/>
                </a:solidFill>
              </a:rPr>
              <a:t>DB 에서 CDC 기능이 지원되어야 한다. </a:t>
            </a:r>
            <a:endParaRPr sz="1100">
              <a:solidFill>
                <a:srgbClr val="D44C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D44C47"/>
                </a:solidFill>
              </a:rPr>
              <a:t>	SQL AGENT 가 동작 중 이여야 한다.</a:t>
            </a:r>
            <a:endParaRPr sz="1100">
              <a:solidFill>
                <a:srgbClr val="D44C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44C47"/>
                </a:solidFill>
              </a:rPr>
              <a:t>	디비 사전 작업 필요</a:t>
            </a:r>
            <a:endParaRPr sz="1100">
              <a:solidFill>
                <a:srgbClr val="D44C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2.  커넥터의 설치 및 기동시 문제 점.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40000"/>
                </a:solidFill>
              </a:rPr>
              <a:t>*커넥터 등록 시에 body 정보가 올바르지 않은 상태에서 connector 가 등록 되는 경우 kafka connect 가 제대로 동작하지 않고 프로세스가 죽는 문제가 발생할 수 있다.</a:t>
            </a:r>
            <a:endParaRPr sz="1100">
              <a:solidFill>
                <a:srgbClr val="D4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rgbClr val="D40000"/>
                </a:solidFill>
              </a:rPr>
              <a:t>해당 문제가 발생하면 관련 topic을 kafka server에서 삭제 후 connect를 다시 동작 시켜야 kafka connect가 정상적으로 다시 동작이 가능하다.</a:t>
            </a:r>
            <a:endParaRPr sz="1100">
              <a:solidFill>
                <a:srgbClr val="D44C47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논의 및 필요사항</a:t>
            </a:r>
            <a:endParaRPr/>
          </a:p>
        </p:txBody>
      </p:sp>
      <p:sp>
        <p:nvSpPr>
          <p:cNvPr id="793" name="Google Shape;79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3.    역방향 시 어떤 식으로 구성 될것인가?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</a:t>
            </a:r>
            <a:r>
              <a:rPr lang="ko" sz="1100">
                <a:solidFill>
                  <a:srgbClr val="D40000"/>
                </a:solidFill>
              </a:rPr>
              <a:t>KAFKA를 쓰는 것인가 ? API 를 사용 하는 것인가? DDNS 로 외부 원하는 PORT 접근 하는 것이 사전에 확인 되어야함</a:t>
            </a:r>
            <a:endParaRPr sz="1100">
              <a:solidFill>
                <a:srgbClr val="D4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4.    Confluent Kafka / Apache Kafka 어떤 것을 쓸 것 인가?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5.    AWS에서 사용 되는 인증은 어떻게 가져 갈 것인가?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</a:t>
            </a:r>
            <a:r>
              <a:rPr lang="ko" sz="1100"/>
              <a:t>외부 접속이 가능한 MSK 에서는 SASL_SCRAM or IAM 인증 권장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6.   모니터링을 위한 Computing 자원 필요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50"/>
              <a:t>         </a:t>
            </a:r>
            <a:r>
              <a:rPr lang="ko" sz="1250"/>
              <a:t>zookeeper 외부 접근 불가, aws msk 에서 topic 관리 하는 UI 존재없음.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50"/>
              <a:t>         producer, consumer 사이 문제 발생시 lag 확인 할 방법 없음.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700"/>
              <a:t>7.     임시 DB 에서 통합 DB로 전환의 경우 어떤 방법으로 처리 할것 인가?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Kafka 특징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b="1" lang="ko" sz="1100"/>
              <a:t>이벤트 스트림을 안전하게 전송 ( pub / sub )</a:t>
            </a:r>
            <a:endParaRPr b="1"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b="1" lang="ko" sz="1100"/>
              <a:t>이벤트 스트림을 디스크에 저장</a:t>
            </a:r>
            <a:endParaRPr b="1"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b="1" lang="ko" sz="1100"/>
              <a:t>이벤트 스트림을 분석 및 처리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</a:t>
            </a:r>
            <a:endParaRPr/>
          </a:p>
        </p:txBody>
      </p:sp>
      <p:sp>
        <p:nvSpPr>
          <p:cNvPr id="799" name="Google Shape;79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4400">
                <a:solidFill>
                  <a:schemeClr val="dk1"/>
                </a:solidFill>
              </a:rPr>
              <a:t>sample git</a:t>
            </a:r>
            <a:br>
              <a:rPr b="1" lang="ko" sz="4400">
                <a:solidFill>
                  <a:schemeClr val="dk1"/>
                </a:solidFill>
              </a:rPr>
            </a:br>
            <a:r>
              <a:rPr lang="ko" sz="44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ko" sz="4400" u="sng">
                <a:solidFill>
                  <a:schemeClr val="hlink"/>
                </a:solidFill>
                <a:hlinkClick r:id="rId4"/>
              </a:rPr>
              <a:t>https://github.com/llewnoiz/kafka.git</a:t>
            </a:r>
            <a:br>
              <a:rPr lang="ko" sz="4400" u="sng">
                <a:solidFill>
                  <a:schemeClr val="hlink"/>
                </a:solidFill>
                <a:hlinkClick r:id="rId5"/>
              </a:rPr>
            </a:br>
            <a:endParaRPr sz="4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4400">
                <a:solidFill>
                  <a:schemeClr val="dk1"/>
                </a:solidFill>
              </a:rPr>
              <a:t>apache kafka 공식 문서</a:t>
            </a:r>
            <a:br>
              <a:rPr b="1" lang="ko" sz="4400">
                <a:solidFill>
                  <a:schemeClr val="dk1"/>
                </a:solidFill>
              </a:rPr>
            </a:br>
            <a:r>
              <a:rPr lang="ko" sz="44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ko" sz="4400" u="sng">
                <a:solidFill>
                  <a:schemeClr val="hlink"/>
                </a:solidFill>
                <a:hlinkClick r:id="rId7"/>
              </a:rPr>
              <a:t>https://kafka.apache.org/documentation/</a:t>
            </a:r>
            <a:br>
              <a:rPr lang="ko" sz="4400" u="sng">
                <a:solidFill>
                  <a:schemeClr val="hlink"/>
                </a:solidFill>
                <a:hlinkClick r:id="rId8"/>
              </a:rPr>
            </a:br>
            <a:endParaRPr sz="4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4400">
                <a:solidFill>
                  <a:schemeClr val="dk1"/>
                </a:solidFill>
              </a:rPr>
              <a:t>debezium sql server connector 문서</a:t>
            </a:r>
            <a:br>
              <a:rPr b="1" lang="ko" sz="4400">
                <a:solidFill>
                  <a:schemeClr val="dk1"/>
                </a:solidFill>
              </a:rPr>
            </a:br>
            <a:r>
              <a:rPr lang="ko" sz="4400" u="sng">
                <a:solidFill>
                  <a:schemeClr val="hlink"/>
                </a:solidFill>
                <a:hlinkClick r:id="rId9"/>
              </a:rPr>
              <a:t>https://docs.confluent.io/kafka-connectors/debezium-sqlserver-source/current/overview.html</a:t>
            </a:r>
            <a:br>
              <a:rPr lang="ko" sz="4400" u="sng">
                <a:solidFill>
                  <a:schemeClr val="hlink"/>
                </a:solidFill>
                <a:hlinkClick r:id="rId10"/>
              </a:rPr>
            </a:br>
            <a:endParaRPr sz="4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4400">
                <a:solidFill>
                  <a:schemeClr val="dk1"/>
                </a:solidFill>
              </a:rPr>
              <a:t>msk kafka 설정 예시</a:t>
            </a:r>
            <a:br>
              <a:rPr b="1" lang="ko" sz="4400">
                <a:solidFill>
                  <a:schemeClr val="dk1"/>
                </a:solidFill>
              </a:rPr>
            </a:br>
            <a:r>
              <a:rPr lang="ko" sz="4400" u="sng">
                <a:solidFill>
                  <a:schemeClr val="hlink"/>
                </a:solidFill>
                <a:hlinkClick r:id="rId11"/>
              </a:rPr>
              <a:t>https://1week.tistory.com/115</a:t>
            </a:r>
            <a:br>
              <a:rPr lang="ko" sz="4400" u="sng">
                <a:solidFill>
                  <a:schemeClr val="hlink"/>
                </a:solidFill>
                <a:hlinkClick r:id="rId12"/>
              </a:rPr>
            </a:br>
            <a:r>
              <a:rPr lang="ko" sz="4400" u="sng">
                <a:solidFill>
                  <a:schemeClr val="hlink"/>
                </a:solidFill>
                <a:hlinkClick r:id="rId13"/>
              </a:rPr>
              <a:t>https://aws.amazon.com/ko/blogs/korea/introducing-amazon-msk-connect-stream-data-to-and-from-your-apache-kafka-clusters-using-managed-connectors/</a:t>
            </a:r>
            <a:br>
              <a:rPr lang="ko" sz="4400" u="sng">
                <a:solidFill>
                  <a:schemeClr val="hlink"/>
                </a:solidFill>
                <a:hlinkClick r:id="rId14"/>
              </a:rPr>
            </a:br>
            <a:endParaRPr sz="4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4400">
                <a:solidFill>
                  <a:schemeClr val="dk1"/>
                </a:solidFill>
              </a:rPr>
              <a:t>confluent hub</a:t>
            </a:r>
            <a:br>
              <a:rPr b="1" lang="ko" sz="4400">
                <a:solidFill>
                  <a:schemeClr val="dk1"/>
                </a:solidFill>
              </a:rPr>
            </a:br>
            <a:r>
              <a:rPr lang="ko" sz="4400" u="sng">
                <a:solidFill>
                  <a:schemeClr val="hlink"/>
                </a:solidFill>
                <a:hlinkClick r:id="rId15"/>
              </a:rPr>
              <a:t>https://www.confluent.io/hub/?_ga=2.105942858.818878415.1648561146-1727219079.1644563166&amp;_gac=1.183425876.1648562015.Cj0KCQjw3IqSBhCoARIsAMBkTb3IVhJSR686GZrLNaiMPSNYbde-qKWCTOL8TR0_Hdew4qqm6MDPY4saAv1kEALw_wcB</a:t>
            </a:r>
            <a:br>
              <a:rPr lang="ko" sz="4400" u="sng">
                <a:solidFill>
                  <a:schemeClr val="hlink"/>
                </a:solidFill>
                <a:hlinkClick r:id="rId16"/>
              </a:rPr>
            </a:br>
            <a:endParaRPr sz="4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</a:t>
            </a:r>
            <a:endParaRPr/>
          </a:p>
        </p:txBody>
      </p:sp>
      <p:sp>
        <p:nvSpPr>
          <p:cNvPr id="805" name="Google Shape;80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confluent kafka connectors 설명</a:t>
            </a:r>
            <a:r>
              <a:rPr lang="ko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ko" sz="1100" u="sng">
                <a:solidFill>
                  <a:schemeClr val="hlink"/>
                </a:solidFill>
                <a:hlinkClick r:id="rId4"/>
              </a:rPr>
              <a:t>https://docs.confluent.io/cloud/current/connectors/cc-microsoft-sql-server-source-cdc-debezium.html</a:t>
            </a:r>
            <a:br>
              <a:rPr lang="ko" sz="1100" u="sng">
                <a:solidFill>
                  <a:schemeClr val="hlink"/>
                </a:solidFill>
                <a:hlinkClick r:id="rId5"/>
              </a:rPr>
            </a:b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confluent community kafka 설치 파일</a:t>
            </a:r>
            <a:br>
              <a:rPr b="1" lang="ko" sz="1100">
                <a:solidFill>
                  <a:schemeClr val="dk1"/>
                </a:solidFill>
              </a:rPr>
            </a:br>
            <a:r>
              <a:rPr lang="ko" sz="1100" u="sng">
                <a:solidFill>
                  <a:schemeClr val="hlink"/>
                </a:solidFill>
                <a:hlinkClick r:id="rId6"/>
              </a:rPr>
              <a:t>https://docs.confluent.io/platform/7.4/installation/installing_cp/zip-tar.html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connector</a:t>
            </a:r>
            <a:br>
              <a:rPr b="1" lang="ko" sz="1100">
                <a:solidFill>
                  <a:schemeClr val="dk1"/>
                </a:solidFill>
              </a:rPr>
            </a:br>
            <a:r>
              <a:rPr lang="ko" sz="1100" u="sng">
                <a:solidFill>
                  <a:schemeClr val="hlink"/>
                </a:solidFill>
                <a:hlinkClick r:id="rId7"/>
              </a:rPr>
              <a:t>https://debezium.io/documentation/reference/stable/install.html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AKHQ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 u="sng">
                <a:solidFill>
                  <a:schemeClr val="hlink"/>
                </a:solidFill>
                <a:hlinkClick r:id="rId8"/>
              </a:rPr>
              <a:t>https://akhq.io/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MSSQL CDC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u="sng">
                <a:solidFill>
                  <a:schemeClr val="hlink"/>
                </a:solidFill>
                <a:hlinkClick r:id="rId9"/>
              </a:rPr>
              <a:t>https://debezium.io/documentation/reference/2.3/connectors/sqlserver.html#_enabling_cdc_on_the_sql_server_database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10"/>
              </a:rPr>
              <a:t>https://debezium.io/documentation/reference/2.3/connectors/sqlserver.html#_verifying_that_the_user_has_access_to_the_cdc_table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Kafka의 사용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b="1" lang="ko" sz="1100"/>
              <a:t>Event가 사용되는 모든 곳에 이용될 수 있음.</a:t>
            </a:r>
            <a:endParaRPr b="1"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b="1" lang="ko" sz="1100"/>
              <a:t>DB 동기화 ( MSA 에서 분리된 DB간 동기화)</a:t>
            </a:r>
            <a:endParaRPr b="1"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b="1" lang="ko" sz="1100"/>
              <a:t>애플리케이션에서 발생하는 로그 수집</a:t>
            </a:r>
            <a:endParaRPr b="1"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b="1" lang="ko" sz="1100"/>
              <a:t>Messaging System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 주요 요소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Topic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Kafka 안에서 논리적으로 메시지가 저장되는 장소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Producer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메시지를 생산(Produce)해서 Kafka의 Topic으로 메시지를 보내는 애플리케이션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Consumer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Topic의 메시지를 가져와서 소비(Consume)하는 애플리케이션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Consumer Group 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Topic의 메시지를 사용하기 위해 협력하는 Consumer들의 집합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 주요 요소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Broker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Topic과 Partition을 분산 유지 및 관리, Kafka Broker는 Partition에 대한 Read 및 Write를 관리하는 소프트웨어 , Kafka Server라고 부르기도 함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최소 3대 이상의 Broker를 하나의 Cluster로 구성해야 함 ( 권장 4대)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하나의 Broker에만 연결하면 Cluster 전체에 연결됨 ( 각각의 Broker는 모든 Broker, Topic, Partition에 대해 알고 있음(Metadata)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→ 하지만, 특정 Broker 장애를 대비하여, 전체 Broker List(IP, port)를 파라미터로 입력 권장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Zookeeper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Zookeeper는 Broker를 관리 (Broker 들의 목록/설정을 관리)하는 소프트웨어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Zookeeper는 홀수의 서버로 작동하게 설계되어 있음 (최소 3, 권장 5)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Zookeeper는 변경사항에 대해 Kafka에 알림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8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1971125" y="1553000"/>
            <a:ext cx="4269600" cy="18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Kafka 주요 요소 동작  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1971125" y="1261438"/>
            <a:ext cx="13494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broker-01</a:t>
            </a:r>
            <a:endParaRPr sz="1100"/>
          </a:p>
        </p:txBody>
      </p:sp>
      <p:sp>
        <p:nvSpPr>
          <p:cNvPr id="147" name="Google Shape;147;p20"/>
          <p:cNvSpPr/>
          <p:nvPr/>
        </p:nvSpPr>
        <p:spPr>
          <a:xfrm>
            <a:off x="2444300" y="2154475"/>
            <a:ext cx="3586200" cy="8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29826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27540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25254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3241950" y="24772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3394350" y="24772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3546750" y="24772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37446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39732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42018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44304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46590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48876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51162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53448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55734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58020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2444300" y="1748450"/>
            <a:ext cx="17574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TOPIC.A-</a:t>
            </a:r>
            <a:r>
              <a:rPr lang="ko" sz="1100"/>
              <a:t>PARTITION-0</a:t>
            </a:r>
            <a:endParaRPr sz="1100"/>
          </a:p>
        </p:txBody>
      </p:sp>
      <p:sp>
        <p:nvSpPr>
          <p:cNvPr id="165" name="Google Shape;165;p20"/>
          <p:cNvSpPr/>
          <p:nvPr/>
        </p:nvSpPr>
        <p:spPr>
          <a:xfrm>
            <a:off x="422550" y="2154375"/>
            <a:ext cx="1203300" cy="8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20"/>
          <p:cNvCxnSpPr>
            <a:stCxn id="165" idx="3"/>
            <a:endCxn id="147" idx="1"/>
          </p:cNvCxnSpPr>
          <p:nvPr/>
        </p:nvCxnSpPr>
        <p:spPr>
          <a:xfrm>
            <a:off x="1625850" y="2558175"/>
            <a:ext cx="8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0"/>
          <p:cNvSpPr txBox="1"/>
          <p:nvPr/>
        </p:nvSpPr>
        <p:spPr>
          <a:xfrm>
            <a:off x="668400" y="2352100"/>
            <a:ext cx="14736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Producer</a:t>
            </a:r>
            <a:endParaRPr sz="1100"/>
          </a:p>
        </p:txBody>
      </p:sp>
      <p:sp>
        <p:nvSpPr>
          <p:cNvPr id="168" name="Google Shape;168;p20"/>
          <p:cNvSpPr/>
          <p:nvPr/>
        </p:nvSpPr>
        <p:spPr>
          <a:xfrm>
            <a:off x="6670950" y="2154375"/>
            <a:ext cx="1203300" cy="8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6868800" y="2358025"/>
            <a:ext cx="14736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Consumer</a:t>
            </a:r>
            <a:endParaRPr sz="1100"/>
          </a:p>
        </p:txBody>
      </p:sp>
      <p:cxnSp>
        <p:nvCxnSpPr>
          <p:cNvPr id="170" name="Google Shape;170;p20"/>
          <p:cNvCxnSpPr>
            <a:stCxn id="150" idx="2"/>
          </p:cNvCxnSpPr>
          <p:nvPr/>
        </p:nvCxnSpPr>
        <p:spPr>
          <a:xfrm flipH="1">
            <a:off x="2579400" y="2838475"/>
            <a:ext cx="6900" cy="10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1" name="Google Shape;171;p20"/>
          <p:cNvSpPr txBox="1"/>
          <p:nvPr/>
        </p:nvSpPr>
        <p:spPr>
          <a:xfrm>
            <a:off x="2457825" y="3003275"/>
            <a:ext cx="37830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              …     9   8  7   6  5   4   3  2   1  0 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2009308" y="3036459"/>
            <a:ext cx="66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Offset </a:t>
            </a:r>
            <a:endParaRPr sz="1100"/>
          </a:p>
        </p:txBody>
      </p:sp>
      <p:sp>
        <p:nvSpPr>
          <p:cNvPr id="173" name="Google Shape;173;p20"/>
          <p:cNvSpPr txBox="1"/>
          <p:nvPr/>
        </p:nvSpPr>
        <p:spPr>
          <a:xfrm>
            <a:off x="1833600" y="3861125"/>
            <a:ext cx="178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LOG-END-OFFSET</a:t>
            </a:r>
            <a:endParaRPr sz="1100"/>
          </a:p>
        </p:txBody>
      </p:sp>
      <p:sp>
        <p:nvSpPr>
          <p:cNvPr id="174" name="Google Shape;174;p20"/>
          <p:cNvSpPr txBox="1"/>
          <p:nvPr/>
        </p:nvSpPr>
        <p:spPr>
          <a:xfrm>
            <a:off x="3738600" y="3861125"/>
            <a:ext cx="147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CURRENT-OFFSET</a:t>
            </a:r>
            <a:endParaRPr sz="1100"/>
          </a:p>
        </p:txBody>
      </p:sp>
      <p:cxnSp>
        <p:nvCxnSpPr>
          <p:cNvPr id="175" name="Google Shape;175;p20"/>
          <p:cNvCxnSpPr>
            <a:endCxn id="174" idx="0"/>
          </p:cNvCxnSpPr>
          <p:nvPr/>
        </p:nvCxnSpPr>
        <p:spPr>
          <a:xfrm flipH="1">
            <a:off x="4475400" y="2838425"/>
            <a:ext cx="15900" cy="10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6" name="Google Shape;176;p20"/>
          <p:cNvCxnSpPr>
            <a:stCxn id="174" idx="3"/>
            <a:endCxn id="168" idx="2"/>
          </p:cNvCxnSpPr>
          <p:nvPr/>
        </p:nvCxnSpPr>
        <p:spPr>
          <a:xfrm flipH="1" rot="10800000">
            <a:off x="5212200" y="2962025"/>
            <a:ext cx="2060400" cy="1076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0"/>
          <p:cNvCxnSpPr/>
          <p:nvPr/>
        </p:nvCxnSpPr>
        <p:spPr>
          <a:xfrm>
            <a:off x="2712225" y="3512075"/>
            <a:ext cx="1670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8" name="Google Shape;178;p20"/>
          <p:cNvSpPr txBox="1"/>
          <p:nvPr/>
        </p:nvSpPr>
        <p:spPr>
          <a:xfrm>
            <a:off x="3008550" y="3512075"/>
            <a:ext cx="134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Consumer Lag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6098400" y="3714125"/>
            <a:ext cx="66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Read</a:t>
            </a:r>
            <a:endParaRPr sz="1100"/>
          </a:p>
        </p:txBody>
      </p:sp>
      <p:sp>
        <p:nvSpPr>
          <p:cNvPr id="180" name="Google Shape;180;p20"/>
          <p:cNvSpPr txBox="1"/>
          <p:nvPr/>
        </p:nvSpPr>
        <p:spPr>
          <a:xfrm>
            <a:off x="1828800" y="2229425"/>
            <a:ext cx="74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Write</a:t>
            </a:r>
            <a:endParaRPr sz="1100"/>
          </a:p>
        </p:txBody>
      </p:sp>
      <p:sp>
        <p:nvSpPr>
          <p:cNvPr id="181" name="Google Shape;181;p20"/>
          <p:cNvSpPr txBox="1"/>
          <p:nvPr/>
        </p:nvSpPr>
        <p:spPr>
          <a:xfrm>
            <a:off x="333000" y="970125"/>
            <a:ext cx="587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2" name="Google Shape;182;p20"/>
          <p:cNvSpPr txBox="1"/>
          <p:nvPr/>
        </p:nvSpPr>
        <p:spPr>
          <a:xfrm>
            <a:off x="511025" y="4484250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partition: topic 생성시에 개수를 지정, topic내 partition은 서로 독립적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/>
          <p:nvPr/>
        </p:nvSpPr>
        <p:spPr>
          <a:xfrm>
            <a:off x="523425" y="1738738"/>
            <a:ext cx="4269600" cy="18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5709850" y="1187975"/>
            <a:ext cx="2798400" cy="339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 주요 요소 동작  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996500" y="1464450"/>
            <a:ext cx="13494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Broker-01</a:t>
            </a:r>
            <a:endParaRPr sz="1100"/>
          </a:p>
        </p:txBody>
      </p:sp>
      <p:sp>
        <p:nvSpPr>
          <p:cNvPr id="191" name="Google Shape;191;p21"/>
          <p:cNvSpPr/>
          <p:nvPr/>
        </p:nvSpPr>
        <p:spPr>
          <a:xfrm>
            <a:off x="996500" y="2154475"/>
            <a:ext cx="3586200" cy="8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15348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13062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10776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1794150" y="24772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1946550" y="24772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2098950" y="2477231"/>
            <a:ext cx="121800" cy="1314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22968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25254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27540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29826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32112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34398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36684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38970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41256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4354200" y="2273275"/>
            <a:ext cx="121800" cy="56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996500" y="1748450"/>
            <a:ext cx="17574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TOPIC.A-</a:t>
            </a:r>
            <a:r>
              <a:rPr lang="ko" sz="1100"/>
              <a:t>PARTITION-0</a:t>
            </a:r>
            <a:endParaRPr sz="1100"/>
          </a:p>
        </p:txBody>
      </p:sp>
      <p:sp>
        <p:nvSpPr>
          <p:cNvPr id="209" name="Google Shape;209;p21"/>
          <p:cNvSpPr txBox="1"/>
          <p:nvPr/>
        </p:nvSpPr>
        <p:spPr>
          <a:xfrm>
            <a:off x="1010025" y="3003275"/>
            <a:ext cx="37830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              …     9   8  7   6  5   4   3  2   1  0 </a:t>
            </a:r>
            <a:endParaRPr/>
          </a:p>
        </p:txBody>
      </p:sp>
      <p:sp>
        <p:nvSpPr>
          <p:cNvPr id="210" name="Google Shape;210;p21"/>
          <p:cNvSpPr txBox="1"/>
          <p:nvPr/>
        </p:nvSpPr>
        <p:spPr>
          <a:xfrm>
            <a:off x="333000" y="970125"/>
            <a:ext cx="587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1" name="Google Shape;211;p21"/>
          <p:cNvSpPr/>
          <p:nvPr/>
        </p:nvSpPr>
        <p:spPr>
          <a:xfrm>
            <a:off x="5964250" y="1497700"/>
            <a:ext cx="2123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Segment-0</a:t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5954400" y="2243975"/>
            <a:ext cx="2123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Segmen</a:t>
            </a:r>
            <a:r>
              <a:rPr lang="ko">
                <a:solidFill>
                  <a:schemeClr val="dk1"/>
                </a:solidFill>
              </a:rPr>
              <a:t>t-1</a:t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5954400" y="2990250"/>
            <a:ext cx="2123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Segmen</a:t>
            </a:r>
            <a:r>
              <a:rPr lang="ko">
                <a:solidFill>
                  <a:schemeClr val="dk1"/>
                </a:solidFill>
              </a:rPr>
              <a:t>t-2</a:t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5964250" y="3736525"/>
            <a:ext cx="2123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Segmen</a:t>
            </a:r>
            <a:r>
              <a:rPr lang="ko">
                <a:solidFill>
                  <a:schemeClr val="dk1"/>
                </a:solidFill>
              </a:rPr>
              <a:t>t-3 - active</a:t>
            </a:r>
            <a:endParaRPr/>
          </a:p>
        </p:txBody>
      </p:sp>
      <p:cxnSp>
        <p:nvCxnSpPr>
          <p:cNvPr id="215" name="Google Shape;215;p21"/>
          <p:cNvCxnSpPr>
            <a:stCxn id="191" idx="1"/>
            <a:endCxn id="188" idx="1"/>
          </p:cNvCxnSpPr>
          <p:nvPr/>
        </p:nvCxnSpPr>
        <p:spPr>
          <a:xfrm>
            <a:off x="996500" y="2558275"/>
            <a:ext cx="4713300" cy="327600"/>
          </a:xfrm>
          <a:prstGeom prst="bentConnector5">
            <a:avLst>
              <a:gd fmla="val -5052" name="adj1"/>
              <a:gd fmla="val 195948" name="adj2"/>
              <a:gd fmla="val 88044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1"/>
          <p:cNvSpPr txBox="1"/>
          <p:nvPr/>
        </p:nvSpPr>
        <p:spPr>
          <a:xfrm>
            <a:off x="629038" y="3607225"/>
            <a:ext cx="521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Rolling Strategy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log.segment.bytes(default 1 GB)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log.roll.hours(default 168 hours)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