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68" r:id="rId4"/>
    <p:sldId id="269" r:id="rId5"/>
    <p:sldId id="266" r:id="rId6"/>
    <p:sldId id="261" r:id="rId7"/>
    <p:sldId id="270" r:id="rId8"/>
    <p:sldId id="281" r:id="rId9"/>
    <p:sldId id="271" r:id="rId10"/>
    <p:sldId id="272" r:id="rId11"/>
    <p:sldId id="273" r:id="rId12"/>
    <p:sldId id="259" r:id="rId13"/>
    <p:sldId id="274" r:id="rId14"/>
    <p:sldId id="275" r:id="rId15"/>
    <p:sldId id="260" r:id="rId16"/>
    <p:sldId id="276" r:id="rId17"/>
    <p:sldId id="277" r:id="rId18"/>
    <p:sldId id="278" r:id="rId19"/>
    <p:sldId id="263" r:id="rId20"/>
    <p:sldId id="279" r:id="rId21"/>
    <p:sldId id="280" r:id="rId22"/>
    <p:sldId id="282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3" autoAdjust="0"/>
    <p:restoredTop sz="94624"/>
  </p:normalViewPr>
  <p:slideViewPr>
    <p:cSldViewPr snapToGrid="0" snapToObjects="1" showGuides="1">
      <p:cViewPr varScale="1">
        <p:scale>
          <a:sx n="73" d="100"/>
          <a:sy n="73" d="100"/>
        </p:scale>
        <p:origin x="6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ABE02-CF14-1E41-B437-EDBDF74F7832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CE635-410C-0B4B-BAB7-37BE407F4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72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7" y="5803153"/>
            <a:ext cx="2011680" cy="545592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1677" y="1061395"/>
            <a:ext cx="5644323" cy="2480091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4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Insert</a:t>
            </a:r>
            <a:br>
              <a:rPr lang="en-US" dirty="0"/>
            </a:br>
            <a:r>
              <a:rPr lang="en-US" dirty="0"/>
              <a:t>HEADER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8052" y="3541486"/>
            <a:ext cx="5617948" cy="103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PowerPoint </a:t>
            </a:r>
            <a:br>
              <a:rPr lang="en-US" dirty="0"/>
            </a:br>
            <a:r>
              <a:rPr lang="en-US" dirty="0"/>
              <a:t>sub-header here.</a:t>
            </a:r>
          </a:p>
        </p:txBody>
      </p:sp>
    </p:spTree>
    <p:extLst>
      <p:ext uri="{BB962C8B-B14F-4D97-AF65-F5344CB8AC3E}">
        <p14:creationId xmlns:p14="http://schemas.microsoft.com/office/powerpoint/2010/main" val="6460873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7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1" y="6100962"/>
            <a:ext cx="1277112" cy="219455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1676" y="797442"/>
            <a:ext cx="5566351" cy="1901117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5400" b="1" cap="all" baseline="0">
                <a:solidFill>
                  <a:schemeClr val="accent4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DIVIDER PAGE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1676" y="2698559"/>
            <a:ext cx="5566351" cy="190533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1" y="6100962"/>
            <a:ext cx="1277112" cy="219455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1676" y="797442"/>
            <a:ext cx="5566351" cy="1901117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5400" b="1" cap="all" baseline="0">
                <a:solidFill>
                  <a:schemeClr val="accent4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DIVIDER PAGE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1676" y="2698559"/>
            <a:ext cx="5566351" cy="190533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1" y="6100962"/>
            <a:ext cx="1277112" cy="219455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1676" y="797442"/>
            <a:ext cx="5566351" cy="1901117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5400" b="1" cap="all" baseline="0">
                <a:solidFill>
                  <a:schemeClr val="accent4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DIVIDER PAGE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1676" y="2698559"/>
            <a:ext cx="5566351" cy="190533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7375" y="1219200"/>
            <a:ext cx="7139668" cy="39769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800" b="1" cap="all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“QUOTE PAGE.”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7748" y="5336485"/>
            <a:ext cx="4541238" cy="48374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Example Name, Position, Company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87375" y="302078"/>
            <a:ext cx="1669820" cy="771979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00A9CE"/>
                </a:solidFill>
              </a:defRPr>
            </a:lvl1pPr>
          </a:lstStyle>
          <a:p>
            <a:r>
              <a:rPr lang="en-US"/>
              <a:t>Customer logo here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887153" y="1219200"/>
            <a:ext cx="2643868" cy="268738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rgbClr val="00A9CE"/>
                </a:solidFill>
              </a:defRPr>
            </a:lvl1pPr>
          </a:lstStyle>
          <a:p>
            <a:r>
              <a:rPr lang="en-US" dirty="0"/>
              <a:t>Customer image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4" y="6100962"/>
            <a:ext cx="1277106" cy="219455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7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7375" y="1219200"/>
            <a:ext cx="7139668" cy="39769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800" b="1" cap="all" baseline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“QUOTE PAGE.”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7748" y="5336485"/>
            <a:ext cx="4541238" cy="48374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Example Name, Position, Company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87375" y="302078"/>
            <a:ext cx="1669820" cy="771979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Customer logo here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887153" y="1219200"/>
            <a:ext cx="2643868" cy="268738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Customer image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1" y="6100962"/>
            <a:ext cx="1277112" cy="219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, One Headline - Tex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823" y="327034"/>
            <a:ext cx="10937340" cy="54382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000" b="1" cap="all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522823" y="1358374"/>
            <a:ext cx="10937340" cy="4592483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32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32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32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32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4" y="6100962"/>
            <a:ext cx="1277106" cy="219455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pos="37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, Two Headlines - Tex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823" y="327034"/>
            <a:ext cx="10937340" cy="121148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000" b="1" cap="all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HEADER on</a:t>
            </a:r>
          </a:p>
          <a:p>
            <a:pPr lvl="0"/>
            <a:r>
              <a:rPr lang="en-US" dirty="0"/>
              <a:t>Two lines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522823" y="1988457"/>
            <a:ext cx="10937340" cy="396240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32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32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32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32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4" y="6100962"/>
            <a:ext cx="1277106" cy="219455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1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, One Headline - Waterm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823" y="327034"/>
            <a:ext cx="10937340" cy="54382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000" b="1" cap="all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522823" y="1358374"/>
            <a:ext cx="10937340" cy="4592483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32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32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32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32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4" y="6100962"/>
            <a:ext cx="1277106" cy="219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, Two Headlines - Waterm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823" y="327034"/>
            <a:ext cx="10937340" cy="121148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000" b="1" cap="all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HEADER on</a:t>
            </a:r>
          </a:p>
          <a:p>
            <a:pPr lvl="0"/>
            <a:r>
              <a:rPr lang="en-US" dirty="0"/>
              <a:t>Two lines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522823" y="1988457"/>
            <a:ext cx="10937340" cy="396240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32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32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32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32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4" y="6100962"/>
            <a:ext cx="1277106" cy="219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, One Headlin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823" y="327034"/>
            <a:ext cx="10937340" cy="54382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000" b="1" cap="all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522823" y="1358374"/>
            <a:ext cx="10937340" cy="4592483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32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32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32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32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4" y="6100962"/>
            <a:ext cx="1277106" cy="219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7" y="5803153"/>
            <a:ext cx="2011680" cy="545592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1677" y="1061395"/>
            <a:ext cx="5644323" cy="2480091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4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Insert</a:t>
            </a:r>
            <a:br>
              <a:rPr lang="en-US" dirty="0"/>
            </a:br>
            <a:r>
              <a:rPr lang="en-US" dirty="0"/>
              <a:t>HEADER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8052" y="3541486"/>
            <a:ext cx="5617948" cy="103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PowerPoint </a:t>
            </a:r>
            <a:br>
              <a:rPr lang="en-US" dirty="0"/>
            </a:br>
            <a:r>
              <a:rPr lang="en-US" dirty="0"/>
              <a:t>sub-header here.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, Two Headlines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823" y="327034"/>
            <a:ext cx="10937340" cy="121148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000" b="1" cap="all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HEADER on</a:t>
            </a:r>
          </a:p>
          <a:p>
            <a:pPr lvl="0"/>
            <a:r>
              <a:rPr lang="en-US" dirty="0"/>
              <a:t>Two lines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522823" y="1988457"/>
            <a:ext cx="10937340" cy="396240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32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32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32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32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4" y="6100962"/>
            <a:ext cx="1277106" cy="219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, One Headli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823" y="327034"/>
            <a:ext cx="6313406" cy="54382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000" b="1" cap="all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522824" y="1358374"/>
            <a:ext cx="6313406" cy="4592483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32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32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32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32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4" y="6100962"/>
            <a:ext cx="1277106" cy="219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, Two Head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823" y="327034"/>
            <a:ext cx="6313406" cy="121148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000" b="1" cap="all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HEADER on</a:t>
            </a:r>
          </a:p>
          <a:p>
            <a:pPr lvl="0"/>
            <a:r>
              <a:rPr lang="en-US" dirty="0"/>
              <a:t>Two lines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522824" y="1989138"/>
            <a:ext cx="6313406" cy="3961719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32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32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32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32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4" y="6100962"/>
            <a:ext cx="1277106" cy="219455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253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, One Headli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823" y="327034"/>
            <a:ext cx="6313406" cy="54382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000" b="1" cap="all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522824" y="1358374"/>
            <a:ext cx="6313406" cy="4592483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32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32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32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32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4" y="6100962"/>
            <a:ext cx="1277106" cy="219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, Two Headlin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823" y="327034"/>
            <a:ext cx="6313406" cy="121148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000" b="1" cap="all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HEADER on</a:t>
            </a:r>
          </a:p>
          <a:p>
            <a:pPr lvl="0"/>
            <a:r>
              <a:rPr lang="en-US" dirty="0"/>
              <a:t>Two lines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522824" y="1989138"/>
            <a:ext cx="6313406" cy="3961719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32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32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32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32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4" y="6100962"/>
            <a:ext cx="1277106" cy="219455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16" userDrawn="1">
          <p15:clr>
            <a:srgbClr val="FBAE40"/>
          </p15:clr>
        </p15:guide>
        <p15:guide id="4" orient="horz" pos="1253" userDrawn="1">
          <p15:clr>
            <a:srgbClr val="FBAE40"/>
          </p15:clr>
        </p15:guide>
        <p15:guide id="5" orient="horz" pos="37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One Headline - Waterm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823" y="327034"/>
            <a:ext cx="10937340" cy="54382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000" b="1" cap="all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22822" y="1345892"/>
            <a:ext cx="3613749" cy="408192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chemeClr val="tx2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Sub-header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0" hasCustomPrompt="1"/>
          </p:nvPr>
        </p:nvSpPr>
        <p:spPr>
          <a:xfrm>
            <a:off x="522822" y="1792899"/>
            <a:ext cx="3613749" cy="412893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2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8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84618" y="1345892"/>
            <a:ext cx="3613749" cy="408192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chemeClr val="tx2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Sub-header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quarter" idx="22" hasCustomPrompt="1"/>
          </p:nvPr>
        </p:nvSpPr>
        <p:spPr>
          <a:xfrm>
            <a:off x="4184618" y="1792899"/>
            <a:ext cx="3613749" cy="412893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2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8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7846414" y="1345892"/>
            <a:ext cx="3613749" cy="408192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chemeClr val="tx2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Sub-header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quarter" idx="24" hasCustomPrompt="1"/>
          </p:nvPr>
        </p:nvSpPr>
        <p:spPr>
          <a:xfrm>
            <a:off x="7846414" y="1792899"/>
            <a:ext cx="3613749" cy="412893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2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8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4" y="6100962"/>
            <a:ext cx="1277106" cy="219455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1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Two Headlines - Waterm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823" y="327034"/>
            <a:ext cx="10937340" cy="121148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000" b="1" cap="all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HEADER on</a:t>
            </a:r>
          </a:p>
          <a:p>
            <a:pPr lvl="0"/>
            <a:r>
              <a:rPr lang="en-US" dirty="0"/>
              <a:t>Two lines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22822" y="1989138"/>
            <a:ext cx="3613749" cy="408192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chemeClr val="tx2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Sub-header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20" hasCustomPrompt="1"/>
          </p:nvPr>
        </p:nvSpPr>
        <p:spPr>
          <a:xfrm>
            <a:off x="522822" y="2436145"/>
            <a:ext cx="3613749" cy="3513805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2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8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84618" y="1989138"/>
            <a:ext cx="3613749" cy="408192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chemeClr val="tx2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Sub-header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2" hasCustomPrompt="1"/>
          </p:nvPr>
        </p:nvSpPr>
        <p:spPr>
          <a:xfrm>
            <a:off x="4184618" y="2436145"/>
            <a:ext cx="3613749" cy="3513805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2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8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7846414" y="1989138"/>
            <a:ext cx="3613749" cy="408192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chemeClr val="tx2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Sub-header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24" hasCustomPrompt="1"/>
          </p:nvPr>
        </p:nvSpPr>
        <p:spPr>
          <a:xfrm>
            <a:off x="7846414" y="2436145"/>
            <a:ext cx="3613749" cy="3513805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2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8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4" y="6100962"/>
            <a:ext cx="1277106" cy="219455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253" userDrawn="1">
          <p15:clr>
            <a:srgbClr val="FBAE40"/>
          </p15:clr>
        </p15:guide>
        <p15:guide id="4" orient="horz" pos="37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One Headlin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823" y="327034"/>
            <a:ext cx="10937340" cy="54382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000" b="1" cap="all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22822" y="1345892"/>
            <a:ext cx="3613749" cy="408192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chemeClr val="tx2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Sub-header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20" hasCustomPrompt="1"/>
          </p:nvPr>
        </p:nvSpPr>
        <p:spPr>
          <a:xfrm>
            <a:off x="522822" y="1792899"/>
            <a:ext cx="3613749" cy="412893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2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8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84618" y="1345892"/>
            <a:ext cx="3613749" cy="408192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chemeClr val="tx2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Sub-header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2" hasCustomPrompt="1"/>
          </p:nvPr>
        </p:nvSpPr>
        <p:spPr>
          <a:xfrm>
            <a:off x="4184618" y="1792899"/>
            <a:ext cx="3613749" cy="412893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2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8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7846414" y="1345892"/>
            <a:ext cx="3613749" cy="408192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chemeClr val="tx2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Sub-header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24" hasCustomPrompt="1"/>
          </p:nvPr>
        </p:nvSpPr>
        <p:spPr>
          <a:xfrm>
            <a:off x="7846414" y="1792899"/>
            <a:ext cx="3613749" cy="412893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2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8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4" y="6100962"/>
            <a:ext cx="1277106" cy="219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Two Headlines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823" y="327034"/>
            <a:ext cx="10937340" cy="121148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000" b="1" cap="all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HEADER on</a:t>
            </a:r>
          </a:p>
          <a:p>
            <a:pPr lvl="0"/>
            <a:r>
              <a:rPr lang="en-US" dirty="0"/>
              <a:t>Two lines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22822" y="1989138"/>
            <a:ext cx="3613749" cy="408192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chemeClr val="tx2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Sub-header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20" hasCustomPrompt="1"/>
          </p:nvPr>
        </p:nvSpPr>
        <p:spPr>
          <a:xfrm>
            <a:off x="522822" y="2436145"/>
            <a:ext cx="3613749" cy="3513805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2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8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84618" y="1989138"/>
            <a:ext cx="3613749" cy="408192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chemeClr val="tx2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Sub-header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2" hasCustomPrompt="1"/>
          </p:nvPr>
        </p:nvSpPr>
        <p:spPr>
          <a:xfrm>
            <a:off x="4184618" y="2436145"/>
            <a:ext cx="3613749" cy="3513805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2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8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7846414" y="1989138"/>
            <a:ext cx="3613749" cy="408192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chemeClr val="tx2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Sub-header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24" hasCustomPrompt="1"/>
          </p:nvPr>
        </p:nvSpPr>
        <p:spPr>
          <a:xfrm>
            <a:off x="7846414" y="2436145"/>
            <a:ext cx="3613749" cy="3513805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2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8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4" y="6100962"/>
            <a:ext cx="1277106" cy="219455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253" userDrawn="1">
          <p15:clr>
            <a:srgbClr val="FBAE40"/>
          </p15:clr>
        </p15:guide>
        <p15:guide id="4" orient="horz" pos="37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Object, One Headline - Waterm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823" y="327034"/>
            <a:ext cx="10937340" cy="54382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000" b="1" cap="all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6981372" y="1358373"/>
            <a:ext cx="4478792" cy="459248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22823" y="1358373"/>
            <a:ext cx="6327920" cy="4592483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32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32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32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32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4" y="6100962"/>
            <a:ext cx="1277106" cy="219455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7" y="5803153"/>
            <a:ext cx="2011680" cy="545592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1677" y="1061395"/>
            <a:ext cx="5644323" cy="2480091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4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Insert</a:t>
            </a:r>
            <a:br>
              <a:rPr lang="en-US" dirty="0"/>
            </a:br>
            <a:r>
              <a:rPr lang="en-US" dirty="0"/>
              <a:t>HEADER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8052" y="3541486"/>
            <a:ext cx="5617948" cy="103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PowerPoint </a:t>
            </a:r>
            <a:br>
              <a:rPr lang="en-US" dirty="0"/>
            </a:br>
            <a:r>
              <a:rPr lang="en-US" dirty="0"/>
              <a:t>sub-header here.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Object, Two Headlines - Waterm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823" y="327034"/>
            <a:ext cx="10937340" cy="121148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000" b="1" cap="all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HEADER on</a:t>
            </a:r>
          </a:p>
          <a:p>
            <a:pPr lvl="0"/>
            <a:r>
              <a:rPr lang="en-US" dirty="0"/>
              <a:t>Two lines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6981372" y="1989138"/>
            <a:ext cx="4478792" cy="396171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22823" y="1989138"/>
            <a:ext cx="6327920" cy="3961718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32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32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32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32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4" y="6100962"/>
            <a:ext cx="1277106" cy="219455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253" userDrawn="1">
          <p15:clr>
            <a:srgbClr val="FBAE40"/>
          </p15:clr>
        </p15:guide>
        <p15:guide id="4" orient="horz" pos="3748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Object, One Headline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823" y="327034"/>
            <a:ext cx="10937340" cy="54382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000" b="1" cap="all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6981372" y="1358373"/>
            <a:ext cx="4478792" cy="459248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22823" y="1358373"/>
            <a:ext cx="6327920" cy="4592483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32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32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32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32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4" y="6100962"/>
            <a:ext cx="1277106" cy="219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Object, Two Headlines -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22823" y="327034"/>
            <a:ext cx="10937340" cy="121148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4000" b="1" cap="all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HEADER on</a:t>
            </a:r>
          </a:p>
          <a:p>
            <a:pPr lvl="0"/>
            <a:r>
              <a:rPr lang="en-US" dirty="0"/>
              <a:t>Two lines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6981372" y="1989138"/>
            <a:ext cx="4478792" cy="3961718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22823" y="1989138"/>
            <a:ext cx="6327920" cy="3961718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32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32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32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32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4" y="6100962"/>
            <a:ext cx="1277106" cy="219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91207" y="2194955"/>
            <a:ext cx="4708108" cy="8925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6000" b="1" i="0" dirty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THANK YOU</a:t>
            </a:r>
          </a:p>
        </p:txBody>
      </p:sp>
      <p:sp>
        <p:nvSpPr>
          <p:cNvPr id="3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93958" y="3429000"/>
            <a:ext cx="2930157" cy="136740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Contact details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790593" y="3429001"/>
            <a:ext cx="1367402" cy="1367402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Picture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4" y="6100962"/>
            <a:ext cx="1277106" cy="219454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69" userDrawn="1">
          <p15:clr>
            <a:srgbClr val="FBAE40"/>
          </p15:clr>
        </p15:guide>
        <p15:guide id="4" pos="3318" userDrawn="1">
          <p15:clr>
            <a:srgbClr val="FBAE40"/>
          </p15:clr>
        </p15:guide>
        <p15:guide id="5" pos="37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7" y="5803153"/>
            <a:ext cx="2011680" cy="545592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1677" y="1061395"/>
            <a:ext cx="5644323" cy="2480091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4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Insert</a:t>
            </a:r>
            <a:br>
              <a:rPr lang="en-US" dirty="0"/>
            </a:br>
            <a:r>
              <a:rPr lang="en-US" dirty="0"/>
              <a:t>HEADER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8052" y="3541486"/>
            <a:ext cx="5617948" cy="103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PowerPoint </a:t>
            </a:r>
            <a:br>
              <a:rPr lang="en-US" dirty="0"/>
            </a:br>
            <a:r>
              <a:rPr lang="en-US" dirty="0"/>
              <a:t>sub-header here.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456142" y="475541"/>
            <a:ext cx="3953164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b="1" dirty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rPr>
              <a:t>WHAT</a:t>
            </a:r>
            <a:r>
              <a:rPr lang="fr-FR" sz="5400" b="1" dirty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rPr>
              <a:t>’</a:t>
            </a:r>
            <a:r>
              <a:rPr lang="en-US" sz="5400" b="1" dirty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rPr>
              <a:t>S </a:t>
            </a:r>
            <a:br>
              <a:rPr lang="en-US" sz="5400" b="1" dirty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rPr>
            </a:br>
            <a:r>
              <a:rPr lang="en-US" sz="5400" b="1" dirty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rPr>
              <a:t>INSIDE?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95402" y="2254374"/>
            <a:ext cx="3782994" cy="3845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Example page title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92344" y="2257263"/>
            <a:ext cx="607715" cy="381648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 b="1" baseline="0">
                <a:solidFill>
                  <a:srgbClr val="FFD218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195402" y="5305062"/>
            <a:ext cx="3782994" cy="3845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Example page title</a:t>
            </a:r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392344" y="5307951"/>
            <a:ext cx="607715" cy="381648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 b="1" baseline="0">
                <a:solidFill>
                  <a:srgbClr val="FFD218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08</a:t>
            </a:r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195402" y="4869252"/>
            <a:ext cx="3782994" cy="3845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Example page title</a:t>
            </a:r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392344" y="4872141"/>
            <a:ext cx="607715" cy="381648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 b="1" baseline="0">
                <a:solidFill>
                  <a:srgbClr val="FFD218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07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195402" y="4433439"/>
            <a:ext cx="3782994" cy="3845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Example page title</a:t>
            </a:r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392344" y="4436328"/>
            <a:ext cx="607715" cy="381648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 b="1" baseline="0">
                <a:solidFill>
                  <a:srgbClr val="FFD218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195402" y="3997626"/>
            <a:ext cx="3782994" cy="3845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Example page title</a:t>
            </a:r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392344" y="4000515"/>
            <a:ext cx="607715" cy="381648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 b="1" baseline="0">
                <a:solidFill>
                  <a:srgbClr val="FFD218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1195402" y="3126000"/>
            <a:ext cx="3782994" cy="3845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Example page title</a:t>
            </a:r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392344" y="3128889"/>
            <a:ext cx="607715" cy="381648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 b="1" baseline="0">
                <a:solidFill>
                  <a:srgbClr val="FFD218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1195402" y="2690187"/>
            <a:ext cx="3782994" cy="3845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Example page title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392344" y="2693076"/>
            <a:ext cx="607715" cy="381648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 b="1" baseline="0">
                <a:solidFill>
                  <a:srgbClr val="FFD218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195402" y="3561813"/>
            <a:ext cx="3782994" cy="3845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Example page title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2344" y="3564702"/>
            <a:ext cx="607715" cy="381648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 b="1" baseline="0">
                <a:solidFill>
                  <a:srgbClr val="FFD218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1" y="6100962"/>
            <a:ext cx="1277112" cy="219456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70" userDrawn="1">
          <p15:clr>
            <a:srgbClr val="FBAE40"/>
          </p15:clr>
        </p15:guide>
        <p15:guide id="4" orient="horz" pos="352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56142" y="475541"/>
            <a:ext cx="3953164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b="1" dirty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rPr>
              <a:t>WHAT</a:t>
            </a:r>
            <a:r>
              <a:rPr lang="fr-FR" sz="5400" b="1" dirty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rPr>
              <a:t>’</a:t>
            </a:r>
            <a:r>
              <a:rPr lang="en-US" sz="5400" b="1" dirty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rPr>
              <a:t>S </a:t>
            </a:r>
            <a:br>
              <a:rPr lang="en-US" sz="5400" b="1" dirty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rPr>
            </a:br>
            <a:r>
              <a:rPr lang="en-US" sz="5400" b="1" dirty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rPr>
              <a:t>INSIDE?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1" y="6100962"/>
            <a:ext cx="1277112" cy="219456"/>
          </a:xfrm>
          <a:prstGeom prst="rect">
            <a:avLst/>
          </a:prstGeom>
        </p:spPr>
      </p:pic>
      <p:sp>
        <p:nvSpPr>
          <p:cNvPr id="2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95402" y="2254374"/>
            <a:ext cx="3782994" cy="3845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Example page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92344" y="2257263"/>
            <a:ext cx="607715" cy="381648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 b="1" baseline="0">
                <a:solidFill>
                  <a:srgbClr val="FFD218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1195402" y="5305062"/>
            <a:ext cx="3782994" cy="3845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Example page title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392344" y="5307951"/>
            <a:ext cx="607715" cy="381648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 b="1" baseline="0">
                <a:solidFill>
                  <a:srgbClr val="FFD218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08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195402" y="4869252"/>
            <a:ext cx="3782994" cy="3845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Example page title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392344" y="4872141"/>
            <a:ext cx="607715" cy="381648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 b="1" baseline="0">
                <a:solidFill>
                  <a:srgbClr val="FFD218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07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195402" y="4433439"/>
            <a:ext cx="3782994" cy="3845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Example page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392344" y="4436328"/>
            <a:ext cx="607715" cy="381648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 b="1" baseline="0">
                <a:solidFill>
                  <a:srgbClr val="FFD218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195402" y="3997626"/>
            <a:ext cx="3782994" cy="3845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Example page title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392344" y="4000515"/>
            <a:ext cx="607715" cy="381648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 b="1" baseline="0">
                <a:solidFill>
                  <a:srgbClr val="FFD218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1195402" y="3126000"/>
            <a:ext cx="3782994" cy="3845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Example page title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392344" y="3128889"/>
            <a:ext cx="607715" cy="381648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 b="1" baseline="0">
                <a:solidFill>
                  <a:srgbClr val="FFD218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1195402" y="2690187"/>
            <a:ext cx="3782994" cy="3845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Example page title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392344" y="2693076"/>
            <a:ext cx="607715" cy="381648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 b="1" baseline="0">
                <a:solidFill>
                  <a:srgbClr val="FFD218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195402" y="3561813"/>
            <a:ext cx="3782994" cy="3845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00A9CE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Example page title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2344" y="3564702"/>
            <a:ext cx="607715" cy="381648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 b="1" baseline="0">
                <a:solidFill>
                  <a:srgbClr val="FFD218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1" y="6100962"/>
            <a:ext cx="1277112" cy="219455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8267" y="1084666"/>
            <a:ext cx="4368186" cy="164790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DIVIDER PAGE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1" y="6100962"/>
            <a:ext cx="1277112" cy="219455"/>
          </a:xfrm>
          <a:prstGeom prst="rect">
            <a:avLst/>
          </a:prstGeom>
        </p:spPr>
      </p:pic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8267" y="1084666"/>
            <a:ext cx="4368186" cy="164790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5400" b="1" cap="all" baseline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DIVIDER PAGE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8267" y="1084666"/>
            <a:ext cx="4368186" cy="164790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5400" b="1" cap="all" baseline="0">
                <a:solidFill>
                  <a:schemeClr val="accent1"/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pPr lvl="0"/>
            <a:r>
              <a:rPr lang="en-US" dirty="0"/>
              <a:t>DIVIDER PAGE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94" y="6100962"/>
            <a:ext cx="1277106" cy="21945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fld id="{02E4FEAA-E523-1F4B-A370-B46316F28E21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ira Sans" charset="0"/>
                <a:ea typeface="Fira Sans" charset="0"/>
                <a:cs typeface="Fira Sans" charset="0"/>
              </a:defRPr>
            </a:lvl1pPr>
          </a:lstStyle>
          <a:p>
            <a:fld id="{4AA41BF4-5AD3-0D45-9592-C017A0629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5" r:id="rId15"/>
    <p:sldLayoutId id="2147483667" r:id="rId16"/>
    <p:sldLayoutId id="2147483666" r:id="rId17"/>
    <p:sldLayoutId id="2147483668" r:id="rId18"/>
    <p:sldLayoutId id="2147483664" r:id="rId19"/>
    <p:sldLayoutId id="2147483669" r:id="rId20"/>
    <p:sldLayoutId id="2147483670" r:id="rId21"/>
    <p:sldLayoutId id="2147483672" r:id="rId22"/>
    <p:sldLayoutId id="2147483671" r:id="rId23"/>
    <p:sldLayoutId id="2147483673" r:id="rId24"/>
    <p:sldLayoutId id="2147483678" r:id="rId25"/>
    <p:sldLayoutId id="2147483679" r:id="rId26"/>
    <p:sldLayoutId id="2147483680" r:id="rId27"/>
    <p:sldLayoutId id="2147483681" r:id="rId28"/>
    <p:sldLayoutId id="2147483674" r:id="rId29"/>
    <p:sldLayoutId id="2147483675" r:id="rId30"/>
    <p:sldLayoutId id="2147483676" r:id="rId31"/>
    <p:sldLayoutId id="2147483677" r:id="rId32"/>
    <p:sldLayoutId id="2147483661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accent1"/>
          </a:solidFill>
          <a:latin typeface="Fira Sans" charset="0"/>
          <a:ea typeface="Fira Sans" charset="0"/>
          <a:cs typeface="Fira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600" kern="1200">
          <a:solidFill>
            <a:schemeClr val="bg2">
              <a:lumMod val="50000"/>
            </a:schemeClr>
          </a:solidFill>
          <a:latin typeface="Fira Sans" charset="0"/>
          <a:ea typeface="Fira Sans" charset="0"/>
          <a:cs typeface="Fira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3200" kern="1200">
          <a:solidFill>
            <a:schemeClr val="bg2">
              <a:lumMod val="50000"/>
            </a:schemeClr>
          </a:solidFill>
          <a:latin typeface="Fira Sans" charset="0"/>
          <a:ea typeface="Fira Sans" charset="0"/>
          <a:cs typeface="Fira San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bg2">
              <a:lumMod val="50000"/>
            </a:schemeClr>
          </a:solidFill>
          <a:latin typeface="Fira Sans" charset="0"/>
          <a:ea typeface="Fira Sans" charset="0"/>
          <a:cs typeface="Fira San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2">
              <a:lumMod val="50000"/>
            </a:schemeClr>
          </a:solidFill>
          <a:latin typeface="Fira Sans" charset="0"/>
          <a:ea typeface="Fira Sans" charset="0"/>
          <a:cs typeface="Fira San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2">
              <a:lumMod val="50000"/>
            </a:schemeClr>
          </a:solidFill>
          <a:latin typeface="Fira Sans" charset="0"/>
          <a:ea typeface="Fira Sans" charset="0"/>
          <a:cs typeface="Fira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an_abramov" TargetMode="External"/><Relationship Id="rId2" Type="http://schemas.openxmlformats.org/officeDocument/2006/relationships/hyperlink" Target="https://egghead.io/series/getting-started-with-redux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Mobx with angular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8052" y="3541487"/>
            <a:ext cx="5617948" cy="662652"/>
          </a:xfrm>
        </p:spPr>
        <p:txBody>
          <a:bodyPr/>
          <a:lstStyle/>
          <a:p>
            <a:r>
              <a:rPr lang="de-DE" dirty="0"/>
              <a:t>Efficient state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C5C343-C704-4734-8C64-891C69E40A04}"/>
              </a:ext>
            </a:extLst>
          </p:cNvPr>
          <p:cNvSpPr txBox="1"/>
          <p:nvPr/>
        </p:nvSpPr>
        <p:spPr>
          <a:xfrm>
            <a:off x="969660" y="4340773"/>
            <a:ext cx="512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Ville M. Vainio, Computer Programmer, Basware</a:t>
            </a:r>
          </a:p>
          <a:p>
            <a:r>
              <a:rPr lang="fi-FI" dirty="0"/>
              <a:t>@vivainio</a:t>
            </a:r>
          </a:p>
        </p:txBody>
      </p:sp>
    </p:spTree>
    <p:extLst>
      <p:ext uri="{BB962C8B-B14F-4D97-AF65-F5344CB8AC3E}">
        <p14:creationId xmlns:p14="http://schemas.microsoft.com/office/powerpoint/2010/main" val="2570313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0D11FB-6E2D-4F5B-8C1E-DBAF0CB43A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823" y="327034"/>
            <a:ext cx="10937340" cy="543824"/>
          </a:xfrm>
        </p:spPr>
        <p:txBody>
          <a:bodyPr/>
          <a:lstStyle/>
          <a:p>
            <a:r>
              <a:rPr lang="fi-FI" dirty="0"/>
              <a:t>Global state management take  #1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FE28F-F0A5-4A04-A8F0-324E5161F149}"/>
              </a:ext>
            </a:extLst>
          </p:cNvPr>
          <p:cNvSpPr txBox="1"/>
          <p:nvPr/>
        </p:nvSpPr>
        <p:spPr>
          <a:xfrm>
            <a:off x="1048215" y="1694985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Use Observable stream: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34580-749E-4E43-8ADE-3450331F739C}"/>
              </a:ext>
            </a:extLst>
          </p:cNvPr>
          <p:cNvSpPr txBox="1"/>
          <p:nvPr/>
        </p:nvSpPr>
        <p:spPr>
          <a:xfrm>
            <a:off x="980923" y="3267470"/>
            <a:ext cx="6667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i-FI" dirty="0"/>
              <a:t>Problem: now you have to subscribe to it, merge streams etc</a:t>
            </a:r>
          </a:p>
          <a:p>
            <a:pPr marL="285750" indent="-285750">
              <a:buFontTx/>
              <a:buChar char="-"/>
            </a:pPr>
            <a:r>
              <a:rPr lang="fi-FI" dirty="0"/>
              <a:t>Rx becomes tangled in all your your logic</a:t>
            </a:r>
          </a:p>
          <a:p>
            <a:pPr marL="285750" indent="-285750">
              <a:buFontTx/>
              <a:buChar char="-"/>
            </a:pPr>
            <a:r>
              <a:rPr lang="fi-FI" dirty="0"/>
              <a:t>Fad-ish?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E4785-5065-4724-BDE0-C5433BF740ED}"/>
              </a:ext>
            </a:extLst>
          </p:cNvPr>
          <p:cNvSpPr txBox="1"/>
          <p:nvPr/>
        </p:nvSpPr>
        <p:spPr>
          <a:xfrm>
            <a:off x="980923" y="2170579"/>
            <a:ext cx="3857146" cy="125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CurrentUserService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i-FI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i-FI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i-FI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2524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0D11FB-6E2D-4F5B-8C1E-DBAF0CB43A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823" y="327034"/>
            <a:ext cx="10937340" cy="543824"/>
          </a:xfrm>
        </p:spPr>
        <p:txBody>
          <a:bodyPr/>
          <a:lstStyle/>
          <a:p>
            <a:r>
              <a:rPr lang="fi-FI" dirty="0"/>
              <a:t>Global state management take  #2 - redux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FE28F-F0A5-4A04-A8F0-324E5161F149}"/>
              </a:ext>
            </a:extLst>
          </p:cNvPr>
          <p:cNvSpPr txBox="1"/>
          <p:nvPr/>
        </p:nvSpPr>
        <p:spPr>
          <a:xfrm>
            <a:off x="1048215" y="1694985"/>
            <a:ext cx="4237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hlinkClick r:id="rId2"/>
              </a:rPr>
              <a:t>“Getting Started with Redux</a:t>
            </a:r>
            <a:r>
              <a:rPr lang="en-US" dirty="0"/>
              <a:t> is a video course consisting of 30 videos narrated by </a:t>
            </a:r>
            <a:r>
              <a:rPr lang="en-US" dirty="0">
                <a:hlinkClick r:id="rId3"/>
              </a:rPr>
              <a:t>Dan Abramov</a:t>
            </a:r>
            <a:r>
              <a:rPr lang="en-US" dirty="0"/>
              <a:t>, author of Redux.”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92704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Global state management take  #3 – ngrx</a:t>
            </a:r>
          </a:p>
          <a:p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7046E3-5132-4C30-B261-13804F3587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27049" y="1743716"/>
            <a:ext cx="4086225" cy="23431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3307E4-E22C-4995-98B4-B925F88AA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48" y="2570355"/>
            <a:ext cx="1714649" cy="15165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761B04-F773-4C33-9F81-4B866D183C39}"/>
              </a:ext>
            </a:extLst>
          </p:cNvPr>
          <p:cNvSpPr/>
          <p:nvPr/>
        </p:nvSpPr>
        <p:spPr>
          <a:xfrm>
            <a:off x="4214648" y="1944414"/>
            <a:ext cx="2154621" cy="14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FDD2D8-1FEE-440C-8DC3-13CCB4EA254C}"/>
              </a:ext>
            </a:extLst>
          </p:cNvPr>
          <p:cNvSpPr/>
          <p:nvPr/>
        </p:nvSpPr>
        <p:spPr>
          <a:xfrm>
            <a:off x="3247697" y="2287540"/>
            <a:ext cx="2154621" cy="282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807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297238-9B5E-4D64-B040-CA3C352CB5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mobx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F1E5-C33F-40B5-A0CA-8CC9099B39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i-FI" dirty="0"/>
              <a:t>Global state (injected stores)</a:t>
            </a:r>
          </a:p>
          <a:p>
            <a:r>
              <a:rPr lang="fi-FI" dirty="0"/>
              <a:t>Not just for React</a:t>
            </a:r>
          </a:p>
          <a:p>
            <a:r>
              <a:rPr lang="fi-FI" dirty="0"/>
              <a:t>Reactive, i.e. PUSH based</a:t>
            </a:r>
          </a:p>
          <a:p>
            <a:pPr lvl="1"/>
            <a:r>
              <a:rPr lang="fi-FI" dirty="0"/>
              <a:t>Something happens, reactions are immediately run</a:t>
            </a:r>
          </a:p>
          <a:p>
            <a:pPr lvl="2"/>
            <a:r>
              <a:rPr lang="fi-FI" dirty="0"/>
              <a:t>”Reaction”: render UI, patch data to grid etc</a:t>
            </a:r>
          </a:p>
          <a:p>
            <a:pPr lvl="2"/>
            <a:r>
              <a:rPr lang="fi-FI" dirty="0"/>
              <a:t>Change detector run by reassign prop, or manually</a:t>
            </a:r>
          </a:p>
          <a:p>
            <a:pPr lvl="1"/>
            <a:r>
              <a:rPr lang="fi-FI" dirty="0"/>
              <a:t>Vs. PULL (poll for things to happen, a’la Change Detectors)</a:t>
            </a:r>
          </a:p>
          <a:p>
            <a:r>
              <a:rPr lang="fi-FI" dirty="0"/>
              <a:t>Transparent reactivity</a:t>
            </a:r>
          </a:p>
          <a:p>
            <a:endParaRPr lang="fi-FI" dirty="0"/>
          </a:p>
          <a:p>
            <a:pPr marL="914400" lvl="2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752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A5F775-5E07-4B60-873B-FEBFD2D8C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basics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D3A51-1462-4E2A-A80B-56FAFD5D99E1}"/>
              </a:ext>
            </a:extLst>
          </p:cNvPr>
          <p:cNvSpPr txBox="1"/>
          <p:nvPr/>
        </p:nvSpPr>
        <p:spPr>
          <a:xfrm>
            <a:off x="2419814" y="1215484"/>
            <a:ext cx="6009979" cy="5407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@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@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${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“ “ +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everyone observing 'name' gets run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@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runs once, + every time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setUser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run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'Hello'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595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Observables vs computeds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B157F5-66FC-4E27-8B96-D6AAB315135F}"/>
              </a:ext>
            </a:extLst>
          </p:cNvPr>
          <p:cNvSpPr/>
          <p:nvPr/>
        </p:nvSpPr>
        <p:spPr>
          <a:xfrm>
            <a:off x="835269" y="1903534"/>
            <a:ext cx="1072662" cy="36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8BCC6A-A092-4B62-974D-92D776390E75}"/>
              </a:ext>
            </a:extLst>
          </p:cNvPr>
          <p:cNvSpPr/>
          <p:nvPr/>
        </p:nvSpPr>
        <p:spPr>
          <a:xfrm>
            <a:off x="835269" y="2416419"/>
            <a:ext cx="1072662" cy="36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40D6EA-5BA1-4D0D-97B5-13E053D106CB}"/>
              </a:ext>
            </a:extLst>
          </p:cNvPr>
          <p:cNvSpPr/>
          <p:nvPr/>
        </p:nvSpPr>
        <p:spPr>
          <a:xfrm>
            <a:off x="835269" y="2924487"/>
            <a:ext cx="1072662" cy="36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3ABE2C-100F-453F-9EF1-8B6EA580F4EA}"/>
              </a:ext>
            </a:extLst>
          </p:cNvPr>
          <p:cNvSpPr/>
          <p:nvPr/>
        </p:nvSpPr>
        <p:spPr>
          <a:xfrm>
            <a:off x="3683978" y="1903534"/>
            <a:ext cx="1072662" cy="36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C3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F69959-EC88-44E1-A670-AF03077BB78D}"/>
              </a:ext>
            </a:extLst>
          </p:cNvPr>
          <p:cNvSpPr/>
          <p:nvPr/>
        </p:nvSpPr>
        <p:spPr>
          <a:xfrm>
            <a:off x="2262554" y="1897672"/>
            <a:ext cx="1072662" cy="36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C1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BA4D4-71EA-462B-8267-8A158E527540}"/>
              </a:ext>
            </a:extLst>
          </p:cNvPr>
          <p:cNvSpPr/>
          <p:nvPr/>
        </p:nvSpPr>
        <p:spPr>
          <a:xfrm>
            <a:off x="2262554" y="2416419"/>
            <a:ext cx="1072662" cy="360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C2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7551CD-2250-404E-B77B-80FF75EF65C7}"/>
              </a:ext>
            </a:extLst>
          </p:cNvPr>
          <p:cNvSpPr/>
          <p:nvPr/>
        </p:nvSpPr>
        <p:spPr>
          <a:xfrm>
            <a:off x="5565532" y="1644684"/>
            <a:ext cx="1793630" cy="878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Autorun1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C20A61-E2F0-4147-970A-742D05430B53}"/>
              </a:ext>
            </a:extLst>
          </p:cNvPr>
          <p:cNvSpPr/>
          <p:nvPr/>
        </p:nvSpPr>
        <p:spPr>
          <a:xfrm>
            <a:off x="3974124" y="3541835"/>
            <a:ext cx="1793630" cy="878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Autorun2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83FED-54E8-4D9F-A8E9-62AD083A1585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1907931" y="2077915"/>
            <a:ext cx="354623" cy="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BE5285-13E1-4849-B520-D03064C1E34A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1907931" y="2077915"/>
            <a:ext cx="354623" cy="51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E61C21-BEB4-4F65-95B4-FAF9796A1AAB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1907931" y="2596662"/>
            <a:ext cx="354623" cy="50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F9DBD3-9E97-487D-937D-BE0DCDF95F10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3335216" y="2077915"/>
            <a:ext cx="348762" cy="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4EC7B4-9FFA-4408-87F6-A8B7822C7A38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3335216" y="2083777"/>
            <a:ext cx="348762" cy="51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463A77-9A01-4A45-952F-324DCF87075C}"/>
              </a:ext>
            </a:extLst>
          </p:cNvPr>
          <p:cNvCxnSpPr>
            <a:stCxn id="10" idx="3"/>
            <a:endCxn id="17" idx="2"/>
          </p:cNvCxnSpPr>
          <p:nvPr/>
        </p:nvCxnSpPr>
        <p:spPr>
          <a:xfrm>
            <a:off x="1907931" y="3104730"/>
            <a:ext cx="2066193" cy="87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F6950A-02BC-4A11-A2E9-F3ECE2E3167E}"/>
              </a:ext>
            </a:extLst>
          </p:cNvPr>
          <p:cNvCxnSpPr>
            <a:stCxn id="13" idx="3"/>
            <a:endCxn id="16" idx="2"/>
          </p:cNvCxnSpPr>
          <p:nvPr/>
        </p:nvCxnSpPr>
        <p:spPr>
          <a:xfrm>
            <a:off x="4756640" y="2083777"/>
            <a:ext cx="80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546A819-E67E-46F6-89C9-FBB255C07444}"/>
              </a:ext>
            </a:extLst>
          </p:cNvPr>
          <p:cNvSpPr txBox="1"/>
          <p:nvPr/>
        </p:nvSpPr>
        <p:spPr>
          <a:xfrm>
            <a:off x="7174523" y="3429000"/>
            <a:ext cx="2769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O3 changes. Only C2 and C3 are recalculated, memoized value used for C1.</a:t>
            </a:r>
          </a:p>
        </p:txBody>
      </p:sp>
      <p:sp>
        <p:nvSpPr>
          <p:cNvPr id="36" name="Double Bracket 35">
            <a:extLst>
              <a:ext uri="{FF2B5EF4-FFF2-40B4-BE49-F238E27FC236}">
                <a16:creationId xmlns:a16="http://schemas.microsoft.com/office/drawing/2014/main" id="{06CFCD3B-2237-4FF0-B3F7-A60EFE02251E}"/>
              </a:ext>
            </a:extLst>
          </p:cNvPr>
          <p:cNvSpPr/>
          <p:nvPr/>
        </p:nvSpPr>
        <p:spPr>
          <a:xfrm>
            <a:off x="381000" y="1458579"/>
            <a:ext cx="1694985" cy="448502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EFDB05-D6BF-4B75-A456-A453D16A6B86}"/>
              </a:ext>
            </a:extLst>
          </p:cNvPr>
          <p:cNvSpPr txBox="1"/>
          <p:nvPr/>
        </p:nvSpPr>
        <p:spPr>
          <a:xfrm>
            <a:off x="738093" y="389633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R/W</a:t>
            </a:r>
          </a:p>
        </p:txBody>
      </p:sp>
    </p:spTree>
    <p:extLst>
      <p:ext uri="{BB962C8B-B14F-4D97-AF65-F5344CB8AC3E}">
        <p14:creationId xmlns:p14="http://schemas.microsoft.com/office/powerpoint/2010/main" val="358146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A3628-0436-4C41-ACBB-14525954CD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Angular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73F35-8858-4814-838A-FE925569BF96}"/>
              </a:ext>
            </a:extLst>
          </p:cNvPr>
          <p:cNvSpPr txBox="1"/>
          <p:nvPr/>
        </p:nvSpPr>
        <p:spPr>
          <a:xfrm>
            <a:off x="1929161" y="1165282"/>
            <a:ext cx="9913434" cy="51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({...})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[];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{}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docIsInEdit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otherStore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50615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52593E-9191-4CAA-89EF-23A49079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346C-8B42-4B57-9C03-B729346DFD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2823" y="1358374"/>
            <a:ext cx="10684153" cy="994533"/>
          </a:xfrm>
        </p:spPr>
        <p:txBody>
          <a:bodyPr/>
          <a:lstStyle/>
          <a:p>
            <a:r>
              <a:rPr lang="fi-FI" dirty="0"/>
              <a:t>autorun() returns disposer function</a:t>
            </a:r>
          </a:p>
          <a:p>
            <a:r>
              <a:rPr lang="fi-FI" dirty="0"/>
              <a:t>dispose on unmount or bad things will happen!</a:t>
            </a:r>
          </a:p>
          <a:p>
            <a:endParaRPr lang="fi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78B35-7571-4CD1-859A-85E07BA82AE6}"/>
              </a:ext>
            </a:extLst>
          </p:cNvPr>
          <p:cNvSpPr txBox="1"/>
          <p:nvPr/>
        </p:nvSpPr>
        <p:spPr>
          <a:xfrm>
            <a:off x="522823" y="2750542"/>
            <a:ext cx="4996881" cy="274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autorun1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...)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autorun2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autorun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...)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yuck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autorun1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i-FI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i-FI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autorun2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19093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B8DE66-7B6F-4627-B109-17A713F9D1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Lifecycle helpers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FAC59-8550-4671-B27B-F71CAB53F741}"/>
              </a:ext>
            </a:extLst>
          </p:cNvPr>
          <p:cNvSpPr txBox="1"/>
          <p:nvPr/>
        </p:nvSpPr>
        <p:spPr>
          <a:xfrm>
            <a:off x="522823" y="2029522"/>
            <a:ext cx="9809096" cy="3629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startObservers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"My component stuff"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[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"edit state"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docIsInEdit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)],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"other stuff"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otherStore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]);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addComponentDisposer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ngOnDestroy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stopObserving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30497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layering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522823" y="1358374"/>
            <a:ext cx="7952103" cy="4919763"/>
          </a:xfrm>
        </p:spPr>
        <p:txBody>
          <a:bodyPr/>
          <a:lstStyle/>
          <a:p>
            <a:r>
              <a:rPr lang="en-US" b="1" dirty="0" err="1"/>
              <a:t>docs.service.ts</a:t>
            </a:r>
            <a:r>
              <a:rPr lang="en-US" b="1" dirty="0"/>
              <a:t> </a:t>
            </a:r>
            <a:r>
              <a:rPr lang="en-US" dirty="0"/>
              <a:t>(“public </a:t>
            </a:r>
            <a:r>
              <a:rPr lang="en-US" dirty="0" err="1"/>
              <a:t>api</a:t>
            </a:r>
            <a:r>
              <a:rPr lang="en-US" dirty="0"/>
              <a:t>” for feature, uses .store and .</a:t>
            </a:r>
            <a:r>
              <a:rPr lang="en-US" dirty="0" err="1"/>
              <a:t>api</a:t>
            </a:r>
            <a:r>
              <a:rPr lang="en-US" dirty="0"/>
              <a:t>, lots of .</a:t>
            </a:r>
            <a:r>
              <a:rPr lang="en-US" dirty="0" err="1"/>
              <a:t>store.ts</a:t>
            </a:r>
            <a:r>
              <a:rPr lang="en-US" dirty="0"/>
              <a:t> forwarding here)</a:t>
            </a:r>
          </a:p>
          <a:p>
            <a:r>
              <a:rPr lang="en-US" b="1" dirty="0" err="1"/>
              <a:t>docs.store.ts</a:t>
            </a:r>
            <a:r>
              <a:rPr lang="en-US" dirty="0"/>
              <a:t> (@observables and @actions)</a:t>
            </a:r>
          </a:p>
          <a:p>
            <a:r>
              <a:rPr lang="en-US" b="1" dirty="0" err="1"/>
              <a:t>docs.api.ts</a:t>
            </a:r>
            <a:r>
              <a:rPr lang="en-US" b="1" dirty="0"/>
              <a:t> </a:t>
            </a:r>
            <a:r>
              <a:rPr lang="en-US" dirty="0"/>
              <a:t>(http calls)</a:t>
            </a:r>
            <a:endParaRPr lang="fi-FI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5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FA9F01-CE53-4212-B6AD-D613A8407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Problem: 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CF05-83BD-4FC0-95AA-1C5479DA33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2823" y="4137870"/>
            <a:ext cx="7138065" cy="1446550"/>
          </a:xfrm>
        </p:spPr>
        <p:txBody>
          <a:bodyPr/>
          <a:lstStyle/>
          <a:p>
            <a:pPr marL="0" indent="0">
              <a:buNone/>
            </a:pPr>
            <a:r>
              <a:rPr lang="fi-FI" dirty="0"/>
              <a:t>Trivial, right?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0D40A-7A19-4BEE-8572-5A82C7F4973C}"/>
              </a:ext>
            </a:extLst>
          </p:cNvPr>
          <p:cNvSpPr txBox="1"/>
          <p:nvPr/>
        </p:nvSpPr>
        <p:spPr>
          <a:xfrm>
            <a:off x="522823" y="1863946"/>
            <a:ext cx="3667241" cy="214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stuff: [{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 ...]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77548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81B1C4-C6F4-4A05-962B-93445A8E48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Word on debuggability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867F0-55BA-43AA-AD64-9C2ABF64ED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i-FI" dirty="0"/>
              <a:t>Everything is synchronous so call stacks are nice</a:t>
            </a:r>
          </a:p>
          <a:p>
            <a:pPr lvl="1"/>
            <a:r>
              <a:rPr lang="fi-FI" dirty="0"/>
              <a:t>... If not short! See pages andpages of Observable stack frames coming from Angular</a:t>
            </a:r>
          </a:p>
          <a:p>
            <a:pPr lvl="1"/>
            <a:r>
              <a:rPr lang="fi-FI" dirty="0"/>
              <a:t>Example: call @action, you break on autorun() while calling the @action</a:t>
            </a:r>
          </a:p>
          <a:p>
            <a:r>
              <a:rPr lang="fi-FI" dirty="0"/>
              <a:t>MobX devtools (Chrome plugin) works most of the time</a:t>
            </a:r>
          </a:p>
          <a:p>
            <a:r>
              <a:rPr lang="fi-FI" dirty="0"/>
              <a:t>Inspecting data is faster if you toJS() it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5572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D10E24-BD34-402E-B93A-DE345091F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Practical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43D2-EB60-429C-BFF8-14B8EDF300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Autoruns („observevers“) should:</a:t>
            </a:r>
          </a:p>
          <a:p>
            <a:pPr lvl="1"/>
            <a:r>
              <a:rPr lang="de-DE" dirty="0"/>
              <a:t>...have limited deps (more autoruns is better)</a:t>
            </a:r>
          </a:p>
          <a:p>
            <a:pPr lvl="2"/>
            <a:r>
              <a:rPr lang="de-DE" dirty="0"/>
              <a:t>See also </a:t>
            </a:r>
            <a:r>
              <a:rPr lang="de-DE" i="1" dirty="0"/>
              <a:t>reaction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...be runnable „any time“ safely (idemponent)</a:t>
            </a:r>
          </a:p>
          <a:p>
            <a:pPr lvl="1"/>
            <a:r>
              <a:rPr lang="de-DE" dirty="0"/>
              <a:t>...not return early </a:t>
            </a:r>
            <a:r>
              <a:rPr lang="de-DE" i="1" dirty="0"/>
              <a:t>if (!non_observable_var)</a:t>
            </a:r>
          </a:p>
          <a:p>
            <a:r>
              <a:rPr lang="de-DE" dirty="0"/>
              <a:t>toJS() is sometimes necessary with sloppy libs (_.flatMap())</a:t>
            </a:r>
          </a:p>
        </p:txBody>
      </p:sp>
    </p:spTree>
    <p:extLst>
      <p:ext uri="{BB962C8B-B14F-4D97-AF65-F5344CB8AC3E}">
        <p14:creationId xmlns:p14="http://schemas.microsoft.com/office/powerpoint/2010/main" val="2686925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BCC502-1981-4501-BD36-6B8D19F60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stuff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C3EA-463F-453C-BE0A-5C57248987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medium.com/</a:t>
            </a:r>
            <a:r>
              <a:rPr lang="en-US"/>
              <a:t>vivainio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2571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684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9C7120-6684-4076-8424-1F5A448BB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Trivial state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9590E7-D150-4A55-BD9D-FB192B2BFA9A}"/>
              </a:ext>
            </a:extLst>
          </p:cNvPr>
          <p:cNvSpPr txBox="1"/>
          <p:nvPr/>
        </p:nvSpPr>
        <p:spPr>
          <a:xfrm>
            <a:off x="731837" y="1608791"/>
            <a:ext cx="5123518" cy="665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 {{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 {{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B9D61-51B3-4B2A-9884-703D6D3E3CBB}"/>
              </a:ext>
            </a:extLst>
          </p:cNvPr>
          <p:cNvSpPr txBox="1"/>
          <p:nvPr/>
        </p:nvSpPr>
        <p:spPr>
          <a:xfrm>
            <a:off x="3357439" y="2643087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When does this dirty check the expressions?</a:t>
            </a:r>
          </a:p>
        </p:txBody>
      </p:sp>
    </p:spTree>
    <p:extLst>
      <p:ext uri="{BB962C8B-B14F-4D97-AF65-F5344CB8AC3E}">
        <p14:creationId xmlns:p14="http://schemas.microsoft.com/office/powerpoint/2010/main" val="81266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8AC7F9-275E-4E27-B453-53A699D8A0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Faster alternative: onpush change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07509-C860-4C9E-B4F4-DA5E28629B82}"/>
              </a:ext>
            </a:extLst>
          </p:cNvPr>
          <p:cNvSpPr txBox="1"/>
          <p:nvPr/>
        </p:nvSpPr>
        <p:spPr>
          <a:xfrm>
            <a:off x="869795" y="1605776"/>
            <a:ext cx="7750098" cy="214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changeDetection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ChangeDetectionStrategy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OnPush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user: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 {{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 {{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user.lastname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7FA65-7C5D-4D89-9F92-D82EE1950478}"/>
              </a:ext>
            </a:extLst>
          </p:cNvPr>
          <p:cNvSpPr txBox="1"/>
          <p:nvPr/>
        </p:nvSpPr>
        <p:spPr>
          <a:xfrm>
            <a:off x="2258122" y="3854367"/>
            <a:ext cx="551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When does this dirty check the expressions?</a:t>
            </a:r>
          </a:p>
        </p:txBody>
      </p:sp>
    </p:spTree>
    <p:extLst>
      <p:ext uri="{BB962C8B-B14F-4D97-AF65-F5344CB8AC3E}">
        <p14:creationId xmlns:p14="http://schemas.microsoft.com/office/powerpoint/2010/main" val="384725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646F83-C13A-463A-BE04-BDC79EC309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What do you mean faster?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8B689D-8D63-4818-8704-DDE03055CB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0584" y="2506643"/>
            <a:ext cx="2362200" cy="2609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DE4E1B-685C-4939-8D95-8EEFE3FA24F9}"/>
              </a:ext>
            </a:extLst>
          </p:cNvPr>
          <p:cNvSpPr txBox="1"/>
          <p:nvPr/>
        </p:nvSpPr>
        <p:spPr>
          <a:xfrm>
            <a:off x="1151596" y="1661532"/>
            <a:ext cx="252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OnPush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3C005-50B1-4BC1-98AE-F42184EE9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326" y="2506643"/>
            <a:ext cx="5276850" cy="2828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6D22F7-6164-48D0-9A84-6D60BE931AFA}"/>
              </a:ext>
            </a:extLst>
          </p:cNvPr>
          <p:cNvSpPr txBox="1"/>
          <p:nvPr/>
        </p:nvSpPr>
        <p:spPr>
          <a:xfrm>
            <a:off x="4840326" y="1661532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Default change detection strategy (w/ heavy bindings)</a:t>
            </a:r>
          </a:p>
        </p:txBody>
      </p:sp>
    </p:spTree>
    <p:extLst>
      <p:ext uri="{BB962C8B-B14F-4D97-AF65-F5344CB8AC3E}">
        <p14:creationId xmlns:p14="http://schemas.microsoft.com/office/powerpoint/2010/main" val="250629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you want onpush</a:t>
            </a:r>
          </a:p>
        </p:txBody>
      </p:sp>
    </p:spTree>
    <p:extLst>
      <p:ext uri="{BB962C8B-B14F-4D97-AF65-F5344CB8AC3E}">
        <p14:creationId xmlns:p14="http://schemas.microsoft.com/office/powerpoint/2010/main" val="89984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C8BA2-1C9C-4CEA-8FF7-883E184D46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Passing down props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FEADB-863C-4ED1-BBAA-07B871D4520F}"/>
              </a:ext>
            </a:extLst>
          </p:cNvPr>
          <p:cNvSpPr txBox="1"/>
          <p:nvPr/>
        </p:nvSpPr>
        <p:spPr>
          <a:xfrm>
            <a:off x="1563328" y="1784554"/>
            <a:ext cx="9247239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&lt;app-top-pane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[foo]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"..."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[bar]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"..."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[user]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userData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userChange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changeUser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($event)"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B6FFD-AF6A-4FD4-8D58-6AE16DB40F58}"/>
              </a:ext>
            </a:extLst>
          </p:cNvPr>
          <p:cNvSpPr txBox="1"/>
          <p:nvPr/>
        </p:nvSpPr>
        <p:spPr>
          <a:xfrm>
            <a:off x="1563328" y="3082413"/>
            <a:ext cx="516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So </a:t>
            </a:r>
            <a:r>
              <a:rPr lang="fi-FI"/>
              <a:t>much busywork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3086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4F6F7-E6A7-4865-AB08-393A14C700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In search of global alternatives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DD6300-4B2D-4A58-9CA7-D67976B9066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64241" y="2131409"/>
            <a:ext cx="8253968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4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0D11FB-6E2D-4F5B-8C1E-DBAF0CB43A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Global state management take  #0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0C718-F732-4A75-8DE1-E5AB3B41E7AC}"/>
              </a:ext>
            </a:extLst>
          </p:cNvPr>
          <p:cNvSpPr txBox="1"/>
          <p:nvPr/>
        </p:nvSpPr>
        <p:spPr>
          <a:xfrm>
            <a:off x="1048215" y="2193715"/>
            <a:ext cx="3477234" cy="1258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CurrentUserService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i-FI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FE28F-F0A5-4A04-A8F0-324E5161F149}"/>
              </a:ext>
            </a:extLst>
          </p:cNvPr>
          <p:cNvSpPr txBox="1"/>
          <p:nvPr/>
        </p:nvSpPr>
        <p:spPr>
          <a:xfrm>
            <a:off x="1048215" y="169498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Injectable service: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34580-749E-4E43-8ADE-3450331F739C}"/>
              </a:ext>
            </a:extLst>
          </p:cNvPr>
          <p:cNvSpPr txBox="1"/>
          <p:nvPr/>
        </p:nvSpPr>
        <p:spPr>
          <a:xfrm>
            <a:off x="1048215" y="3267470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- Problem: you have to poll it</a:t>
            </a:r>
          </a:p>
        </p:txBody>
      </p:sp>
    </p:spTree>
    <p:extLst>
      <p:ext uri="{BB962C8B-B14F-4D97-AF65-F5344CB8AC3E}">
        <p14:creationId xmlns:p14="http://schemas.microsoft.com/office/powerpoint/2010/main" val="2381872024"/>
      </p:ext>
    </p:extLst>
  </p:cSld>
  <p:clrMapOvr>
    <a:masterClrMapping/>
  </p:clrMapOvr>
</p:sld>
</file>

<file path=ppt/theme/theme1.xml><?xml version="1.0" encoding="utf-8"?>
<a:theme xmlns:a="http://schemas.openxmlformats.org/drawingml/2006/main" name="Basware Template">
  <a:themeElements>
    <a:clrScheme name="Basware Brand">
      <a:dk1>
        <a:srgbClr val="000000"/>
      </a:dk1>
      <a:lt1>
        <a:srgbClr val="FFFFFF"/>
      </a:lt1>
      <a:dk2>
        <a:srgbClr val="005B96"/>
      </a:dk2>
      <a:lt2>
        <a:srgbClr val="DFE1DF"/>
      </a:lt2>
      <a:accent1>
        <a:srgbClr val="00A9CE"/>
      </a:accent1>
      <a:accent2>
        <a:srgbClr val="03D9EA"/>
      </a:accent2>
      <a:accent3>
        <a:srgbClr val="FF4B60"/>
      </a:accent3>
      <a:accent4>
        <a:srgbClr val="FFD218"/>
      </a:accent4>
      <a:accent5>
        <a:srgbClr val="AF0A5F"/>
      </a:accent5>
      <a:accent6>
        <a:srgbClr val="00C678"/>
      </a:accent6>
      <a:hlink>
        <a:srgbClr val="00A9CE"/>
      </a:hlink>
      <a:folHlink>
        <a:srgbClr val="FFD11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M4110_BASWARE_PPT_MASTER_V12_72 FINAL.pptx" id="{E9911FB0-FB34-451D-8CE7-10C00D1CB1BD}" vid="{C5698013-4508-4E55-BF0A-868FB4D4B5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681</TotalTime>
  <Words>612</Words>
  <Application>Microsoft Office PowerPoint</Application>
  <PresentationFormat>Widescreen</PresentationFormat>
  <Paragraphs>148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Fira Sans</vt:lpstr>
      <vt:lpstr>Times New Roman</vt:lpstr>
      <vt:lpstr>Basware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Vainio, Ville</dc:creator>
  <cp:lastModifiedBy>Vainio, Ville</cp:lastModifiedBy>
  <cp:revision>147</cp:revision>
  <dcterms:created xsi:type="dcterms:W3CDTF">2018-09-11T11:49:50Z</dcterms:created>
  <dcterms:modified xsi:type="dcterms:W3CDTF">2018-09-13T15:35:36Z</dcterms:modified>
</cp:coreProperties>
</file>