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5"/>
  </p:sldMasterIdLst>
  <p:notesMasterIdLst>
    <p:notesMasterId r:id="rId9"/>
  </p:notesMasterIdLst>
  <p:handoutMasterIdLst>
    <p:handoutMasterId r:id="rId10"/>
  </p:handoutMasterIdLst>
  <p:sldIdLst>
    <p:sldId id="258" r:id="rId6"/>
    <p:sldId id="259" r:id="rId7"/>
    <p:sldId id="260" r:id="rId8"/>
  </p:sldIdLst>
  <p:sldSz cx="9144000" cy="6858000" type="screen4x3"/>
  <p:notesSz cx="6858000" cy="9144000"/>
  <p:defaultTextStyle>
    <a:defPPr>
      <a:defRPr lang="fr-FR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5050"/>
    <a:srgbClr val="575757"/>
    <a:srgbClr val="575857"/>
    <a:srgbClr val="FF6500"/>
    <a:srgbClr val="4DACD7"/>
    <a:srgbClr val="CBCB32"/>
    <a:srgbClr val="B3B3B3"/>
    <a:srgbClr val="B0B0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 snapToObjects="1">
      <p:cViewPr>
        <p:scale>
          <a:sx n="117" d="100"/>
          <a:sy n="117" d="100"/>
        </p:scale>
        <p:origin x="1434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0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9902126E-EAA9-4C78-B8D9-81C8297E79A4}" type="datetime1">
              <a:rPr lang="en-GB" altLang="en-US"/>
              <a:pPr>
                <a:defRPr/>
              </a:pPr>
              <a:t>30/09/2016</a:t>
            </a:fld>
            <a:endParaRPr lang="en-GB" alt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B206BB1-02E4-4184-9B4B-3377EE8AA9AA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4897643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49692F-76E0-4C1F-90E3-FDE2E35506AF}" type="datetime1">
              <a:rPr lang="en-GB" altLang="en-US"/>
              <a:pPr>
                <a:defRPr/>
              </a:pPr>
              <a:t>30/09/2016</a:t>
            </a:fld>
            <a:endParaRPr lang="en-GB" altLang="en-US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dirty="0" smtClean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GB" altLang="en-US" noProof="0" dirty="0" smtClean="0"/>
              <a:t>Click to edit Master text styles</a:t>
            </a:r>
          </a:p>
          <a:p>
            <a:pPr lvl="1"/>
            <a:r>
              <a:rPr lang="en-GB" altLang="en-US" noProof="0" dirty="0" smtClean="0"/>
              <a:t>Second level</a:t>
            </a:r>
          </a:p>
          <a:p>
            <a:pPr lvl="2"/>
            <a:r>
              <a:rPr lang="en-GB" altLang="en-US" noProof="0" dirty="0" smtClean="0"/>
              <a:t>Third level</a:t>
            </a:r>
          </a:p>
          <a:p>
            <a:pPr lvl="3"/>
            <a:r>
              <a:rPr lang="en-GB" altLang="en-US" noProof="0" dirty="0" smtClean="0"/>
              <a:t>Fourth level</a:t>
            </a:r>
          </a:p>
          <a:p>
            <a:pPr lvl="4"/>
            <a:r>
              <a:rPr lang="en-GB" altLang="en-US" noProof="0" dirty="0" smtClean="0"/>
              <a:t>Fifth level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CF849B5-599C-42EF-9B12-FDF350A2A0A1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4334355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11268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1B67E55B-4C36-424A-84EF-3586BABEC37B}" type="slidenum">
              <a:rPr lang="fr-FR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fr-FR" altLang="en-US">
              <a:latin typeface="Arial" panose="020B0604020202020204" pitchFamily="34" charset="0"/>
            </a:endParaRPr>
          </a:p>
        </p:txBody>
      </p:sp>
      <p:sp>
        <p:nvSpPr>
          <p:cNvPr id="11269" name="Footer Placeholder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227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3175" y="3068638"/>
            <a:ext cx="8237538" cy="360362"/>
          </a:xfrm>
          <a:prstGeom prst="rect">
            <a:avLst/>
          </a:prstGeom>
          <a:solidFill>
            <a:srgbClr val="CBC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/>
          </a:p>
        </p:txBody>
      </p:sp>
      <p:pic>
        <p:nvPicPr>
          <p:cNvPr id="6" name="Image 6" descr="Digital tools_back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" t="7069" r="642"/>
          <a:stretch>
            <a:fillRect/>
          </a:stretch>
        </p:blipFill>
        <p:spPr bwMode="auto">
          <a:xfrm>
            <a:off x="0" y="3343275"/>
            <a:ext cx="9144000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 12" descr="Digital tools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0" y="388938"/>
            <a:ext cx="942975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re 1"/>
          <p:cNvSpPr>
            <a:spLocks noGrp="1"/>
          </p:cNvSpPr>
          <p:nvPr>
            <p:ph type="ctrTitle"/>
          </p:nvPr>
        </p:nvSpPr>
        <p:spPr>
          <a:xfrm>
            <a:off x="608571" y="3352802"/>
            <a:ext cx="7144095" cy="516467"/>
          </a:xfrm>
        </p:spPr>
        <p:txBody>
          <a:bodyPr>
            <a:normAutofit/>
          </a:bodyPr>
          <a:lstStyle>
            <a:lvl1pPr algn="l"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8" name="Sous-titre 2"/>
          <p:cNvSpPr>
            <a:spLocks noGrp="1"/>
          </p:cNvSpPr>
          <p:nvPr>
            <p:ph type="subTitle" idx="1"/>
          </p:nvPr>
        </p:nvSpPr>
        <p:spPr>
          <a:xfrm>
            <a:off x="608571" y="3877732"/>
            <a:ext cx="7144095" cy="602193"/>
          </a:xfrm>
        </p:spPr>
        <p:txBody>
          <a:bodyPr>
            <a:normAutofit/>
          </a:bodyPr>
          <a:lstStyle>
            <a:lvl1pPr marL="0" indent="0" algn="l">
              <a:buNone/>
              <a:defRPr sz="2600" b="0" i="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10" name="Espace réservé pour une image  7"/>
          <p:cNvSpPr>
            <a:spLocks noGrp="1"/>
          </p:cNvSpPr>
          <p:nvPr>
            <p:ph type="pic" sz="quarter" idx="11"/>
          </p:nvPr>
        </p:nvSpPr>
        <p:spPr>
          <a:xfrm>
            <a:off x="0" y="4506913"/>
            <a:ext cx="9144000" cy="2378075"/>
          </a:xfrm>
        </p:spPr>
        <p:txBody>
          <a:bodyPr/>
          <a:lstStyle>
            <a:lvl1pPr>
              <a:defRPr sz="2000" b="0" i="0">
                <a:solidFill>
                  <a:srgbClr val="575857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23908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7" descr="Digital tools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1688" y="6229350"/>
            <a:ext cx="53022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0"/>
            <a:ext cx="8237538" cy="381000"/>
          </a:xfrm>
          <a:prstGeom prst="rect">
            <a:avLst/>
          </a:prstGeom>
          <a:solidFill>
            <a:srgbClr val="CBC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/>
          </a:p>
        </p:txBody>
      </p:sp>
      <p:pic>
        <p:nvPicPr>
          <p:cNvPr id="7" name="Image 7" descr="Digital tools_back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" t="7069" r="642" b="63841"/>
          <a:stretch>
            <a:fillRect/>
          </a:stretch>
        </p:blipFill>
        <p:spPr bwMode="auto">
          <a:xfrm>
            <a:off x="0" y="274638"/>
            <a:ext cx="914400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Espace réservé du contenu 2"/>
          <p:cNvSpPr>
            <a:spLocks noGrp="1"/>
          </p:cNvSpPr>
          <p:nvPr>
            <p:ph idx="1"/>
          </p:nvPr>
        </p:nvSpPr>
        <p:spPr>
          <a:xfrm>
            <a:off x="457201" y="1600200"/>
            <a:ext cx="4114800" cy="4589463"/>
          </a:xfrm>
        </p:spPr>
        <p:txBody>
          <a:bodyPr>
            <a:normAutofit/>
          </a:bodyPr>
          <a:lstStyle>
            <a:lvl1pPr>
              <a:defRPr sz="2200" b="0" i="0">
                <a:solidFill>
                  <a:srgbClr val="575857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5" name="Espace réservé pour une image  9"/>
          <p:cNvSpPr>
            <a:spLocks noGrp="1"/>
          </p:cNvSpPr>
          <p:nvPr>
            <p:ph type="pic" sz="quarter" idx="13"/>
          </p:nvPr>
        </p:nvSpPr>
        <p:spPr>
          <a:xfrm>
            <a:off x="4887030" y="1383595"/>
            <a:ext cx="3341688" cy="5474406"/>
          </a:xfrm>
        </p:spPr>
        <p:txBody>
          <a:bodyPr/>
          <a:lstStyle>
            <a:lvl1pPr>
              <a:defRPr sz="2000" b="0" i="0">
                <a:solidFill>
                  <a:srgbClr val="575857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53300" cy="1100137"/>
          </a:xfrm>
        </p:spPr>
        <p:txBody>
          <a:bodyPr/>
          <a:lstStyle>
            <a:lvl1pPr algn="l">
              <a:defRPr sz="30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GB"/>
              <a:t>27 June 2014</a:t>
            </a:r>
          </a:p>
        </p:txBody>
      </p:sp>
    </p:spTree>
    <p:extLst>
      <p:ext uri="{BB962C8B-B14F-4D97-AF65-F5344CB8AC3E}">
        <p14:creationId xmlns:p14="http://schemas.microsoft.com/office/powerpoint/2010/main" val="2715321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5" descr="Digital tools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1688" y="6229350"/>
            <a:ext cx="53022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-3175" y="0"/>
            <a:ext cx="8237538" cy="381000"/>
          </a:xfrm>
          <a:prstGeom prst="rect">
            <a:avLst/>
          </a:prstGeom>
          <a:solidFill>
            <a:srgbClr val="CBC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7" name="Image 7" descr="Digital tools_back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" t="7069" r="642" b="63841"/>
          <a:stretch>
            <a:fillRect/>
          </a:stretch>
        </p:blipFill>
        <p:spPr bwMode="auto">
          <a:xfrm>
            <a:off x="0" y="274638"/>
            <a:ext cx="914400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7780338" cy="4589463"/>
          </a:xfrm>
        </p:spPr>
        <p:txBody>
          <a:bodyPr/>
          <a:lstStyle>
            <a:lvl1pPr>
              <a:defRPr sz="2200" b="0">
                <a:solidFill>
                  <a:srgbClr val="575857"/>
                </a:solidFill>
                <a:latin typeface="Arial"/>
                <a:cs typeface="Arial"/>
              </a:defRPr>
            </a:lvl1pPr>
            <a:lvl2pPr marL="365760" indent="274320">
              <a:defRPr sz="2200">
                <a:solidFill>
                  <a:srgbClr val="575857"/>
                </a:solidFill>
                <a:latin typeface="Arial"/>
                <a:cs typeface="Arial"/>
              </a:defRPr>
            </a:lvl2pPr>
            <a:lvl3pPr marL="365760" indent="274320">
              <a:defRPr sz="1800" b="0">
                <a:solidFill>
                  <a:srgbClr val="575857"/>
                </a:solidFill>
                <a:latin typeface="Arial"/>
                <a:cs typeface="Arial"/>
              </a:defRPr>
            </a:lvl3pPr>
            <a:lvl4pPr marL="365760" indent="274320">
              <a:defRPr sz="1800">
                <a:solidFill>
                  <a:srgbClr val="575857"/>
                </a:solidFill>
                <a:latin typeface="Arial"/>
                <a:cs typeface="Arial"/>
              </a:defRPr>
            </a:lvl4pPr>
            <a:lvl5pPr marL="365760" indent="274320">
              <a:defRPr sz="1600">
                <a:solidFill>
                  <a:srgbClr val="575857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53300" cy="1100137"/>
          </a:xfrm>
        </p:spPr>
        <p:txBody>
          <a:bodyPr/>
          <a:lstStyle>
            <a:lvl1pPr algn="l">
              <a:defRPr sz="30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GB"/>
              <a:t>27 June 2014</a:t>
            </a:r>
          </a:p>
        </p:txBody>
      </p:sp>
    </p:spTree>
    <p:extLst>
      <p:ext uri="{BB962C8B-B14F-4D97-AF65-F5344CB8AC3E}">
        <p14:creationId xmlns:p14="http://schemas.microsoft.com/office/powerpoint/2010/main" val="326674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6" descr="Digital tools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1688" y="6229350"/>
            <a:ext cx="53022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-3175" y="0"/>
            <a:ext cx="8237538" cy="381000"/>
          </a:xfrm>
          <a:prstGeom prst="rect">
            <a:avLst/>
          </a:prstGeom>
          <a:solidFill>
            <a:srgbClr val="CBC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/>
          </a:p>
        </p:txBody>
      </p:sp>
      <p:pic>
        <p:nvPicPr>
          <p:cNvPr id="10" name="Image 6" descr="Digital tools_back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" t="7069" r="642" b="63841"/>
          <a:stretch>
            <a:fillRect/>
          </a:stretch>
        </p:blipFill>
        <p:spPr bwMode="auto">
          <a:xfrm>
            <a:off x="0" y="274638"/>
            <a:ext cx="914400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38162" y="1700123"/>
            <a:ext cx="7699375" cy="3027451"/>
          </a:xfrm>
        </p:spPr>
        <p:txBody>
          <a:bodyPr/>
          <a:lstStyle>
            <a:lvl1pPr marL="0" indent="0">
              <a:buNone/>
              <a:defRPr sz="2000">
                <a:solidFill>
                  <a:srgbClr val="575857"/>
                </a:solidFill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7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38162" y="5367338"/>
            <a:ext cx="7699376" cy="804862"/>
          </a:xfrm>
        </p:spPr>
        <p:txBody>
          <a:bodyPr/>
          <a:lstStyle>
            <a:lvl1pPr marL="0" indent="0">
              <a:buNone/>
              <a:defRPr sz="1600">
                <a:solidFill>
                  <a:srgbClr val="575857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53300" cy="1100137"/>
          </a:xfrm>
        </p:spPr>
        <p:txBody>
          <a:bodyPr/>
          <a:lstStyle>
            <a:lvl1pPr algn="l">
              <a:defRPr sz="30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15" name="Text Placeholder 2"/>
          <p:cNvSpPr>
            <a:spLocks noGrp="1"/>
          </p:cNvSpPr>
          <p:nvPr>
            <p:ph type="body" idx="11"/>
          </p:nvPr>
        </p:nvSpPr>
        <p:spPr>
          <a:xfrm>
            <a:off x="538162" y="4802400"/>
            <a:ext cx="7699376" cy="565200"/>
          </a:xfrm>
        </p:spPr>
        <p:txBody>
          <a:bodyPr anchor="b">
            <a:normAutofit/>
          </a:bodyPr>
          <a:lstStyle>
            <a:lvl1pPr marL="0" indent="0">
              <a:buNone/>
              <a:defRPr sz="2200" b="1">
                <a:solidFill>
                  <a:srgbClr val="57585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GB"/>
              <a:t>27 June 2014</a:t>
            </a:r>
          </a:p>
        </p:txBody>
      </p:sp>
    </p:spTree>
    <p:extLst>
      <p:ext uri="{BB962C8B-B14F-4D97-AF65-F5344CB8AC3E}">
        <p14:creationId xmlns:p14="http://schemas.microsoft.com/office/powerpoint/2010/main" val="771983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7" descr="Digital tools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1688" y="6229350"/>
            <a:ext cx="53022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-3175" y="0"/>
            <a:ext cx="8237538" cy="381000"/>
          </a:xfrm>
          <a:prstGeom prst="rect">
            <a:avLst/>
          </a:prstGeom>
          <a:solidFill>
            <a:srgbClr val="CBC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/>
          </a:p>
        </p:txBody>
      </p:sp>
      <p:pic>
        <p:nvPicPr>
          <p:cNvPr id="12" name="Image 6" descr="Digital tools_back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" t="7069" r="642" b="63841"/>
          <a:stretch>
            <a:fillRect/>
          </a:stretch>
        </p:blipFill>
        <p:spPr bwMode="auto">
          <a:xfrm>
            <a:off x="0" y="274638"/>
            <a:ext cx="914400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rgbClr val="575857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7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4014788"/>
          </a:xfrm>
        </p:spPr>
        <p:txBody>
          <a:bodyPr/>
          <a:lstStyle>
            <a:lvl1pPr marL="91440" indent="274320">
              <a:defRPr sz="2000">
                <a:solidFill>
                  <a:srgbClr val="575857"/>
                </a:solidFill>
                <a:latin typeface="Arial"/>
                <a:cs typeface="Arial"/>
              </a:defRPr>
            </a:lvl1pPr>
            <a:lvl2pPr marL="91440" indent="274320">
              <a:defRPr sz="2000">
                <a:solidFill>
                  <a:srgbClr val="575857"/>
                </a:solidFill>
                <a:latin typeface="Arial"/>
                <a:cs typeface="Arial"/>
              </a:defRPr>
            </a:lvl2pPr>
            <a:lvl3pPr marL="91440" indent="274320">
              <a:defRPr sz="1800">
                <a:solidFill>
                  <a:srgbClr val="575857"/>
                </a:solidFill>
                <a:latin typeface="Arial"/>
                <a:cs typeface="Arial"/>
              </a:defRPr>
            </a:lvl3pPr>
            <a:lvl4pPr marL="91440" indent="274320">
              <a:defRPr sz="1800">
                <a:solidFill>
                  <a:srgbClr val="575857"/>
                </a:solidFill>
                <a:latin typeface="Arial"/>
                <a:cs typeface="Arial"/>
              </a:defRPr>
            </a:lvl4pPr>
            <a:lvl5pPr marL="91440" indent="274320">
              <a:defRPr sz="1600">
                <a:solidFill>
                  <a:srgbClr val="575857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8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lang="nl-BE" sz="2000" b="1" kern="1200" dirty="0" smtClean="0">
                <a:solidFill>
                  <a:srgbClr val="575857"/>
                </a:solidFill>
                <a:latin typeface="Arial"/>
                <a:ea typeface="ＭＳ Ｐゴシック" charset="-128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9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4014788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91440" indent="27432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lang="nl-BE" sz="2000" kern="1200" dirty="0" smtClean="0">
                <a:solidFill>
                  <a:srgbClr val="575857"/>
                </a:solidFill>
                <a:latin typeface="Arial"/>
                <a:ea typeface="ＭＳ Ｐゴシック" charset="-128"/>
                <a:cs typeface="Arial"/>
              </a:defRPr>
            </a:lvl1pPr>
            <a:lvl2pPr marL="91440" indent="27432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lang="nl-BE" sz="2000" kern="1200" dirty="0" smtClean="0">
                <a:solidFill>
                  <a:srgbClr val="575857"/>
                </a:solidFill>
                <a:latin typeface="Arial"/>
                <a:ea typeface="ＭＳ Ｐゴシック" charset="-128"/>
                <a:cs typeface="Arial"/>
              </a:defRPr>
            </a:lvl2pPr>
            <a:lvl3pPr marL="91440" indent="27432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lang="nl-BE" sz="1800" kern="1200" dirty="0" smtClean="0">
                <a:solidFill>
                  <a:srgbClr val="575857"/>
                </a:solidFill>
                <a:latin typeface="Arial"/>
                <a:ea typeface="ＭＳ Ｐゴシック" charset="-128"/>
                <a:cs typeface="Arial"/>
              </a:defRPr>
            </a:lvl3pPr>
            <a:lvl4pPr marL="91440" indent="27432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lang="nl-BE" sz="1800" kern="1200" dirty="0" smtClean="0">
                <a:solidFill>
                  <a:srgbClr val="575857"/>
                </a:solidFill>
                <a:latin typeface="Arial"/>
                <a:ea typeface="ＭＳ Ｐゴシック" charset="-128"/>
                <a:cs typeface="Arial"/>
              </a:defRPr>
            </a:lvl4pPr>
            <a:lvl5pPr marL="91440" indent="27432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lang="fr-FR" sz="1600" kern="1200" dirty="0" smtClean="0">
                <a:solidFill>
                  <a:srgbClr val="575857"/>
                </a:solidFill>
                <a:latin typeface="Arial"/>
                <a:ea typeface="ＭＳ Ｐゴシック" charset="-128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53300" cy="1100137"/>
          </a:xfrm>
        </p:spPr>
        <p:txBody>
          <a:bodyPr/>
          <a:lstStyle>
            <a:lvl1pPr algn="l">
              <a:defRPr sz="30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GB"/>
              <a:t>27 June 2014</a:t>
            </a:r>
          </a:p>
        </p:txBody>
      </p:sp>
    </p:spTree>
    <p:extLst>
      <p:ext uri="{BB962C8B-B14F-4D97-AF65-F5344CB8AC3E}">
        <p14:creationId xmlns:p14="http://schemas.microsoft.com/office/powerpoint/2010/main" val="374760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10" name="Espace réservé du numéro de diapositive 5"/>
          <p:cNvSpPr txBox="1">
            <a:spLocks/>
          </p:cNvSpPr>
          <p:nvPr/>
        </p:nvSpPr>
        <p:spPr>
          <a:xfrm>
            <a:off x="396875" y="6424613"/>
            <a:ext cx="596900" cy="365125"/>
          </a:xfrm>
          <a:prstGeom prst="rect">
            <a:avLst/>
          </a:prstGeom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zh-TW" altLang="en-GB" sz="1000">
                <a:solidFill>
                  <a:srgbClr val="898989"/>
                </a:solidFill>
              </a:rPr>
              <a:t>｜</a:t>
            </a:r>
            <a:fld id="{93E23B50-7872-4080-B6AA-0FAD45D97A47}" type="slidenum">
              <a:rPr lang="en-GB" altLang="ja-JP" sz="1000">
                <a:solidFill>
                  <a:srgbClr val="898989"/>
                </a:solidFill>
              </a:rPr>
              <a:pPr eaLnBrk="1" hangingPunct="1"/>
              <a:t>‹#›</a:t>
            </a:fld>
            <a:r>
              <a:rPr lang="zh-TW" altLang="en-GB" sz="1000">
                <a:solidFill>
                  <a:srgbClr val="898989"/>
                </a:solidFill>
              </a:rPr>
              <a:t>｜</a:t>
            </a:r>
            <a:endParaRPr lang="en-GB" altLang="en-US" sz="1000">
              <a:solidFill>
                <a:srgbClr val="898989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993775" y="6427788"/>
            <a:ext cx="17922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en-GB"/>
              <a:t>27 June 2014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65" r:id="rId3"/>
    <p:sldLayoutId id="2147483966" r:id="rId4"/>
    <p:sldLayoutId id="2147483967" r:id="rId5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4495800"/>
            <a:ext cx="9156700" cy="23891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7171" name="Sous-titre 2"/>
          <p:cNvSpPr txBox="1">
            <a:spLocks/>
          </p:cNvSpPr>
          <p:nvPr/>
        </p:nvSpPr>
        <p:spPr bwMode="auto">
          <a:xfrm>
            <a:off x="1408113" y="2678113"/>
            <a:ext cx="6796087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Tx/>
              <a:buNone/>
            </a:pPr>
            <a:endParaRPr lang="en-GB" altLang="en-US" sz="1200" i="1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2" name="Espace réservé pour une image  7"/>
          <p:cNvSpPr>
            <a:spLocks noGrp="1" noTextEdit="1"/>
          </p:cNvSpPr>
          <p:nvPr>
            <p:ph type="pic" sz="quarter" idx="11"/>
          </p:nvPr>
        </p:nvSpPr>
        <p:spPr>
          <a:xfrm>
            <a:off x="0" y="4506913"/>
            <a:ext cx="9144000" cy="2351087"/>
          </a:xfrm>
        </p:spPr>
      </p:sp>
      <p:sp>
        <p:nvSpPr>
          <p:cNvPr id="6155" name="Titre 1"/>
          <p:cNvSpPr>
            <a:spLocks noGrp="1"/>
          </p:cNvSpPr>
          <p:nvPr>
            <p:ph type="ctrTitle"/>
          </p:nvPr>
        </p:nvSpPr>
        <p:spPr>
          <a:xfrm>
            <a:off x="1404938" y="3422650"/>
            <a:ext cx="6467475" cy="482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GB" dirty="0" smtClean="0">
                <a:latin typeface="Arial" charset="0"/>
                <a:ea typeface="Arial" charset="0"/>
                <a:cs typeface="Arial" charset="0"/>
              </a:rPr>
              <a:t>Four column table editor</a:t>
            </a:r>
          </a:p>
        </p:txBody>
      </p:sp>
      <p:sp>
        <p:nvSpPr>
          <p:cNvPr id="7174" name="Sous-titre 2"/>
          <p:cNvSpPr>
            <a:spLocks noGrp="1"/>
          </p:cNvSpPr>
          <p:nvPr>
            <p:ph type="subTitle" idx="1"/>
          </p:nvPr>
        </p:nvSpPr>
        <p:spPr>
          <a:xfrm>
            <a:off x="1408113" y="3914775"/>
            <a:ext cx="6462712" cy="528638"/>
          </a:xfrm>
        </p:spPr>
        <p:txBody>
          <a:bodyPr/>
          <a:lstStyle/>
          <a:p>
            <a:pPr eaLnBrk="1" hangingPunct="1"/>
            <a:r>
              <a:rPr lang="en-GB" altLang="en-US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Data exchange analysis</a:t>
            </a:r>
          </a:p>
        </p:txBody>
      </p:sp>
      <p:sp>
        <p:nvSpPr>
          <p:cNvPr id="7175" name="Sous-titre 2"/>
          <p:cNvSpPr txBox="1">
            <a:spLocks/>
          </p:cNvSpPr>
          <p:nvPr/>
        </p:nvSpPr>
        <p:spPr bwMode="auto">
          <a:xfrm>
            <a:off x="1404938" y="781050"/>
            <a:ext cx="3584575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ts val="1400"/>
              </a:lnSpc>
              <a:buFontTx/>
              <a:buNone/>
            </a:pPr>
            <a:r>
              <a:rPr lang="en-GB" altLang="en-US" sz="1400" b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Council of the European Union</a:t>
            </a:r>
          </a:p>
          <a:p>
            <a:pPr eaLnBrk="1" hangingPunct="1">
              <a:lnSpc>
                <a:spcPts val="1400"/>
              </a:lnSpc>
              <a:buFontTx/>
              <a:buNone/>
            </a:pPr>
            <a:r>
              <a:rPr lang="en-GB" altLang="en-US" sz="140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 Secretariat</a:t>
            </a:r>
          </a:p>
          <a:p>
            <a:pPr eaLnBrk="1" hangingPunct="1">
              <a:buFontTx/>
              <a:buNone/>
            </a:pPr>
            <a:endParaRPr lang="en-GB" altLang="en-US" sz="1600" b="1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6" name="Sous-titre 2"/>
          <p:cNvSpPr txBox="1">
            <a:spLocks/>
          </p:cNvSpPr>
          <p:nvPr/>
        </p:nvSpPr>
        <p:spPr bwMode="auto">
          <a:xfrm>
            <a:off x="1404938" y="1262063"/>
            <a:ext cx="6831012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Tx/>
              <a:buNone/>
            </a:pPr>
            <a:r>
              <a:rPr lang="en-GB" altLang="en-US" sz="14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Directorate-General Communication and Information</a:t>
            </a:r>
          </a:p>
          <a:p>
            <a:pPr eaLnBrk="1" hangingPunct="1">
              <a:buFontTx/>
              <a:buNone/>
            </a:pPr>
            <a:r>
              <a:rPr lang="en-GB" altLang="en-US" sz="14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Directorate Information and Knowledge Management</a:t>
            </a:r>
          </a:p>
          <a:p>
            <a:pPr eaLnBrk="1" hangingPunct="1">
              <a:buFontTx/>
              <a:buNone/>
            </a:pPr>
            <a:r>
              <a:rPr lang="en-GB" altLang="en-US" sz="14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Innovation and Projects Unit</a:t>
            </a:r>
          </a:p>
          <a:p>
            <a:pPr eaLnBrk="1" hangingPunct="1">
              <a:buFontTx/>
              <a:buNone/>
            </a:pPr>
            <a:endParaRPr lang="hu-HU" altLang="en-US" sz="1600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Tx/>
              <a:buNone/>
            </a:pPr>
            <a:endParaRPr lang="en-GB" altLang="en-US" sz="1600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u contenu 11"/>
          <p:cNvSpPr>
            <a:spLocks noGrp="1"/>
          </p:cNvSpPr>
          <p:nvPr>
            <p:ph idx="1"/>
          </p:nvPr>
        </p:nvSpPr>
        <p:spPr>
          <a:xfrm>
            <a:off x="457200" y="1600200"/>
            <a:ext cx="7807325" cy="4548188"/>
          </a:xfrm>
        </p:spPr>
        <p:txBody>
          <a:bodyPr>
            <a:normAutofit fontScale="92500" lnSpcReduction="10000"/>
          </a:bodyPr>
          <a:lstStyle/>
          <a:p>
            <a:pPr>
              <a:buFont typeface="Arial" charset="0"/>
              <a:buChar char="•"/>
              <a:defRPr/>
            </a:pPr>
            <a:r>
              <a:rPr lang="en-GB" sz="2400" b="1" dirty="0" smtClean="0"/>
              <a:t>Joint approach </a:t>
            </a:r>
            <a:r>
              <a:rPr lang="hu-HU" sz="2400" dirty="0" err="1" smtClean="0"/>
              <a:t>adopted</a:t>
            </a:r>
            <a:r>
              <a:rPr lang="hu-HU" sz="2400" dirty="0" smtClean="0"/>
              <a:t> (</a:t>
            </a:r>
            <a:r>
              <a:rPr lang="hu-HU" sz="2400" dirty="0" err="1" smtClean="0"/>
              <a:t>prototype-based</a:t>
            </a:r>
            <a:r>
              <a:rPr lang="hu-HU" sz="2400" dirty="0" smtClean="0"/>
              <a:t>).</a:t>
            </a:r>
            <a:endParaRPr lang="en-GB" sz="2400" dirty="0" smtClean="0"/>
          </a:p>
          <a:p>
            <a:pPr>
              <a:buFont typeface="Arial" charset="0"/>
              <a:buChar char="•"/>
              <a:defRPr/>
            </a:pPr>
            <a:r>
              <a:rPr lang="en-GB" sz="2400" b="1" dirty="0" smtClean="0"/>
              <a:t>Individual</a:t>
            </a:r>
            <a:r>
              <a:rPr lang="en-GB" sz="2400" dirty="0" smtClean="0"/>
              <a:t> </a:t>
            </a:r>
            <a:r>
              <a:rPr lang="en-GB" sz="2400" b="1" dirty="0" smtClean="0"/>
              <a:t>user</a:t>
            </a:r>
            <a:r>
              <a:rPr lang="en-GB" sz="2400" dirty="0" smtClean="0"/>
              <a:t> testing sessions were conducted.</a:t>
            </a:r>
          </a:p>
          <a:p>
            <a:pPr>
              <a:buFont typeface="Arial" charset="0"/>
              <a:buChar char="•"/>
              <a:defRPr/>
            </a:pPr>
            <a:r>
              <a:rPr lang="en-GB" sz="2400" dirty="0" smtClean="0"/>
              <a:t>Customised prototype used.</a:t>
            </a:r>
          </a:p>
          <a:p>
            <a:pPr>
              <a:buFont typeface="Arial" charset="0"/>
              <a:buChar char="•"/>
              <a:defRPr/>
            </a:pPr>
            <a:r>
              <a:rPr lang="en-GB" sz="2400" dirty="0" smtClean="0"/>
              <a:t>Testing sessions lasted between 40 minutes and 2 hours.</a:t>
            </a:r>
          </a:p>
          <a:p>
            <a:pPr>
              <a:buFont typeface="Arial" charset="0"/>
              <a:buChar char="•"/>
              <a:defRPr/>
            </a:pPr>
            <a:r>
              <a:rPr lang="en-GB" sz="2400" dirty="0" smtClean="0"/>
              <a:t>During the test, next to the user, 3 GSC staff were present; 1 staff from IT and 2 staff from business.</a:t>
            </a:r>
          </a:p>
          <a:p>
            <a:pPr>
              <a:buFont typeface="Arial" charset="0"/>
              <a:buChar char="•"/>
              <a:defRPr/>
            </a:pPr>
            <a:r>
              <a:rPr lang="en-GB" sz="2400" b="1" dirty="0" smtClean="0"/>
              <a:t>Before</a:t>
            </a:r>
            <a:r>
              <a:rPr lang="en-GB" sz="2400" dirty="0" smtClean="0"/>
              <a:t> the interview actually took place, the </a:t>
            </a:r>
            <a:r>
              <a:rPr lang="en-GB" sz="2400" b="1" dirty="0" smtClean="0"/>
              <a:t>users were briefed</a:t>
            </a:r>
            <a:r>
              <a:rPr lang="en-GB" sz="2400" dirty="0" smtClean="0"/>
              <a:t> about:</a:t>
            </a:r>
          </a:p>
          <a:p>
            <a:pPr lvl="1">
              <a:buFont typeface="Arial" charset="0"/>
              <a:buChar char="–"/>
              <a:defRPr/>
            </a:pPr>
            <a:r>
              <a:rPr lang="en-GB" sz="2400" dirty="0" smtClean="0">
                <a:solidFill>
                  <a:srgbClr val="575857"/>
                </a:solidFill>
                <a:latin typeface="Arial"/>
                <a:cs typeface="Arial"/>
              </a:rPr>
              <a:t>How the session would be carried out; and</a:t>
            </a:r>
          </a:p>
          <a:p>
            <a:pPr lvl="1">
              <a:buFont typeface="Arial" charset="0"/>
              <a:buChar char="–"/>
              <a:defRPr/>
            </a:pPr>
            <a:r>
              <a:rPr lang="en-GB" sz="2400" dirty="0" smtClean="0">
                <a:solidFill>
                  <a:srgbClr val="575857"/>
                </a:solidFill>
                <a:latin typeface="Arial"/>
                <a:cs typeface="Arial"/>
              </a:rPr>
              <a:t>What the prototype meant in general terms.</a:t>
            </a:r>
          </a:p>
          <a:p>
            <a:pPr>
              <a:buFont typeface="Arial" charset="0"/>
              <a:buChar char="•"/>
              <a:defRPr/>
            </a:pPr>
            <a:r>
              <a:rPr lang="en-GB" sz="2400" dirty="0" smtClean="0"/>
              <a:t>The users were asked to </a:t>
            </a:r>
            <a:r>
              <a:rPr lang="en-GB" sz="2400" b="1" dirty="0" smtClean="0"/>
              <a:t>perform 3 tasks </a:t>
            </a:r>
            <a:r>
              <a:rPr lang="en-GB" sz="2400" dirty="0" smtClean="0"/>
              <a:t>linked to exchanging 4CT.</a:t>
            </a:r>
          </a:p>
          <a:p>
            <a:pPr>
              <a:buFont typeface="Arial" charset="0"/>
              <a:buChar char="•"/>
              <a:defRPr/>
            </a:pPr>
            <a:endParaRPr lang="en-GB" sz="1800" dirty="0"/>
          </a:p>
          <a:p>
            <a:pPr marL="0" indent="0" eaLnBrk="1" hangingPunct="1">
              <a:buFont typeface="Arial" charset="0"/>
              <a:buNone/>
              <a:defRPr/>
            </a:pPr>
            <a:endParaRPr lang="en-GB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8195" name="Titr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altLang="en-US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Background - </a:t>
            </a:r>
            <a:r>
              <a:rPr lang="en-GB" altLang="en-US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Modus operandi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4"/>
          </p:nvPr>
        </p:nvSpPr>
        <p:spPr/>
        <p:txBody>
          <a:bodyPr/>
          <a:lstStyle/>
          <a:p>
            <a:pPr>
              <a:defRPr/>
            </a:pPr>
            <a:r>
              <a:rPr lang="hu-HU" dirty="0" smtClean="0"/>
              <a:t>30</a:t>
            </a:r>
            <a:r>
              <a:rPr lang="en-GB" dirty="0" smtClean="0"/>
              <a:t> </a:t>
            </a:r>
            <a:r>
              <a:rPr lang="hu-HU" dirty="0" err="1" smtClean="0"/>
              <a:t>September</a:t>
            </a:r>
            <a:r>
              <a:rPr lang="en-GB" dirty="0" smtClean="0"/>
              <a:t> 201</a:t>
            </a:r>
            <a:r>
              <a:rPr lang="hu-HU" dirty="0" smtClean="0"/>
              <a:t>6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832725" cy="4589463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GB" dirty="0"/>
              <a:t>There is </a:t>
            </a:r>
            <a:r>
              <a:rPr lang="en-GB" b="1" dirty="0"/>
              <a:t>good support </a:t>
            </a:r>
            <a:r>
              <a:rPr lang="en-GB" dirty="0"/>
              <a:t>among GSC staff for the idea of semi automating the creation and exchange of </a:t>
            </a:r>
            <a:r>
              <a:rPr lang="en-GB" dirty="0" smtClean="0"/>
              <a:t>4CTs</a:t>
            </a:r>
            <a:r>
              <a:rPr lang="hu-HU" dirty="0"/>
              <a:t>.</a:t>
            </a:r>
            <a:endParaRPr lang="en-GB" dirty="0"/>
          </a:p>
          <a:p>
            <a:pPr>
              <a:buFont typeface="Arial" charset="0"/>
              <a:buChar char="•"/>
              <a:defRPr/>
            </a:pPr>
            <a:r>
              <a:rPr lang="en-GB" dirty="0"/>
              <a:t>There are </a:t>
            </a:r>
            <a:r>
              <a:rPr lang="en-GB" b="1" dirty="0"/>
              <a:t>no major issues </a:t>
            </a:r>
            <a:r>
              <a:rPr lang="en-GB" dirty="0"/>
              <a:t>(political or technical) known at this stage, which would prevent moving to the next phase of the </a:t>
            </a:r>
            <a:r>
              <a:rPr lang="en-GB" dirty="0" smtClean="0"/>
              <a:t>project</a:t>
            </a:r>
            <a:r>
              <a:rPr lang="hu-HU" dirty="0" smtClean="0"/>
              <a:t>.</a:t>
            </a:r>
            <a:endParaRPr lang="en-GB" dirty="0"/>
          </a:p>
          <a:p>
            <a:pPr>
              <a:buFont typeface="Arial" charset="0"/>
              <a:buChar char="•"/>
              <a:defRPr/>
            </a:pPr>
            <a:r>
              <a:rPr lang="en-GB" dirty="0"/>
              <a:t>It is important to early </a:t>
            </a:r>
            <a:r>
              <a:rPr lang="en-GB" b="1" dirty="0"/>
              <a:t>involve the European Commission </a:t>
            </a:r>
            <a:r>
              <a:rPr lang="en-GB" dirty="0"/>
              <a:t>in this </a:t>
            </a:r>
            <a:r>
              <a:rPr lang="en-GB" dirty="0" smtClean="0"/>
              <a:t>matter</a:t>
            </a:r>
            <a:r>
              <a:rPr lang="hu-HU" dirty="0"/>
              <a:t>.</a:t>
            </a:r>
            <a:endParaRPr lang="hu-HU" dirty="0" smtClean="0"/>
          </a:p>
          <a:p>
            <a:pPr>
              <a:buFont typeface="Arial" charset="0"/>
              <a:buChar char="•"/>
              <a:defRPr/>
            </a:pPr>
            <a:r>
              <a:rPr lang="en-GB" dirty="0"/>
              <a:t>The need to foresee </a:t>
            </a:r>
            <a:r>
              <a:rPr lang="en-GB" b="1" dirty="0"/>
              <a:t>exchanges with Member States </a:t>
            </a:r>
            <a:r>
              <a:rPr lang="en-GB" dirty="0"/>
              <a:t>has been highlighted for </a:t>
            </a:r>
            <a:r>
              <a:rPr lang="en-GB" dirty="0" smtClean="0"/>
              <a:t>consideration</a:t>
            </a:r>
            <a:r>
              <a:rPr lang="hu-HU" dirty="0" smtClean="0"/>
              <a:t>.</a:t>
            </a:r>
            <a:endParaRPr lang="en-GB" dirty="0"/>
          </a:p>
          <a:p>
            <a:pPr>
              <a:buFont typeface="Arial" charset="0"/>
              <a:buChar char="•"/>
              <a:defRPr/>
            </a:pPr>
            <a:r>
              <a:rPr lang="en-GB" dirty="0"/>
              <a:t>It is important to </a:t>
            </a:r>
            <a:r>
              <a:rPr lang="en-GB" b="1" dirty="0"/>
              <a:t>revisit</a:t>
            </a:r>
            <a:r>
              <a:rPr lang="en-GB" dirty="0"/>
              <a:t> the relevant </a:t>
            </a:r>
            <a:r>
              <a:rPr lang="en-GB" b="1" dirty="0"/>
              <a:t>business processes </a:t>
            </a:r>
            <a:r>
              <a:rPr lang="en-GB" dirty="0"/>
              <a:t>on the drawing-up, validating and exchanging of </a:t>
            </a:r>
            <a:r>
              <a:rPr lang="en-GB" dirty="0" smtClean="0"/>
              <a:t>4CT</a:t>
            </a:r>
            <a:r>
              <a:rPr lang="hu-HU" dirty="0" smtClean="0"/>
              <a:t>.</a:t>
            </a:r>
            <a:endParaRPr lang="en-GB" dirty="0"/>
          </a:p>
          <a:p>
            <a:pPr>
              <a:buFont typeface="Arial" charset="0"/>
              <a:buChar char="•"/>
              <a:defRPr/>
            </a:pPr>
            <a:endParaRPr lang="en-GB" dirty="0"/>
          </a:p>
          <a:p>
            <a:pPr marL="0" indent="0">
              <a:buFont typeface="Arial" charset="0"/>
              <a:buNone/>
              <a:defRPr/>
            </a:pPr>
            <a:endParaRPr lang="en-GB" dirty="0"/>
          </a:p>
        </p:txBody>
      </p:sp>
      <p:sp>
        <p:nvSpPr>
          <p:cNvPr id="9219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en-US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What GSC users need</a:t>
            </a:r>
            <a:endParaRPr lang="en-GB" altLang="en-US" smtClean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4"/>
          </p:nvPr>
        </p:nvSpPr>
        <p:spPr/>
        <p:txBody>
          <a:bodyPr/>
          <a:lstStyle/>
          <a:p>
            <a:pPr>
              <a:defRPr/>
            </a:pPr>
            <a:r>
              <a:rPr lang="hu-HU" dirty="0"/>
              <a:t>30</a:t>
            </a:r>
            <a:r>
              <a:rPr lang="en-GB" dirty="0"/>
              <a:t> </a:t>
            </a:r>
            <a:r>
              <a:rPr lang="hu-HU" dirty="0" err="1"/>
              <a:t>September</a:t>
            </a:r>
            <a:r>
              <a:rPr lang="en-GB" dirty="0"/>
              <a:t> 201</a:t>
            </a:r>
            <a:r>
              <a:rPr lang="hu-HU" dirty="0" smtClean="0"/>
              <a:t>6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EC_PPT_1-2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LongProperties xmlns="http://schemas.microsoft.com/office/2006/metadata/longProperties"/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909C7119D5094FB6BA55439F17E3DB" ma:contentTypeVersion="1" ma:contentTypeDescription="Create a new document." ma:contentTypeScope="" ma:versionID="0eb84d94700dd85ec3b871b3c4fe6761">
  <xsd:schema xmlns:xsd="http://www.w3.org/2001/XMLSchema" xmlns:xs="http://www.w3.org/2001/XMLSchema" xmlns:p="http://schemas.microsoft.com/office/2006/metadata/properties" xmlns:ns2="3944442b-bd0f-4eba-8c05-7034ab303ae2" targetNamespace="http://schemas.microsoft.com/office/2006/metadata/properties" ma:root="true" ma:fieldsID="d337d1755d65f823d454a5476115f352" ns2:_="">
    <xsd:import namespace="3944442b-bd0f-4eba-8c05-7034ab303ae2"/>
    <xsd:element name="properties">
      <xsd:complexType>
        <xsd:sequence>
          <xsd:element name="documentManagement">
            <xsd:complexType>
              <xsd:all>
                <xsd:element ref="ns2:czi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44442b-bd0f-4eba-8c05-7034ab303ae2" elementFormDefault="qualified">
    <xsd:import namespace="http://schemas.microsoft.com/office/2006/documentManagement/types"/>
    <xsd:import namespace="http://schemas.microsoft.com/office/infopath/2007/PartnerControls"/>
    <xsd:element name="czin" ma:index="8" nillable="true" ma:displayName="person" ma:list="UserInfo" ma:internalName="czin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zin xmlns="3944442b-bd0f-4eba-8c05-7034ab303ae2">
      <UserInfo>
        <DisplayName/>
        <AccountId xsi:nil="true"/>
        <AccountType/>
      </UserInfo>
    </czin>
  </documentManagement>
</p:properties>
</file>

<file path=customXml/itemProps1.xml><?xml version="1.0" encoding="utf-8"?>
<ds:datastoreItem xmlns:ds="http://schemas.openxmlformats.org/officeDocument/2006/customXml" ds:itemID="{0305A489-8B61-4BF5-839F-B4A0841A1764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1F376AAF-4253-4F2A-A722-061746961AE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1B714D9-9ECD-4809-A0A5-93A7AA046AE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944442b-bd0f-4eba-8c05-7034ab303a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9DF3832C-F6BB-4EEC-9830-91DBFF3F6FD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4CT SC on 30-9-2016</Template>
  <TotalTime>1</TotalTime>
  <Words>232</Words>
  <Application>Microsoft Office PowerPoint</Application>
  <PresentationFormat>On-screen Show (4:3)</PresentationFormat>
  <Paragraphs>26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ＭＳ Ｐゴシック</vt:lpstr>
      <vt:lpstr>Calibri</vt:lpstr>
      <vt:lpstr>New_EC_PPT_1-2</vt:lpstr>
      <vt:lpstr>Four column table editor</vt:lpstr>
      <vt:lpstr>Background - Modus operandi</vt:lpstr>
      <vt:lpstr>What GSC users need</vt:lpstr>
    </vt:vector>
  </TitlesOfParts>
  <Company>European Parliament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table editor</dc:title>
  <dc:creator>KOUKLAKIS Georgios</dc:creator>
  <cp:lastModifiedBy>KOUKLAKIS Georgios</cp:lastModifiedBy>
  <cp:revision>1</cp:revision>
  <dcterms:created xsi:type="dcterms:W3CDTF">2016-09-30T11:49:49Z</dcterms:created>
  <dcterms:modified xsi:type="dcterms:W3CDTF">2016-09-30T11:51:36Z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">
    <vt:lpwstr>DOMUS-7-4824</vt:lpwstr>
  </property>
  <property fmtid="{D5CDD505-2E9C-101B-9397-08002B2CF9AE}" pid="3" name="_dlc_DocIdItemGuid">
    <vt:lpwstr>c82d1c4a-75f0-4fb5-8854-4c7fe95e264e</vt:lpwstr>
  </property>
  <property fmtid="{D5CDD505-2E9C-101B-9397-08002B2CF9AE}" pid="4" name="_dlc_DocIdUrl">
    <vt:lpwstr>http://domus-docs.consilium.eu.int/_layouts/15/DocIdRedir.aspx?ID=DOMUS-7-4824, DOMUS-7-4824</vt:lpwstr>
  </property>
  <property fmtid="{D5CDD505-2E9C-101B-9397-08002B2CF9AE}" pid="5" name="le23fa4cf7ac427ea223972d43a7c1da">
    <vt:lpwstr/>
  </property>
  <property fmtid="{D5CDD505-2E9C-101B-9397-08002B2CF9AE}" pid="6" name="h35fa45c363e4e3c9cc82b2494a6a07e">
    <vt:lpwstr/>
  </property>
  <property fmtid="{D5CDD505-2E9C-101B-9397-08002B2CF9AE}" pid="7" name="DomusDocLang">
    <vt:lpwstr>193;#EN|f42f8e31-27a3-4aa2-88e5-4e6cafc6ecef</vt:lpwstr>
  </property>
  <property fmtid="{D5CDD505-2E9C-101B-9397-08002B2CF9AE}" pid="8" name="cbcad721aa814e63a84ec485b71885a9">
    <vt:lpwstr>EN|f42f8e31-27a3-4aa2-88e5-4e6cafc6ecef</vt:lpwstr>
  </property>
  <property fmtid="{D5CDD505-2E9C-101B-9397-08002B2CF9AE}" pid="9" name="Issuer">
    <vt:lpwstr/>
  </property>
  <property fmtid="{D5CDD505-2E9C-101B-9397-08002B2CF9AE}" pid="10" name="Topic1">
    <vt:lpwstr/>
  </property>
  <property fmtid="{D5CDD505-2E9C-101B-9397-08002B2CF9AE}" pid="11" name="TaxCatchAll">
    <vt:lpwstr>193;#EN|f42f8e31-27a3-4aa2-88e5-4e6cafc6ecef</vt:lpwstr>
  </property>
  <property fmtid="{D5CDD505-2E9C-101B-9397-08002B2CF9AE}" pid="12" name="czin">
    <vt:lpwstr/>
  </property>
  <property fmtid="{D5CDD505-2E9C-101B-9397-08002B2CF9AE}" pid="13" name="ContentTypeId">
    <vt:lpwstr>0x0101006F909C7119D5094FB6BA55439F17E3DB</vt:lpwstr>
  </property>
</Properties>
</file>