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9753600" cy="7315200"/>
  <p:notesSz cx="6858000" cy="9144000"/>
  <p:embeddedFontLst>
    <p:embeddedFont>
      <p:font typeface="Canva Sans" charset="1" panose="020B0503030501040103"/>
      <p:regular r:id="rId26"/>
    </p:embeddedFont>
    <p:embeddedFont>
      <p:font typeface="Canva Sans Bold" charset="1" panose="020B0803030501040103"/>
      <p:regular r:id="rId27"/>
    </p:embeddedFont>
    <p:embeddedFont>
      <p:font typeface="Anonymous Pro Bold" charset="1" panose="02060809030202000504"/>
      <p:regular r:id="rId28"/>
    </p:embeddedFont>
    <p:embeddedFont>
      <p:font typeface="Anonymous Pro" charset="1" panose="020606090302020005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1.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2.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3.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4.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5.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6.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489107">
            <a:off x="3971006" y="4391593"/>
            <a:ext cx="2561556" cy="23287"/>
          </a:xfrm>
          <a:custGeom>
            <a:avLst/>
            <a:gdLst/>
            <a:ahLst/>
            <a:cxnLst/>
            <a:rect r="r" b="b" t="t" l="l"/>
            <a:pathLst>
              <a:path h="23287" w="2561556">
                <a:moveTo>
                  <a:pt x="0" y="0"/>
                </a:moveTo>
                <a:lnTo>
                  <a:pt x="2561556" y="0"/>
                </a:lnTo>
                <a:lnTo>
                  <a:pt x="2561556" y="23287"/>
                </a:lnTo>
                <a:lnTo>
                  <a:pt x="0" y="232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1158">
            <a:off x="6434299" y="3587213"/>
            <a:ext cx="2117237" cy="19248"/>
          </a:xfrm>
          <a:custGeom>
            <a:avLst/>
            <a:gdLst/>
            <a:ahLst/>
            <a:cxnLst/>
            <a:rect r="r" b="b" t="t" l="l"/>
            <a:pathLst>
              <a:path h="19248" w="2117237">
                <a:moveTo>
                  <a:pt x="0" y="0"/>
                </a:moveTo>
                <a:lnTo>
                  <a:pt x="2117237" y="0"/>
                </a:lnTo>
                <a:lnTo>
                  <a:pt x="2117237" y="19248"/>
                </a:lnTo>
                <a:lnTo>
                  <a:pt x="0" y="192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81158">
            <a:off x="4193165" y="3621549"/>
            <a:ext cx="2117237" cy="19248"/>
          </a:xfrm>
          <a:custGeom>
            <a:avLst/>
            <a:gdLst/>
            <a:ahLst/>
            <a:cxnLst/>
            <a:rect r="r" b="b" t="t" l="l"/>
            <a:pathLst>
              <a:path h="19248" w="2117237">
                <a:moveTo>
                  <a:pt x="0" y="0"/>
                </a:moveTo>
                <a:lnTo>
                  <a:pt x="2117238" y="0"/>
                </a:lnTo>
                <a:lnTo>
                  <a:pt x="2117238" y="19248"/>
                </a:lnTo>
                <a:lnTo>
                  <a:pt x="0" y="192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842047" y="3321237"/>
            <a:ext cx="664465" cy="672726"/>
          </a:xfrm>
          <a:custGeom>
            <a:avLst/>
            <a:gdLst/>
            <a:ahLst/>
            <a:cxnLst/>
            <a:rect r="r" b="b" t="t" l="l"/>
            <a:pathLst>
              <a:path h="672726" w="664465">
                <a:moveTo>
                  <a:pt x="0" y="0"/>
                </a:moveTo>
                <a:lnTo>
                  <a:pt x="664465" y="0"/>
                </a:lnTo>
                <a:lnTo>
                  <a:pt x="664465" y="672726"/>
                </a:lnTo>
                <a:lnTo>
                  <a:pt x="0" y="672726"/>
                </a:lnTo>
                <a:lnTo>
                  <a:pt x="0" y="0"/>
                </a:lnTo>
                <a:close/>
              </a:path>
            </a:pathLst>
          </a:custGeom>
          <a:blipFill>
            <a:blip r:embed="rId4"/>
            <a:stretch>
              <a:fillRect l="-4734" t="0" r="0" b="0"/>
            </a:stretch>
          </a:blipFill>
        </p:spPr>
      </p:sp>
      <p:sp>
        <p:nvSpPr>
          <p:cNvPr name="Freeform 6" id="6"/>
          <p:cNvSpPr/>
          <p:nvPr/>
        </p:nvSpPr>
        <p:spPr>
          <a:xfrm flipH="false" flipV="false" rot="-2366899">
            <a:off x="3996153" y="2921336"/>
            <a:ext cx="2561556" cy="23287"/>
          </a:xfrm>
          <a:custGeom>
            <a:avLst/>
            <a:gdLst/>
            <a:ahLst/>
            <a:cxnLst/>
            <a:rect r="r" b="b" t="t" l="l"/>
            <a:pathLst>
              <a:path h="23287" w="2561556">
                <a:moveTo>
                  <a:pt x="0" y="0"/>
                </a:moveTo>
                <a:lnTo>
                  <a:pt x="2561556" y="0"/>
                </a:lnTo>
                <a:lnTo>
                  <a:pt x="2561556" y="23287"/>
                </a:lnTo>
                <a:lnTo>
                  <a:pt x="0" y="232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81158">
            <a:off x="6155888" y="2390736"/>
            <a:ext cx="2117237" cy="19248"/>
          </a:xfrm>
          <a:custGeom>
            <a:avLst/>
            <a:gdLst/>
            <a:ahLst/>
            <a:cxnLst/>
            <a:rect r="r" b="b" t="t" l="l"/>
            <a:pathLst>
              <a:path h="19248" w="2117237">
                <a:moveTo>
                  <a:pt x="0" y="0"/>
                </a:moveTo>
                <a:lnTo>
                  <a:pt x="2117237" y="0"/>
                </a:lnTo>
                <a:lnTo>
                  <a:pt x="2117237" y="19248"/>
                </a:lnTo>
                <a:lnTo>
                  <a:pt x="0" y="192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5842047" y="2029386"/>
            <a:ext cx="664465" cy="672726"/>
          </a:xfrm>
          <a:custGeom>
            <a:avLst/>
            <a:gdLst/>
            <a:ahLst/>
            <a:cxnLst/>
            <a:rect r="r" b="b" t="t" l="l"/>
            <a:pathLst>
              <a:path h="672726" w="664465">
                <a:moveTo>
                  <a:pt x="0" y="0"/>
                </a:moveTo>
                <a:lnTo>
                  <a:pt x="664465" y="0"/>
                </a:lnTo>
                <a:lnTo>
                  <a:pt x="664465" y="672726"/>
                </a:lnTo>
                <a:lnTo>
                  <a:pt x="0" y="672726"/>
                </a:lnTo>
                <a:lnTo>
                  <a:pt x="0" y="0"/>
                </a:lnTo>
                <a:close/>
              </a:path>
            </a:pathLst>
          </a:custGeom>
          <a:blipFill>
            <a:blip r:embed="rId4"/>
            <a:stretch>
              <a:fillRect l="-4734" t="0" r="0" b="0"/>
            </a:stretch>
          </a:blipFill>
        </p:spPr>
      </p:sp>
      <p:sp>
        <p:nvSpPr>
          <p:cNvPr name="Freeform 9" id="9"/>
          <p:cNvSpPr/>
          <p:nvPr/>
        </p:nvSpPr>
        <p:spPr>
          <a:xfrm flipH="false" flipV="false" rot="-3417747">
            <a:off x="3798236" y="2562920"/>
            <a:ext cx="2313917" cy="21036"/>
          </a:xfrm>
          <a:custGeom>
            <a:avLst/>
            <a:gdLst/>
            <a:ahLst/>
            <a:cxnLst/>
            <a:rect r="r" b="b" t="t" l="l"/>
            <a:pathLst>
              <a:path h="21036" w="2313917">
                <a:moveTo>
                  <a:pt x="0" y="0"/>
                </a:moveTo>
                <a:lnTo>
                  <a:pt x="2313918" y="0"/>
                </a:lnTo>
                <a:lnTo>
                  <a:pt x="2313918" y="21035"/>
                </a:lnTo>
                <a:lnTo>
                  <a:pt x="0" y="210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81158">
            <a:off x="6174212" y="4900647"/>
            <a:ext cx="2117237" cy="19248"/>
          </a:xfrm>
          <a:custGeom>
            <a:avLst/>
            <a:gdLst/>
            <a:ahLst/>
            <a:cxnLst/>
            <a:rect r="r" b="b" t="t" l="l"/>
            <a:pathLst>
              <a:path h="19248" w="2117237">
                <a:moveTo>
                  <a:pt x="0" y="0"/>
                </a:moveTo>
                <a:lnTo>
                  <a:pt x="2117237" y="0"/>
                </a:lnTo>
                <a:lnTo>
                  <a:pt x="2117237" y="19248"/>
                </a:lnTo>
                <a:lnTo>
                  <a:pt x="0" y="192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5842047" y="4616096"/>
            <a:ext cx="664465" cy="672726"/>
          </a:xfrm>
          <a:custGeom>
            <a:avLst/>
            <a:gdLst/>
            <a:ahLst/>
            <a:cxnLst/>
            <a:rect r="r" b="b" t="t" l="l"/>
            <a:pathLst>
              <a:path h="672726" w="664465">
                <a:moveTo>
                  <a:pt x="0" y="0"/>
                </a:moveTo>
                <a:lnTo>
                  <a:pt x="664465" y="0"/>
                </a:lnTo>
                <a:lnTo>
                  <a:pt x="664465" y="672725"/>
                </a:lnTo>
                <a:lnTo>
                  <a:pt x="0" y="672725"/>
                </a:lnTo>
                <a:lnTo>
                  <a:pt x="0" y="0"/>
                </a:lnTo>
                <a:close/>
              </a:path>
            </a:pathLst>
          </a:custGeom>
          <a:blipFill>
            <a:blip r:embed="rId4"/>
            <a:stretch>
              <a:fillRect l="-4734" t="0" r="0" b="0"/>
            </a:stretch>
          </a:blipFill>
        </p:spPr>
      </p:sp>
      <p:sp>
        <p:nvSpPr>
          <p:cNvPr name="Freeform 12" id="12"/>
          <p:cNvSpPr/>
          <p:nvPr/>
        </p:nvSpPr>
        <p:spPr>
          <a:xfrm flipH="false" flipV="false" rot="0">
            <a:off x="1446400" y="3679138"/>
            <a:ext cx="1700153" cy="15456"/>
          </a:xfrm>
          <a:custGeom>
            <a:avLst/>
            <a:gdLst/>
            <a:ahLst/>
            <a:cxnLst/>
            <a:rect r="r" b="b" t="t" l="l"/>
            <a:pathLst>
              <a:path h="15456" w="1700153">
                <a:moveTo>
                  <a:pt x="0" y="0"/>
                </a:moveTo>
                <a:lnTo>
                  <a:pt x="1700153" y="0"/>
                </a:lnTo>
                <a:lnTo>
                  <a:pt x="1700153" y="15456"/>
                </a:lnTo>
                <a:lnTo>
                  <a:pt x="0" y="154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971266" y="3274729"/>
            <a:ext cx="696450" cy="644217"/>
          </a:xfrm>
          <a:custGeom>
            <a:avLst/>
            <a:gdLst/>
            <a:ahLst/>
            <a:cxnLst/>
            <a:rect r="r" b="b" t="t" l="l"/>
            <a:pathLst>
              <a:path h="644217" w="696450">
                <a:moveTo>
                  <a:pt x="0" y="0"/>
                </a:moveTo>
                <a:lnTo>
                  <a:pt x="696450" y="0"/>
                </a:lnTo>
                <a:lnTo>
                  <a:pt x="696450" y="644216"/>
                </a:lnTo>
                <a:lnTo>
                  <a:pt x="0" y="644216"/>
                </a:lnTo>
                <a:lnTo>
                  <a:pt x="0" y="0"/>
                </a:lnTo>
                <a:close/>
              </a:path>
            </a:pathLst>
          </a:custGeom>
          <a:blipFill>
            <a:blip r:embed="rId5"/>
            <a:stretch>
              <a:fillRect l="-34423" t="0" r="-43429" b="-27949"/>
            </a:stretch>
          </a:blipFill>
        </p:spPr>
      </p:sp>
      <p:sp>
        <p:nvSpPr>
          <p:cNvPr name="Freeform 14" id="14"/>
          <p:cNvSpPr/>
          <p:nvPr/>
        </p:nvSpPr>
        <p:spPr>
          <a:xfrm flipH="false" flipV="false" rot="-3417747">
            <a:off x="4359419" y="1696630"/>
            <a:ext cx="2313917" cy="21036"/>
          </a:xfrm>
          <a:custGeom>
            <a:avLst/>
            <a:gdLst/>
            <a:ahLst/>
            <a:cxnLst/>
            <a:rect r="r" b="b" t="t" l="l"/>
            <a:pathLst>
              <a:path h="21036" w="2313917">
                <a:moveTo>
                  <a:pt x="0" y="0"/>
                </a:moveTo>
                <a:lnTo>
                  <a:pt x="2313917" y="0"/>
                </a:lnTo>
                <a:lnTo>
                  <a:pt x="2313917" y="21036"/>
                </a:lnTo>
                <a:lnTo>
                  <a:pt x="0" y="210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81158">
            <a:off x="6329123" y="1092870"/>
            <a:ext cx="2117237" cy="19248"/>
          </a:xfrm>
          <a:custGeom>
            <a:avLst/>
            <a:gdLst/>
            <a:ahLst/>
            <a:cxnLst/>
            <a:rect r="r" b="b" t="t" l="l"/>
            <a:pathLst>
              <a:path h="19248" w="2117237">
                <a:moveTo>
                  <a:pt x="0" y="0"/>
                </a:moveTo>
                <a:lnTo>
                  <a:pt x="2117238" y="0"/>
                </a:lnTo>
                <a:lnTo>
                  <a:pt x="2117238" y="19247"/>
                </a:lnTo>
                <a:lnTo>
                  <a:pt x="0" y="192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5842047" y="731520"/>
            <a:ext cx="664465" cy="672726"/>
          </a:xfrm>
          <a:custGeom>
            <a:avLst/>
            <a:gdLst/>
            <a:ahLst/>
            <a:cxnLst/>
            <a:rect r="r" b="b" t="t" l="l"/>
            <a:pathLst>
              <a:path h="672726" w="664465">
                <a:moveTo>
                  <a:pt x="0" y="0"/>
                </a:moveTo>
                <a:lnTo>
                  <a:pt x="664465" y="0"/>
                </a:lnTo>
                <a:lnTo>
                  <a:pt x="664465" y="672726"/>
                </a:lnTo>
                <a:lnTo>
                  <a:pt x="0" y="672726"/>
                </a:lnTo>
                <a:lnTo>
                  <a:pt x="0" y="0"/>
                </a:lnTo>
                <a:close/>
              </a:path>
            </a:pathLst>
          </a:custGeom>
          <a:blipFill>
            <a:blip r:embed="rId4"/>
            <a:stretch>
              <a:fillRect l="-4734" t="0" r="0" b="0"/>
            </a:stretch>
          </a:blipFill>
        </p:spPr>
      </p:sp>
      <p:sp>
        <p:nvSpPr>
          <p:cNvPr name="Freeform 17" id="17"/>
          <p:cNvSpPr/>
          <p:nvPr/>
        </p:nvSpPr>
        <p:spPr>
          <a:xfrm flipH="false" flipV="false" rot="-81158">
            <a:off x="6174212" y="6272304"/>
            <a:ext cx="2117237" cy="19248"/>
          </a:xfrm>
          <a:custGeom>
            <a:avLst/>
            <a:gdLst/>
            <a:ahLst/>
            <a:cxnLst/>
            <a:rect r="r" b="b" t="t" l="l"/>
            <a:pathLst>
              <a:path h="19248" w="2117237">
                <a:moveTo>
                  <a:pt x="0" y="0"/>
                </a:moveTo>
                <a:lnTo>
                  <a:pt x="2117237" y="0"/>
                </a:lnTo>
                <a:lnTo>
                  <a:pt x="2117237" y="19248"/>
                </a:lnTo>
                <a:lnTo>
                  <a:pt x="0" y="192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5842047" y="5910954"/>
            <a:ext cx="664465" cy="672726"/>
          </a:xfrm>
          <a:custGeom>
            <a:avLst/>
            <a:gdLst/>
            <a:ahLst/>
            <a:cxnLst/>
            <a:rect r="r" b="b" t="t" l="l"/>
            <a:pathLst>
              <a:path h="672726" w="664465">
                <a:moveTo>
                  <a:pt x="0" y="0"/>
                </a:moveTo>
                <a:lnTo>
                  <a:pt x="664465" y="0"/>
                </a:lnTo>
                <a:lnTo>
                  <a:pt x="664465" y="672726"/>
                </a:lnTo>
                <a:lnTo>
                  <a:pt x="0" y="672726"/>
                </a:lnTo>
                <a:lnTo>
                  <a:pt x="0" y="0"/>
                </a:lnTo>
                <a:close/>
              </a:path>
            </a:pathLst>
          </a:custGeom>
          <a:blipFill>
            <a:blip r:embed="rId4"/>
            <a:stretch>
              <a:fillRect l="-4734" t="0" r="0" b="0"/>
            </a:stretch>
          </a:blipFill>
        </p:spPr>
      </p:sp>
      <p:sp>
        <p:nvSpPr>
          <p:cNvPr name="Freeform 19" id="19"/>
          <p:cNvSpPr/>
          <p:nvPr/>
        </p:nvSpPr>
        <p:spPr>
          <a:xfrm flipH="false" flipV="false" rot="-7423211">
            <a:off x="3797419" y="4561699"/>
            <a:ext cx="2313917" cy="21036"/>
          </a:xfrm>
          <a:custGeom>
            <a:avLst/>
            <a:gdLst/>
            <a:ahLst/>
            <a:cxnLst/>
            <a:rect r="r" b="b" t="t" l="l"/>
            <a:pathLst>
              <a:path h="21036" w="2313917">
                <a:moveTo>
                  <a:pt x="0" y="0"/>
                </a:moveTo>
                <a:lnTo>
                  <a:pt x="2313917" y="0"/>
                </a:lnTo>
                <a:lnTo>
                  <a:pt x="2313917" y="21036"/>
                </a:lnTo>
                <a:lnTo>
                  <a:pt x="0" y="210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7847429" y="731520"/>
            <a:ext cx="704039" cy="704039"/>
          </a:xfrm>
          <a:custGeom>
            <a:avLst/>
            <a:gdLst/>
            <a:ahLst/>
            <a:cxnLst/>
            <a:rect r="r" b="b" t="t" l="l"/>
            <a:pathLst>
              <a:path h="704039" w="704039">
                <a:moveTo>
                  <a:pt x="0" y="0"/>
                </a:moveTo>
                <a:lnTo>
                  <a:pt x="704039" y="0"/>
                </a:lnTo>
                <a:lnTo>
                  <a:pt x="704039" y="704039"/>
                </a:lnTo>
                <a:lnTo>
                  <a:pt x="0" y="704039"/>
                </a:lnTo>
                <a:lnTo>
                  <a:pt x="0" y="0"/>
                </a:lnTo>
                <a:close/>
              </a:path>
            </a:pathLst>
          </a:custGeom>
          <a:blipFill>
            <a:blip r:embed="rId6"/>
            <a:stretch>
              <a:fillRect l="0" t="0" r="0" b="0"/>
            </a:stretch>
          </a:blipFill>
        </p:spPr>
      </p:sp>
      <p:sp>
        <p:nvSpPr>
          <p:cNvPr name="TextBox 21" id="21"/>
          <p:cNvSpPr txBox="true"/>
          <p:nvPr/>
        </p:nvSpPr>
        <p:spPr>
          <a:xfrm rot="0">
            <a:off x="5752560" y="1495098"/>
            <a:ext cx="843439" cy="186373"/>
          </a:xfrm>
          <a:prstGeom prst="rect">
            <a:avLst/>
          </a:prstGeom>
        </p:spPr>
        <p:txBody>
          <a:bodyPr anchor="t" rtlCol="false" tIns="0" lIns="0" bIns="0" rIns="0">
            <a:spAutoFit/>
          </a:bodyPr>
          <a:lstStyle/>
          <a:p>
            <a:pPr algn="ctr">
              <a:lnSpc>
                <a:spcPts val="1539"/>
              </a:lnSpc>
              <a:spcBef>
                <a:spcPct val="0"/>
              </a:spcBef>
            </a:pPr>
            <a:r>
              <a:rPr lang="en-US" sz="1099">
                <a:solidFill>
                  <a:srgbClr val="000000"/>
                </a:solidFill>
                <a:latin typeface="Canva Sans"/>
              </a:rPr>
              <a:t>User Service</a:t>
            </a:r>
          </a:p>
        </p:txBody>
      </p:sp>
      <p:sp>
        <p:nvSpPr>
          <p:cNvPr name="TextBox 22" id="22"/>
          <p:cNvSpPr txBox="true"/>
          <p:nvPr/>
        </p:nvSpPr>
        <p:spPr>
          <a:xfrm rot="0">
            <a:off x="5672282" y="2797362"/>
            <a:ext cx="1003995" cy="186373"/>
          </a:xfrm>
          <a:prstGeom prst="rect">
            <a:avLst/>
          </a:prstGeom>
        </p:spPr>
        <p:txBody>
          <a:bodyPr anchor="t" rtlCol="false" tIns="0" lIns="0" bIns="0" rIns="0">
            <a:spAutoFit/>
          </a:bodyPr>
          <a:lstStyle/>
          <a:p>
            <a:pPr algn="ctr">
              <a:lnSpc>
                <a:spcPts val="1539"/>
              </a:lnSpc>
              <a:spcBef>
                <a:spcPct val="0"/>
              </a:spcBef>
            </a:pPr>
            <a:r>
              <a:rPr lang="en-US" sz="1099">
                <a:solidFill>
                  <a:srgbClr val="000000"/>
                </a:solidFill>
                <a:latin typeface="Canva Sans"/>
              </a:rPr>
              <a:t>Routes Service</a:t>
            </a:r>
          </a:p>
        </p:txBody>
      </p:sp>
      <p:sp>
        <p:nvSpPr>
          <p:cNvPr name="TextBox 23" id="23"/>
          <p:cNvSpPr txBox="true"/>
          <p:nvPr/>
        </p:nvSpPr>
        <p:spPr>
          <a:xfrm rot="0">
            <a:off x="5707495" y="4089213"/>
            <a:ext cx="933569" cy="186373"/>
          </a:xfrm>
          <a:prstGeom prst="rect">
            <a:avLst/>
          </a:prstGeom>
        </p:spPr>
        <p:txBody>
          <a:bodyPr anchor="t" rtlCol="false" tIns="0" lIns="0" bIns="0" rIns="0">
            <a:spAutoFit/>
          </a:bodyPr>
          <a:lstStyle/>
          <a:p>
            <a:pPr algn="ctr">
              <a:lnSpc>
                <a:spcPts val="1539"/>
              </a:lnSpc>
              <a:spcBef>
                <a:spcPct val="0"/>
              </a:spcBef>
            </a:pPr>
            <a:r>
              <a:rPr lang="en-US" sz="1099">
                <a:solidFill>
                  <a:srgbClr val="000000"/>
                </a:solidFill>
                <a:latin typeface="Canva Sans"/>
              </a:rPr>
              <a:t>Buses Service</a:t>
            </a:r>
          </a:p>
        </p:txBody>
      </p:sp>
      <p:sp>
        <p:nvSpPr>
          <p:cNvPr name="TextBox 24" id="24"/>
          <p:cNvSpPr txBox="true"/>
          <p:nvPr/>
        </p:nvSpPr>
        <p:spPr>
          <a:xfrm rot="0">
            <a:off x="5594773" y="6678930"/>
            <a:ext cx="1159014" cy="186373"/>
          </a:xfrm>
          <a:prstGeom prst="rect">
            <a:avLst/>
          </a:prstGeom>
        </p:spPr>
        <p:txBody>
          <a:bodyPr anchor="t" rtlCol="false" tIns="0" lIns="0" bIns="0" rIns="0">
            <a:spAutoFit/>
          </a:bodyPr>
          <a:lstStyle/>
          <a:p>
            <a:pPr algn="ctr">
              <a:lnSpc>
                <a:spcPts val="1539"/>
              </a:lnSpc>
              <a:spcBef>
                <a:spcPct val="0"/>
              </a:spcBef>
            </a:pPr>
            <a:r>
              <a:rPr lang="en-US" sz="1099">
                <a:solidFill>
                  <a:srgbClr val="000000"/>
                </a:solidFill>
                <a:latin typeface="Canva Sans"/>
              </a:rPr>
              <a:t>Schedule Service</a:t>
            </a:r>
          </a:p>
        </p:txBody>
      </p:sp>
      <p:sp>
        <p:nvSpPr>
          <p:cNvPr name="TextBox 25" id="25"/>
          <p:cNvSpPr txBox="true"/>
          <p:nvPr/>
        </p:nvSpPr>
        <p:spPr>
          <a:xfrm rot="0">
            <a:off x="5641594" y="5384071"/>
            <a:ext cx="975241" cy="186373"/>
          </a:xfrm>
          <a:prstGeom prst="rect">
            <a:avLst/>
          </a:prstGeom>
        </p:spPr>
        <p:txBody>
          <a:bodyPr anchor="t" rtlCol="false" tIns="0" lIns="0" bIns="0" rIns="0">
            <a:spAutoFit/>
          </a:bodyPr>
          <a:lstStyle/>
          <a:p>
            <a:pPr algn="ctr">
              <a:lnSpc>
                <a:spcPts val="1539"/>
              </a:lnSpc>
              <a:spcBef>
                <a:spcPct val="0"/>
              </a:spcBef>
            </a:pPr>
            <a:r>
              <a:rPr lang="en-US" sz="1099">
                <a:solidFill>
                  <a:srgbClr val="000000"/>
                </a:solidFill>
                <a:latin typeface="Canva Sans"/>
              </a:rPr>
              <a:t>Lokets Service</a:t>
            </a:r>
          </a:p>
        </p:txBody>
      </p:sp>
      <p:sp>
        <p:nvSpPr>
          <p:cNvPr name="TextBox 26" id="26"/>
          <p:cNvSpPr txBox="true"/>
          <p:nvPr/>
        </p:nvSpPr>
        <p:spPr>
          <a:xfrm rot="0">
            <a:off x="2971800" y="3452177"/>
            <a:ext cx="1314450" cy="372745"/>
          </a:xfrm>
          <a:prstGeom prst="rect">
            <a:avLst/>
          </a:prstGeom>
        </p:spPr>
        <p:txBody>
          <a:bodyPr anchor="t" rtlCol="false" tIns="0" lIns="0" bIns="0" rIns="0">
            <a:spAutoFit/>
          </a:bodyPr>
          <a:lstStyle/>
          <a:p>
            <a:pPr algn="ctr">
              <a:lnSpc>
                <a:spcPts val="3079"/>
              </a:lnSpc>
              <a:spcBef>
                <a:spcPct val="0"/>
              </a:spcBef>
            </a:pPr>
            <a:r>
              <a:rPr lang="en-US" sz="2199">
                <a:solidFill>
                  <a:srgbClr val="000000"/>
                </a:solidFill>
                <a:latin typeface="Canva Sans Bold"/>
              </a:rPr>
              <a:t>REST API</a:t>
            </a:r>
          </a:p>
        </p:txBody>
      </p:sp>
      <p:sp>
        <p:nvSpPr>
          <p:cNvPr name="Freeform 27" id="27"/>
          <p:cNvSpPr/>
          <p:nvPr/>
        </p:nvSpPr>
        <p:spPr>
          <a:xfrm flipH="false" flipV="false" rot="0">
            <a:off x="7847429" y="2029386"/>
            <a:ext cx="704039" cy="704039"/>
          </a:xfrm>
          <a:custGeom>
            <a:avLst/>
            <a:gdLst/>
            <a:ahLst/>
            <a:cxnLst/>
            <a:rect r="r" b="b" t="t" l="l"/>
            <a:pathLst>
              <a:path h="704039" w="704039">
                <a:moveTo>
                  <a:pt x="0" y="0"/>
                </a:moveTo>
                <a:lnTo>
                  <a:pt x="704039" y="0"/>
                </a:lnTo>
                <a:lnTo>
                  <a:pt x="704039" y="704039"/>
                </a:lnTo>
                <a:lnTo>
                  <a:pt x="0" y="704039"/>
                </a:lnTo>
                <a:lnTo>
                  <a:pt x="0" y="0"/>
                </a:lnTo>
                <a:close/>
              </a:path>
            </a:pathLst>
          </a:custGeom>
          <a:blipFill>
            <a:blip r:embed="rId6"/>
            <a:stretch>
              <a:fillRect l="0" t="0" r="0" b="0"/>
            </a:stretch>
          </a:blipFill>
        </p:spPr>
      </p:sp>
      <p:sp>
        <p:nvSpPr>
          <p:cNvPr name="Freeform 28" id="28"/>
          <p:cNvSpPr/>
          <p:nvPr/>
        </p:nvSpPr>
        <p:spPr>
          <a:xfrm flipH="false" flipV="false" rot="0">
            <a:off x="7847429" y="3305581"/>
            <a:ext cx="704039" cy="704039"/>
          </a:xfrm>
          <a:custGeom>
            <a:avLst/>
            <a:gdLst/>
            <a:ahLst/>
            <a:cxnLst/>
            <a:rect r="r" b="b" t="t" l="l"/>
            <a:pathLst>
              <a:path h="704039" w="704039">
                <a:moveTo>
                  <a:pt x="0" y="0"/>
                </a:moveTo>
                <a:lnTo>
                  <a:pt x="704039" y="0"/>
                </a:lnTo>
                <a:lnTo>
                  <a:pt x="704039" y="704038"/>
                </a:lnTo>
                <a:lnTo>
                  <a:pt x="0" y="704038"/>
                </a:lnTo>
                <a:lnTo>
                  <a:pt x="0" y="0"/>
                </a:lnTo>
                <a:close/>
              </a:path>
            </a:pathLst>
          </a:custGeom>
          <a:blipFill>
            <a:blip r:embed="rId6"/>
            <a:stretch>
              <a:fillRect l="0" t="0" r="0" b="0"/>
            </a:stretch>
          </a:blipFill>
        </p:spPr>
      </p:sp>
      <p:sp>
        <p:nvSpPr>
          <p:cNvPr name="Freeform 29" id="29"/>
          <p:cNvSpPr/>
          <p:nvPr/>
        </p:nvSpPr>
        <p:spPr>
          <a:xfrm flipH="false" flipV="false" rot="0">
            <a:off x="7847429" y="4616096"/>
            <a:ext cx="704039" cy="704039"/>
          </a:xfrm>
          <a:custGeom>
            <a:avLst/>
            <a:gdLst/>
            <a:ahLst/>
            <a:cxnLst/>
            <a:rect r="r" b="b" t="t" l="l"/>
            <a:pathLst>
              <a:path h="704039" w="704039">
                <a:moveTo>
                  <a:pt x="0" y="0"/>
                </a:moveTo>
                <a:lnTo>
                  <a:pt x="704039" y="0"/>
                </a:lnTo>
                <a:lnTo>
                  <a:pt x="704039" y="704039"/>
                </a:lnTo>
                <a:lnTo>
                  <a:pt x="0" y="704039"/>
                </a:lnTo>
                <a:lnTo>
                  <a:pt x="0" y="0"/>
                </a:lnTo>
                <a:close/>
              </a:path>
            </a:pathLst>
          </a:custGeom>
          <a:blipFill>
            <a:blip r:embed="rId6"/>
            <a:stretch>
              <a:fillRect l="0" t="0" r="0" b="0"/>
            </a:stretch>
          </a:blipFill>
        </p:spPr>
      </p:sp>
      <p:sp>
        <p:nvSpPr>
          <p:cNvPr name="Freeform 30" id="30"/>
          <p:cNvSpPr/>
          <p:nvPr/>
        </p:nvSpPr>
        <p:spPr>
          <a:xfrm flipH="false" flipV="false" rot="0">
            <a:off x="7847429" y="5993941"/>
            <a:ext cx="704039" cy="704039"/>
          </a:xfrm>
          <a:custGeom>
            <a:avLst/>
            <a:gdLst/>
            <a:ahLst/>
            <a:cxnLst/>
            <a:rect r="r" b="b" t="t" l="l"/>
            <a:pathLst>
              <a:path h="704039" w="704039">
                <a:moveTo>
                  <a:pt x="0" y="0"/>
                </a:moveTo>
                <a:lnTo>
                  <a:pt x="704039" y="0"/>
                </a:lnTo>
                <a:lnTo>
                  <a:pt x="704039" y="704039"/>
                </a:lnTo>
                <a:lnTo>
                  <a:pt x="0" y="704039"/>
                </a:lnTo>
                <a:lnTo>
                  <a:pt x="0" y="0"/>
                </a:lnTo>
                <a:close/>
              </a:path>
            </a:pathLst>
          </a:custGeom>
          <a:blipFill>
            <a:blip r:embed="rId6"/>
            <a:stretch>
              <a:fillRect l="0" t="0" r="0" b="0"/>
            </a:stretch>
          </a:blipFill>
        </p:spPr>
      </p:sp>
      <p:sp>
        <p:nvSpPr>
          <p:cNvPr name="Freeform 31" id="31"/>
          <p:cNvSpPr/>
          <p:nvPr/>
        </p:nvSpPr>
        <p:spPr>
          <a:xfrm flipH="false" flipV="false" rot="-7423211">
            <a:off x="4321237" y="5347517"/>
            <a:ext cx="2313917" cy="21036"/>
          </a:xfrm>
          <a:custGeom>
            <a:avLst/>
            <a:gdLst/>
            <a:ahLst/>
            <a:cxnLst/>
            <a:rect r="r" b="b" t="t" l="l"/>
            <a:pathLst>
              <a:path h="21036" w="2313917">
                <a:moveTo>
                  <a:pt x="0" y="0"/>
                </a:moveTo>
                <a:lnTo>
                  <a:pt x="2313917" y="0"/>
                </a:lnTo>
                <a:lnTo>
                  <a:pt x="2313917" y="21035"/>
                </a:lnTo>
                <a:lnTo>
                  <a:pt x="0" y="210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2" id="32"/>
          <p:cNvSpPr txBox="true"/>
          <p:nvPr/>
        </p:nvSpPr>
        <p:spPr>
          <a:xfrm rot="0">
            <a:off x="7657387" y="1480534"/>
            <a:ext cx="1084124" cy="186373"/>
          </a:xfrm>
          <a:prstGeom prst="rect">
            <a:avLst/>
          </a:prstGeom>
        </p:spPr>
        <p:txBody>
          <a:bodyPr anchor="t" rtlCol="false" tIns="0" lIns="0" bIns="0" rIns="0">
            <a:spAutoFit/>
          </a:bodyPr>
          <a:lstStyle/>
          <a:p>
            <a:pPr algn="ctr">
              <a:lnSpc>
                <a:spcPts val="1539"/>
              </a:lnSpc>
              <a:spcBef>
                <a:spcPct val="0"/>
              </a:spcBef>
            </a:pPr>
            <a:r>
              <a:rPr lang="en-US" sz="1099">
                <a:solidFill>
                  <a:srgbClr val="000000"/>
                </a:solidFill>
                <a:latin typeface="Canva Sans"/>
              </a:rPr>
              <a:t>db service _user</a:t>
            </a:r>
          </a:p>
        </p:txBody>
      </p:sp>
      <p:sp>
        <p:nvSpPr>
          <p:cNvPr name="TextBox 33" id="33"/>
          <p:cNvSpPr txBox="true"/>
          <p:nvPr/>
        </p:nvSpPr>
        <p:spPr>
          <a:xfrm rot="0">
            <a:off x="7585563" y="2797362"/>
            <a:ext cx="1227773" cy="186373"/>
          </a:xfrm>
          <a:prstGeom prst="rect">
            <a:avLst/>
          </a:prstGeom>
        </p:spPr>
        <p:txBody>
          <a:bodyPr anchor="t" rtlCol="false" tIns="0" lIns="0" bIns="0" rIns="0">
            <a:spAutoFit/>
          </a:bodyPr>
          <a:lstStyle/>
          <a:p>
            <a:pPr algn="ctr">
              <a:lnSpc>
                <a:spcPts val="1539"/>
              </a:lnSpc>
              <a:spcBef>
                <a:spcPct val="0"/>
              </a:spcBef>
            </a:pPr>
            <a:r>
              <a:rPr lang="en-US" sz="1099">
                <a:solidFill>
                  <a:srgbClr val="000000"/>
                </a:solidFill>
                <a:latin typeface="Canva Sans"/>
              </a:rPr>
              <a:t>db service _routes</a:t>
            </a:r>
          </a:p>
        </p:txBody>
      </p:sp>
      <p:sp>
        <p:nvSpPr>
          <p:cNvPr name="TextBox 34" id="34"/>
          <p:cNvSpPr txBox="true"/>
          <p:nvPr/>
        </p:nvSpPr>
        <p:spPr>
          <a:xfrm rot="0">
            <a:off x="7675692" y="4057244"/>
            <a:ext cx="1151096" cy="186373"/>
          </a:xfrm>
          <a:prstGeom prst="rect">
            <a:avLst/>
          </a:prstGeom>
        </p:spPr>
        <p:txBody>
          <a:bodyPr anchor="t" rtlCol="false" tIns="0" lIns="0" bIns="0" rIns="0">
            <a:spAutoFit/>
          </a:bodyPr>
          <a:lstStyle/>
          <a:p>
            <a:pPr algn="ctr">
              <a:lnSpc>
                <a:spcPts val="1539"/>
              </a:lnSpc>
              <a:spcBef>
                <a:spcPct val="0"/>
              </a:spcBef>
            </a:pPr>
            <a:r>
              <a:rPr lang="en-US" sz="1099">
                <a:solidFill>
                  <a:srgbClr val="000000"/>
                </a:solidFill>
                <a:latin typeface="Canva Sans"/>
              </a:rPr>
              <a:t>db service_buses</a:t>
            </a:r>
          </a:p>
        </p:txBody>
      </p:sp>
      <p:sp>
        <p:nvSpPr>
          <p:cNvPr name="TextBox 35" id="35"/>
          <p:cNvSpPr txBox="true"/>
          <p:nvPr/>
        </p:nvSpPr>
        <p:spPr>
          <a:xfrm rot="0">
            <a:off x="7580711" y="5367760"/>
            <a:ext cx="1195090" cy="186373"/>
          </a:xfrm>
          <a:prstGeom prst="rect">
            <a:avLst/>
          </a:prstGeom>
        </p:spPr>
        <p:txBody>
          <a:bodyPr anchor="t" rtlCol="false" tIns="0" lIns="0" bIns="0" rIns="0">
            <a:spAutoFit/>
          </a:bodyPr>
          <a:lstStyle/>
          <a:p>
            <a:pPr algn="ctr">
              <a:lnSpc>
                <a:spcPts val="1539"/>
              </a:lnSpc>
              <a:spcBef>
                <a:spcPct val="0"/>
              </a:spcBef>
            </a:pPr>
            <a:r>
              <a:rPr lang="en-US" sz="1099">
                <a:solidFill>
                  <a:srgbClr val="000000"/>
                </a:solidFill>
                <a:latin typeface="Canva Sans"/>
              </a:rPr>
              <a:t>db service _lokets</a:t>
            </a:r>
          </a:p>
        </p:txBody>
      </p:sp>
      <p:sp>
        <p:nvSpPr>
          <p:cNvPr name="TextBox 36" id="36"/>
          <p:cNvSpPr txBox="true"/>
          <p:nvPr/>
        </p:nvSpPr>
        <p:spPr>
          <a:xfrm rot="0">
            <a:off x="7498885" y="6745605"/>
            <a:ext cx="1401128" cy="186373"/>
          </a:xfrm>
          <a:prstGeom prst="rect">
            <a:avLst/>
          </a:prstGeom>
        </p:spPr>
        <p:txBody>
          <a:bodyPr anchor="t" rtlCol="false" tIns="0" lIns="0" bIns="0" rIns="0">
            <a:spAutoFit/>
          </a:bodyPr>
          <a:lstStyle/>
          <a:p>
            <a:pPr algn="ctr">
              <a:lnSpc>
                <a:spcPts val="1539"/>
              </a:lnSpc>
              <a:spcBef>
                <a:spcPct val="0"/>
              </a:spcBef>
            </a:pPr>
            <a:r>
              <a:rPr lang="en-US" sz="1099">
                <a:solidFill>
                  <a:srgbClr val="000000"/>
                </a:solidFill>
                <a:latin typeface="Canva Sans"/>
              </a:rPr>
              <a:t>db service _schedule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sp>
        <p:nvSpPr>
          <p:cNvPr name="Freeform 2" id="2"/>
          <p:cNvSpPr/>
          <p:nvPr/>
        </p:nvSpPr>
        <p:spPr>
          <a:xfrm flipH="false" flipV="false" rot="0">
            <a:off x="2505156" y="1619088"/>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TextBox 3" id="3"/>
          <p:cNvSpPr txBox="true"/>
          <p:nvPr/>
        </p:nvSpPr>
        <p:spPr>
          <a:xfrm rot="0">
            <a:off x="446452" y="645795"/>
            <a:ext cx="8860858" cy="697865"/>
          </a:xfrm>
          <a:prstGeom prst="rect">
            <a:avLst/>
          </a:prstGeom>
        </p:spPr>
        <p:txBody>
          <a:bodyPr anchor="t" rtlCol="false" tIns="0" lIns="0" bIns="0" rIns="0">
            <a:spAutoFit/>
          </a:bodyPr>
          <a:lstStyle/>
          <a:p>
            <a:pPr algn="ctr">
              <a:lnSpc>
                <a:spcPts val="5634"/>
              </a:lnSpc>
            </a:pPr>
            <a:r>
              <a:rPr lang="en-US" sz="4025" spc="1247">
                <a:solidFill>
                  <a:srgbClr val="FFFFFF"/>
                </a:solidFill>
                <a:latin typeface="Anonymous Pro Bold"/>
              </a:rPr>
              <a:t>DATABASE</a:t>
            </a:r>
          </a:p>
        </p:txBody>
      </p:sp>
      <p:sp>
        <p:nvSpPr>
          <p:cNvPr name="Freeform 4" id="4"/>
          <p:cNvSpPr/>
          <p:nvPr/>
        </p:nvSpPr>
        <p:spPr>
          <a:xfrm flipH="false" flipV="false" rot="0">
            <a:off x="-2752644" y="-1305087"/>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5" id="5"/>
          <p:cNvSpPr/>
          <p:nvPr/>
        </p:nvSpPr>
        <p:spPr>
          <a:xfrm flipH="false" flipV="false" rot="0">
            <a:off x="-2295444" y="4962363"/>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6" id="6"/>
          <p:cNvSpPr/>
          <p:nvPr/>
        </p:nvSpPr>
        <p:spPr>
          <a:xfrm flipH="false" flipV="false" rot="0">
            <a:off x="7724856" y="-1305087"/>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7" id="7"/>
          <p:cNvSpPr/>
          <p:nvPr/>
        </p:nvSpPr>
        <p:spPr>
          <a:xfrm flipH="false" flipV="false" rot="0">
            <a:off x="7724856" y="4962363"/>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8" id="8"/>
          <p:cNvSpPr/>
          <p:nvPr/>
        </p:nvSpPr>
        <p:spPr>
          <a:xfrm flipH="false" flipV="false" rot="0">
            <a:off x="0" y="2075026"/>
            <a:ext cx="13174822" cy="5254368"/>
          </a:xfrm>
          <a:custGeom>
            <a:avLst/>
            <a:gdLst/>
            <a:ahLst/>
            <a:cxnLst/>
            <a:rect r="r" b="b" t="t" l="l"/>
            <a:pathLst>
              <a:path h="5254368" w="13174822">
                <a:moveTo>
                  <a:pt x="0" y="0"/>
                </a:moveTo>
                <a:lnTo>
                  <a:pt x="13174822" y="0"/>
                </a:lnTo>
                <a:lnTo>
                  <a:pt x="13174822" y="5254369"/>
                </a:lnTo>
                <a:lnTo>
                  <a:pt x="0" y="5254369"/>
                </a:lnTo>
                <a:lnTo>
                  <a:pt x="0" y="0"/>
                </a:lnTo>
                <a:close/>
              </a:path>
            </a:pathLst>
          </a:custGeom>
          <a:blipFill>
            <a:blip r:embed="rId4">
              <a:extLst>
                <a:ext uri="{96DAC541-7B7A-43D3-8B79-37D633B846F1}">
                  <asvg:svgBlip xmlns:asvg="http://schemas.microsoft.com/office/drawing/2016/SVG/main" r:embed="rId5"/>
                </a:ext>
              </a:extLst>
            </a:blip>
            <a:stretch>
              <a:fillRect l="0" t="-75370" r="0" b="-75370"/>
            </a:stretch>
          </a:blipFill>
        </p:spPr>
      </p:sp>
      <p:sp>
        <p:nvSpPr>
          <p:cNvPr name="Freeform 9" id="9"/>
          <p:cNvSpPr/>
          <p:nvPr/>
        </p:nvSpPr>
        <p:spPr>
          <a:xfrm flipH="false" flipV="false" rot="0">
            <a:off x="1121374" y="2271591"/>
            <a:ext cx="7629922" cy="4665111"/>
          </a:xfrm>
          <a:custGeom>
            <a:avLst/>
            <a:gdLst/>
            <a:ahLst/>
            <a:cxnLst/>
            <a:rect r="r" b="b" t="t" l="l"/>
            <a:pathLst>
              <a:path h="4665111" w="7629922">
                <a:moveTo>
                  <a:pt x="0" y="0"/>
                </a:moveTo>
                <a:lnTo>
                  <a:pt x="7629922" y="0"/>
                </a:lnTo>
                <a:lnTo>
                  <a:pt x="7629922" y="4665111"/>
                </a:lnTo>
                <a:lnTo>
                  <a:pt x="0" y="4665111"/>
                </a:lnTo>
                <a:lnTo>
                  <a:pt x="0" y="0"/>
                </a:lnTo>
                <a:close/>
              </a:path>
            </a:pathLst>
          </a:custGeom>
          <a:blipFill>
            <a:blip r:embed="rId6"/>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sp>
        <p:nvSpPr>
          <p:cNvPr name="Freeform 2" id="2"/>
          <p:cNvSpPr/>
          <p:nvPr/>
        </p:nvSpPr>
        <p:spPr>
          <a:xfrm flipH="false" flipV="false" rot="0">
            <a:off x="2505156" y="1619088"/>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TextBox 3" id="3"/>
          <p:cNvSpPr txBox="true"/>
          <p:nvPr/>
        </p:nvSpPr>
        <p:spPr>
          <a:xfrm rot="0">
            <a:off x="446452" y="645795"/>
            <a:ext cx="8860858" cy="697865"/>
          </a:xfrm>
          <a:prstGeom prst="rect">
            <a:avLst/>
          </a:prstGeom>
        </p:spPr>
        <p:txBody>
          <a:bodyPr anchor="t" rtlCol="false" tIns="0" lIns="0" bIns="0" rIns="0">
            <a:spAutoFit/>
          </a:bodyPr>
          <a:lstStyle/>
          <a:p>
            <a:pPr algn="ctr">
              <a:lnSpc>
                <a:spcPts val="5634"/>
              </a:lnSpc>
            </a:pPr>
            <a:r>
              <a:rPr lang="en-US" sz="4025" spc="1247">
                <a:solidFill>
                  <a:srgbClr val="FFFFFF"/>
                </a:solidFill>
                <a:latin typeface="Anonymous Pro Bold"/>
              </a:rPr>
              <a:t>SERVER</a:t>
            </a:r>
          </a:p>
        </p:txBody>
      </p:sp>
      <p:sp>
        <p:nvSpPr>
          <p:cNvPr name="Freeform 4" id="4"/>
          <p:cNvSpPr/>
          <p:nvPr/>
        </p:nvSpPr>
        <p:spPr>
          <a:xfrm flipH="false" flipV="false" rot="0">
            <a:off x="-2752644" y="-1305087"/>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5" id="5"/>
          <p:cNvSpPr/>
          <p:nvPr/>
        </p:nvSpPr>
        <p:spPr>
          <a:xfrm flipH="false" flipV="false" rot="0">
            <a:off x="-2295444" y="4962363"/>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6" id="6"/>
          <p:cNvSpPr/>
          <p:nvPr/>
        </p:nvSpPr>
        <p:spPr>
          <a:xfrm flipH="false" flipV="false" rot="0">
            <a:off x="7724856" y="-1305087"/>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7" id="7"/>
          <p:cNvSpPr/>
          <p:nvPr/>
        </p:nvSpPr>
        <p:spPr>
          <a:xfrm flipH="false" flipV="false" rot="0">
            <a:off x="7724856" y="4962363"/>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8" id="8"/>
          <p:cNvSpPr/>
          <p:nvPr/>
        </p:nvSpPr>
        <p:spPr>
          <a:xfrm flipH="false" flipV="false" rot="0">
            <a:off x="0" y="2159824"/>
            <a:ext cx="12962200" cy="5169571"/>
          </a:xfrm>
          <a:custGeom>
            <a:avLst/>
            <a:gdLst/>
            <a:ahLst/>
            <a:cxnLst/>
            <a:rect r="r" b="b" t="t" l="l"/>
            <a:pathLst>
              <a:path h="5169571" w="12962200">
                <a:moveTo>
                  <a:pt x="0" y="0"/>
                </a:moveTo>
                <a:lnTo>
                  <a:pt x="12962200" y="0"/>
                </a:lnTo>
                <a:lnTo>
                  <a:pt x="12962200" y="5169571"/>
                </a:lnTo>
                <a:lnTo>
                  <a:pt x="0" y="5169571"/>
                </a:lnTo>
                <a:lnTo>
                  <a:pt x="0" y="0"/>
                </a:lnTo>
                <a:close/>
              </a:path>
            </a:pathLst>
          </a:custGeom>
          <a:blipFill>
            <a:blip r:embed="rId4">
              <a:extLst>
                <a:ext uri="{96DAC541-7B7A-43D3-8B79-37D633B846F1}">
                  <asvg:svgBlip xmlns:asvg="http://schemas.microsoft.com/office/drawing/2016/SVG/main" r:embed="rId5"/>
                </a:ext>
              </a:extLst>
            </a:blip>
            <a:stretch>
              <a:fillRect l="0" t="-75370" r="0" b="-75370"/>
            </a:stretch>
          </a:blipFill>
        </p:spPr>
      </p:sp>
      <p:sp>
        <p:nvSpPr>
          <p:cNvPr name="TextBox 9" id="9"/>
          <p:cNvSpPr txBox="true"/>
          <p:nvPr/>
        </p:nvSpPr>
        <p:spPr>
          <a:xfrm rot="0">
            <a:off x="609734" y="2733513"/>
            <a:ext cx="8412346" cy="3452353"/>
          </a:xfrm>
          <a:prstGeom prst="rect">
            <a:avLst/>
          </a:prstGeom>
        </p:spPr>
        <p:txBody>
          <a:bodyPr anchor="t" rtlCol="false" tIns="0" lIns="0" bIns="0" rIns="0">
            <a:spAutoFit/>
          </a:bodyPr>
          <a:lstStyle/>
          <a:p>
            <a:pPr algn="just">
              <a:lnSpc>
                <a:spcPts val="3962"/>
              </a:lnSpc>
            </a:pPr>
            <a:r>
              <a:rPr lang="en-US" sz="2830" spc="28">
                <a:solidFill>
                  <a:srgbClr val="26499E"/>
                </a:solidFill>
                <a:latin typeface="Anonymous Pro"/>
              </a:rPr>
              <a:t>Server adalah komputer atau sistem komputer yang menyediakan layanan atau sumber daya kepada komputer-komputer lainnya melalui jaringan, seperti penyimpanan data, penggunaan jaringan, menjalankan aplikasi, komputasi berat, dan pengontrol akses.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sp>
        <p:nvSpPr>
          <p:cNvPr name="Freeform 2" id="2"/>
          <p:cNvSpPr/>
          <p:nvPr/>
        </p:nvSpPr>
        <p:spPr>
          <a:xfrm flipH="false" flipV="false" rot="0">
            <a:off x="2505156" y="1619088"/>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TextBox 3" id="3"/>
          <p:cNvSpPr txBox="true"/>
          <p:nvPr/>
        </p:nvSpPr>
        <p:spPr>
          <a:xfrm rot="0">
            <a:off x="446452" y="645795"/>
            <a:ext cx="8860858" cy="697865"/>
          </a:xfrm>
          <a:prstGeom prst="rect">
            <a:avLst/>
          </a:prstGeom>
        </p:spPr>
        <p:txBody>
          <a:bodyPr anchor="t" rtlCol="false" tIns="0" lIns="0" bIns="0" rIns="0">
            <a:spAutoFit/>
          </a:bodyPr>
          <a:lstStyle/>
          <a:p>
            <a:pPr algn="ctr">
              <a:lnSpc>
                <a:spcPts val="5634"/>
              </a:lnSpc>
            </a:pPr>
            <a:r>
              <a:rPr lang="en-US" sz="4025" spc="1247">
                <a:solidFill>
                  <a:srgbClr val="FFFFFF"/>
                </a:solidFill>
                <a:latin typeface="Anonymous Pro Bold"/>
              </a:rPr>
              <a:t>PULL &amp; PUSH</a:t>
            </a:r>
          </a:p>
        </p:txBody>
      </p:sp>
      <p:sp>
        <p:nvSpPr>
          <p:cNvPr name="Freeform 4" id="4"/>
          <p:cNvSpPr/>
          <p:nvPr/>
        </p:nvSpPr>
        <p:spPr>
          <a:xfrm flipH="false" flipV="false" rot="0">
            <a:off x="-2752644" y="-1305087"/>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5" id="5"/>
          <p:cNvSpPr/>
          <p:nvPr/>
        </p:nvSpPr>
        <p:spPr>
          <a:xfrm flipH="false" flipV="false" rot="0">
            <a:off x="-2295444" y="4962363"/>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6" id="6"/>
          <p:cNvSpPr/>
          <p:nvPr/>
        </p:nvSpPr>
        <p:spPr>
          <a:xfrm flipH="false" flipV="false" rot="0">
            <a:off x="7724856" y="-1305087"/>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7" id="7"/>
          <p:cNvSpPr/>
          <p:nvPr/>
        </p:nvSpPr>
        <p:spPr>
          <a:xfrm flipH="false" flipV="false" rot="0">
            <a:off x="7724856" y="4962363"/>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8" id="8"/>
          <p:cNvSpPr/>
          <p:nvPr/>
        </p:nvSpPr>
        <p:spPr>
          <a:xfrm flipH="false" flipV="false" rot="0">
            <a:off x="0" y="2075026"/>
            <a:ext cx="13174822" cy="5254368"/>
          </a:xfrm>
          <a:custGeom>
            <a:avLst/>
            <a:gdLst/>
            <a:ahLst/>
            <a:cxnLst/>
            <a:rect r="r" b="b" t="t" l="l"/>
            <a:pathLst>
              <a:path h="5254368" w="13174822">
                <a:moveTo>
                  <a:pt x="0" y="0"/>
                </a:moveTo>
                <a:lnTo>
                  <a:pt x="13174822" y="0"/>
                </a:lnTo>
                <a:lnTo>
                  <a:pt x="13174822" y="5254369"/>
                </a:lnTo>
                <a:lnTo>
                  <a:pt x="0" y="5254369"/>
                </a:lnTo>
                <a:lnTo>
                  <a:pt x="0" y="0"/>
                </a:lnTo>
                <a:close/>
              </a:path>
            </a:pathLst>
          </a:custGeom>
          <a:blipFill>
            <a:blip r:embed="rId4">
              <a:extLst>
                <a:ext uri="{96DAC541-7B7A-43D3-8B79-37D633B846F1}">
                  <asvg:svgBlip xmlns:asvg="http://schemas.microsoft.com/office/drawing/2016/SVG/main" r:embed="rId5"/>
                </a:ext>
              </a:extLst>
            </a:blip>
            <a:stretch>
              <a:fillRect l="0" t="-75370" r="0" b="-75370"/>
            </a:stretch>
          </a:blipFill>
        </p:spPr>
      </p:sp>
      <p:sp>
        <p:nvSpPr>
          <p:cNvPr name="TextBox 9" id="9"/>
          <p:cNvSpPr txBox="true"/>
          <p:nvPr/>
        </p:nvSpPr>
        <p:spPr>
          <a:xfrm rot="0">
            <a:off x="173378" y="2036926"/>
            <a:ext cx="9432806" cy="4756099"/>
          </a:xfrm>
          <a:prstGeom prst="rect">
            <a:avLst/>
          </a:prstGeom>
        </p:spPr>
        <p:txBody>
          <a:bodyPr anchor="t" rtlCol="false" tIns="0" lIns="0" bIns="0" rIns="0">
            <a:spAutoFit/>
          </a:bodyPr>
          <a:lstStyle/>
          <a:p>
            <a:pPr algn="just" marL="367167" indent="-183584" lvl="1">
              <a:lnSpc>
                <a:spcPts val="2380"/>
              </a:lnSpc>
              <a:buAutoNum type="arabicPeriod" startAt="1"/>
            </a:pPr>
            <a:r>
              <a:rPr lang="en-US" sz="1700" spc="17">
                <a:solidFill>
                  <a:srgbClr val="26499E"/>
                </a:solidFill>
                <a:latin typeface="Anonymous Pro Bold"/>
              </a:rPr>
              <a:t>Push </a:t>
            </a:r>
          </a:p>
          <a:p>
            <a:pPr algn="just">
              <a:lnSpc>
                <a:spcPts val="2380"/>
              </a:lnSpc>
            </a:pPr>
            <a:r>
              <a:rPr lang="en-US" sz="1700" spc="17">
                <a:solidFill>
                  <a:srgbClr val="26499E"/>
                </a:solidFill>
                <a:latin typeface="Anonymous Pro"/>
              </a:rPr>
              <a:t>Server secara proaktif mengirimkan data, informasi, atau layanan kepada klien tanpa menunggu permintaan klien. Contohnya adalah server email yang mengirimkan pesan ke kotak masuk pengguna segera setelah pesan tersebut diterima oleh server. Jadi, ketika seseorang mengirim email kepada Anda, server email Anda akan secara otomatis mendorong pesan itu ke kotak masuk Anda tanpa Anda perlu melakukan tindakan aktif untuk mengunduhnya.</a:t>
            </a:r>
          </a:p>
          <a:p>
            <a:pPr algn="just" marL="367167" indent="-183584" lvl="1">
              <a:lnSpc>
                <a:spcPts val="2380"/>
              </a:lnSpc>
              <a:buAutoNum type="arabicPeriod" startAt="1"/>
            </a:pPr>
            <a:r>
              <a:rPr lang="en-US" sz="1700" spc="17">
                <a:solidFill>
                  <a:srgbClr val="26499E"/>
                </a:solidFill>
                <a:latin typeface="Anonymous Pro Bold"/>
              </a:rPr>
              <a:t>Pull</a:t>
            </a:r>
          </a:p>
          <a:p>
            <a:pPr algn="just">
              <a:lnSpc>
                <a:spcPts val="2380"/>
              </a:lnSpc>
            </a:pPr>
            <a:r>
              <a:rPr lang="en-US" sz="1700" spc="17">
                <a:solidFill>
                  <a:srgbClr val="26499E"/>
                </a:solidFill>
                <a:latin typeface="Anonymous Pro"/>
              </a:rPr>
              <a:t>Klien atau pengguna mengambil inisiatif untuk meminta atau menarik data, informasi, atau layanan dari server sesuai dengan kebutuhan mereka. Contohnya adalah ketika Anda mengakses situs web melalui peramban web Anda. Peramban membuat permintaan kepada server untuk mengirimkan halaman web tertentu, dan server merespons dengan mengirimkan halaman web tersebut ke peramban Anda. Dalam hal ini, Anda adalah yang menarik data dari server sesuai dengan permintaan Anda.</a:t>
            </a:r>
          </a:p>
          <a:p>
            <a:pPr algn="just">
              <a:lnSpc>
                <a:spcPts val="2380"/>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sp>
        <p:nvSpPr>
          <p:cNvPr name="Freeform 2" id="2"/>
          <p:cNvSpPr/>
          <p:nvPr/>
        </p:nvSpPr>
        <p:spPr>
          <a:xfrm flipH="false" flipV="false" rot="0">
            <a:off x="2505156" y="1619088"/>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TextBox 3" id="3"/>
          <p:cNvSpPr txBox="true"/>
          <p:nvPr/>
        </p:nvSpPr>
        <p:spPr>
          <a:xfrm rot="0">
            <a:off x="446452" y="339725"/>
            <a:ext cx="8860858" cy="697865"/>
          </a:xfrm>
          <a:prstGeom prst="rect">
            <a:avLst/>
          </a:prstGeom>
        </p:spPr>
        <p:txBody>
          <a:bodyPr anchor="t" rtlCol="false" tIns="0" lIns="0" bIns="0" rIns="0">
            <a:spAutoFit/>
          </a:bodyPr>
          <a:lstStyle/>
          <a:p>
            <a:pPr algn="ctr">
              <a:lnSpc>
                <a:spcPts val="5634"/>
              </a:lnSpc>
            </a:pPr>
            <a:r>
              <a:rPr lang="en-US" sz="4025" spc="1247">
                <a:solidFill>
                  <a:srgbClr val="FFFFFF"/>
                </a:solidFill>
                <a:latin typeface="Anonymous Pro Bold"/>
              </a:rPr>
              <a:t>ANTARMUKA PENGGUNA</a:t>
            </a:r>
          </a:p>
        </p:txBody>
      </p:sp>
      <p:sp>
        <p:nvSpPr>
          <p:cNvPr name="Freeform 4" id="4"/>
          <p:cNvSpPr/>
          <p:nvPr/>
        </p:nvSpPr>
        <p:spPr>
          <a:xfrm flipH="false" flipV="false" rot="0">
            <a:off x="-2752644" y="-1305087"/>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5" id="5"/>
          <p:cNvSpPr/>
          <p:nvPr/>
        </p:nvSpPr>
        <p:spPr>
          <a:xfrm flipH="false" flipV="false" rot="0">
            <a:off x="-2295444" y="4962363"/>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6" id="6"/>
          <p:cNvSpPr/>
          <p:nvPr/>
        </p:nvSpPr>
        <p:spPr>
          <a:xfrm flipH="false" flipV="false" rot="0">
            <a:off x="7724856" y="-1305087"/>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7" id="7"/>
          <p:cNvSpPr/>
          <p:nvPr/>
        </p:nvSpPr>
        <p:spPr>
          <a:xfrm flipH="false" flipV="false" rot="0">
            <a:off x="7724856" y="4962363"/>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8" id="8"/>
          <p:cNvSpPr/>
          <p:nvPr/>
        </p:nvSpPr>
        <p:spPr>
          <a:xfrm flipH="false" flipV="false" rot="0">
            <a:off x="0" y="1460282"/>
            <a:ext cx="14716234" cy="5869112"/>
          </a:xfrm>
          <a:custGeom>
            <a:avLst/>
            <a:gdLst/>
            <a:ahLst/>
            <a:cxnLst/>
            <a:rect r="r" b="b" t="t" l="l"/>
            <a:pathLst>
              <a:path h="5869112" w="14716234">
                <a:moveTo>
                  <a:pt x="0" y="0"/>
                </a:moveTo>
                <a:lnTo>
                  <a:pt x="14716234" y="0"/>
                </a:lnTo>
                <a:lnTo>
                  <a:pt x="14716234" y="5869113"/>
                </a:lnTo>
                <a:lnTo>
                  <a:pt x="0" y="5869113"/>
                </a:lnTo>
                <a:lnTo>
                  <a:pt x="0" y="0"/>
                </a:lnTo>
                <a:close/>
              </a:path>
            </a:pathLst>
          </a:custGeom>
          <a:blipFill>
            <a:blip r:embed="rId4">
              <a:extLst>
                <a:ext uri="{96DAC541-7B7A-43D3-8B79-37D633B846F1}">
                  <asvg:svgBlip xmlns:asvg="http://schemas.microsoft.com/office/drawing/2016/SVG/main" r:embed="rId5"/>
                </a:ext>
              </a:extLst>
            </a:blip>
            <a:stretch>
              <a:fillRect l="0" t="-75370" r="0" b="-75370"/>
            </a:stretch>
          </a:blipFill>
        </p:spPr>
      </p:sp>
      <p:sp>
        <p:nvSpPr>
          <p:cNvPr name="Freeform 9" id="9"/>
          <p:cNvSpPr/>
          <p:nvPr/>
        </p:nvSpPr>
        <p:spPr>
          <a:xfrm flipH="false" flipV="false" rot="0">
            <a:off x="2395646" y="1875879"/>
            <a:ext cx="4852960" cy="5038937"/>
          </a:xfrm>
          <a:custGeom>
            <a:avLst/>
            <a:gdLst/>
            <a:ahLst/>
            <a:cxnLst/>
            <a:rect r="r" b="b" t="t" l="l"/>
            <a:pathLst>
              <a:path h="5038937" w="4852960">
                <a:moveTo>
                  <a:pt x="0" y="0"/>
                </a:moveTo>
                <a:lnTo>
                  <a:pt x="4852960" y="0"/>
                </a:lnTo>
                <a:lnTo>
                  <a:pt x="4852960" y="5038937"/>
                </a:lnTo>
                <a:lnTo>
                  <a:pt x="0" y="5038937"/>
                </a:lnTo>
                <a:lnTo>
                  <a:pt x="0" y="0"/>
                </a:lnTo>
                <a:close/>
              </a:path>
            </a:pathLst>
          </a:custGeom>
          <a:blipFill>
            <a:blip r:embed="rId6"/>
            <a:stretch>
              <a:fillRect l="-57660" t="0" r="-55328" b="0"/>
            </a:stretch>
          </a:blipFill>
        </p:spPr>
      </p:sp>
      <p:sp>
        <p:nvSpPr>
          <p:cNvPr name="TextBox 10" id="10"/>
          <p:cNvSpPr txBox="true"/>
          <p:nvPr/>
        </p:nvSpPr>
        <p:spPr>
          <a:xfrm rot="0">
            <a:off x="1900881" y="1693951"/>
            <a:ext cx="5951838" cy="316230"/>
          </a:xfrm>
          <a:prstGeom prst="rect">
            <a:avLst/>
          </a:prstGeom>
        </p:spPr>
        <p:txBody>
          <a:bodyPr anchor="t" rtlCol="false" tIns="0" lIns="0" bIns="0" rIns="0">
            <a:spAutoFit/>
          </a:bodyPr>
          <a:lstStyle/>
          <a:p>
            <a:pPr algn="ctr">
              <a:lnSpc>
                <a:spcPts val="2519"/>
              </a:lnSpc>
              <a:spcBef>
                <a:spcPct val="0"/>
              </a:spcBef>
            </a:pPr>
            <a:r>
              <a:rPr lang="en-US" sz="1799">
                <a:solidFill>
                  <a:srgbClr val="000000"/>
                </a:solidFill>
                <a:latin typeface="Anonymous Pro Bold"/>
              </a:rPr>
              <a:t>Registrasi</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sp>
        <p:nvSpPr>
          <p:cNvPr name="Freeform 2" id="2"/>
          <p:cNvSpPr/>
          <p:nvPr/>
        </p:nvSpPr>
        <p:spPr>
          <a:xfrm flipH="false" flipV="false" rot="0">
            <a:off x="2505156" y="1619088"/>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TextBox 3" id="3"/>
          <p:cNvSpPr txBox="true"/>
          <p:nvPr/>
        </p:nvSpPr>
        <p:spPr>
          <a:xfrm rot="0">
            <a:off x="446452" y="339725"/>
            <a:ext cx="8860858" cy="697865"/>
          </a:xfrm>
          <a:prstGeom prst="rect">
            <a:avLst/>
          </a:prstGeom>
        </p:spPr>
        <p:txBody>
          <a:bodyPr anchor="t" rtlCol="false" tIns="0" lIns="0" bIns="0" rIns="0">
            <a:spAutoFit/>
          </a:bodyPr>
          <a:lstStyle/>
          <a:p>
            <a:pPr algn="ctr">
              <a:lnSpc>
                <a:spcPts val="5634"/>
              </a:lnSpc>
            </a:pPr>
            <a:r>
              <a:rPr lang="en-US" sz="4025" spc="1247">
                <a:solidFill>
                  <a:srgbClr val="FFFFFF"/>
                </a:solidFill>
                <a:latin typeface="Anonymous Pro Bold"/>
              </a:rPr>
              <a:t>ANTARMUKA PENGGUNA</a:t>
            </a:r>
          </a:p>
        </p:txBody>
      </p:sp>
      <p:sp>
        <p:nvSpPr>
          <p:cNvPr name="Freeform 4" id="4"/>
          <p:cNvSpPr/>
          <p:nvPr/>
        </p:nvSpPr>
        <p:spPr>
          <a:xfrm flipH="false" flipV="false" rot="0">
            <a:off x="-2752644" y="-1305087"/>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5" id="5"/>
          <p:cNvSpPr/>
          <p:nvPr/>
        </p:nvSpPr>
        <p:spPr>
          <a:xfrm flipH="false" flipV="false" rot="0">
            <a:off x="-2295444" y="4962363"/>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6" id="6"/>
          <p:cNvSpPr/>
          <p:nvPr/>
        </p:nvSpPr>
        <p:spPr>
          <a:xfrm flipH="false" flipV="false" rot="0">
            <a:off x="7724856" y="-1305087"/>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7" id="7"/>
          <p:cNvSpPr/>
          <p:nvPr/>
        </p:nvSpPr>
        <p:spPr>
          <a:xfrm flipH="false" flipV="false" rot="0">
            <a:off x="7724856" y="4962363"/>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8" id="8"/>
          <p:cNvSpPr/>
          <p:nvPr/>
        </p:nvSpPr>
        <p:spPr>
          <a:xfrm flipH="false" flipV="false" rot="0">
            <a:off x="0" y="1460282"/>
            <a:ext cx="14716234" cy="5869112"/>
          </a:xfrm>
          <a:custGeom>
            <a:avLst/>
            <a:gdLst/>
            <a:ahLst/>
            <a:cxnLst/>
            <a:rect r="r" b="b" t="t" l="l"/>
            <a:pathLst>
              <a:path h="5869112" w="14716234">
                <a:moveTo>
                  <a:pt x="0" y="0"/>
                </a:moveTo>
                <a:lnTo>
                  <a:pt x="14716234" y="0"/>
                </a:lnTo>
                <a:lnTo>
                  <a:pt x="14716234" y="5869113"/>
                </a:lnTo>
                <a:lnTo>
                  <a:pt x="0" y="5869113"/>
                </a:lnTo>
                <a:lnTo>
                  <a:pt x="0" y="0"/>
                </a:lnTo>
                <a:close/>
              </a:path>
            </a:pathLst>
          </a:custGeom>
          <a:blipFill>
            <a:blip r:embed="rId4">
              <a:extLst>
                <a:ext uri="{96DAC541-7B7A-43D3-8B79-37D633B846F1}">
                  <asvg:svgBlip xmlns:asvg="http://schemas.microsoft.com/office/drawing/2016/SVG/main" r:embed="rId5"/>
                </a:ext>
              </a:extLst>
            </a:blip>
            <a:stretch>
              <a:fillRect l="0" t="-75370" r="0" b="-75370"/>
            </a:stretch>
          </a:blipFill>
        </p:spPr>
      </p:sp>
      <p:sp>
        <p:nvSpPr>
          <p:cNvPr name="Freeform 9" id="9"/>
          <p:cNvSpPr/>
          <p:nvPr/>
        </p:nvSpPr>
        <p:spPr>
          <a:xfrm flipH="false" flipV="false" rot="6000">
            <a:off x="1896517" y="2130066"/>
            <a:ext cx="5960567" cy="5016491"/>
          </a:xfrm>
          <a:custGeom>
            <a:avLst/>
            <a:gdLst/>
            <a:ahLst/>
            <a:cxnLst/>
            <a:rect r="r" b="b" t="t" l="l"/>
            <a:pathLst>
              <a:path h="5016491" w="5960567">
                <a:moveTo>
                  <a:pt x="0" y="10388"/>
                </a:moveTo>
                <a:lnTo>
                  <a:pt x="5951829" y="0"/>
                </a:lnTo>
                <a:lnTo>
                  <a:pt x="5960566" y="5006103"/>
                </a:lnTo>
                <a:lnTo>
                  <a:pt x="8737" y="5016491"/>
                </a:lnTo>
                <a:lnTo>
                  <a:pt x="0" y="10388"/>
                </a:lnTo>
                <a:close/>
              </a:path>
            </a:pathLst>
          </a:custGeom>
          <a:blipFill>
            <a:blip r:embed="rId6"/>
            <a:stretch>
              <a:fillRect l="-43187" t="-6089" r="-50090" b="-3534"/>
            </a:stretch>
          </a:blipFill>
        </p:spPr>
      </p:sp>
      <p:sp>
        <p:nvSpPr>
          <p:cNvPr name="TextBox 10" id="10"/>
          <p:cNvSpPr txBox="true"/>
          <p:nvPr/>
        </p:nvSpPr>
        <p:spPr>
          <a:xfrm rot="0">
            <a:off x="1900881" y="1693951"/>
            <a:ext cx="5951838" cy="316230"/>
          </a:xfrm>
          <a:prstGeom prst="rect">
            <a:avLst/>
          </a:prstGeom>
        </p:spPr>
        <p:txBody>
          <a:bodyPr anchor="t" rtlCol="false" tIns="0" lIns="0" bIns="0" rIns="0">
            <a:spAutoFit/>
          </a:bodyPr>
          <a:lstStyle/>
          <a:p>
            <a:pPr algn="ctr">
              <a:lnSpc>
                <a:spcPts val="2519"/>
              </a:lnSpc>
              <a:spcBef>
                <a:spcPct val="0"/>
              </a:spcBef>
            </a:pPr>
            <a:r>
              <a:rPr lang="en-US" sz="1799">
                <a:solidFill>
                  <a:srgbClr val="000000"/>
                </a:solidFill>
                <a:latin typeface="Anonymous Pro Bold"/>
              </a:rPr>
              <a:t>Login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sp>
        <p:nvSpPr>
          <p:cNvPr name="Freeform 2" id="2"/>
          <p:cNvSpPr/>
          <p:nvPr/>
        </p:nvSpPr>
        <p:spPr>
          <a:xfrm flipH="false" flipV="false" rot="0">
            <a:off x="2505156" y="1619088"/>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TextBox 3" id="3"/>
          <p:cNvSpPr txBox="true"/>
          <p:nvPr/>
        </p:nvSpPr>
        <p:spPr>
          <a:xfrm rot="0">
            <a:off x="446452" y="339725"/>
            <a:ext cx="8860858" cy="697865"/>
          </a:xfrm>
          <a:prstGeom prst="rect">
            <a:avLst/>
          </a:prstGeom>
        </p:spPr>
        <p:txBody>
          <a:bodyPr anchor="t" rtlCol="false" tIns="0" lIns="0" bIns="0" rIns="0">
            <a:spAutoFit/>
          </a:bodyPr>
          <a:lstStyle/>
          <a:p>
            <a:pPr algn="ctr">
              <a:lnSpc>
                <a:spcPts val="5634"/>
              </a:lnSpc>
            </a:pPr>
            <a:r>
              <a:rPr lang="en-US" sz="4025" spc="1247">
                <a:solidFill>
                  <a:srgbClr val="FFFFFF"/>
                </a:solidFill>
                <a:latin typeface="Anonymous Pro Bold"/>
              </a:rPr>
              <a:t>ANTARMUKA PENGGUNA</a:t>
            </a:r>
          </a:p>
        </p:txBody>
      </p:sp>
      <p:sp>
        <p:nvSpPr>
          <p:cNvPr name="Freeform 4" id="4"/>
          <p:cNvSpPr/>
          <p:nvPr/>
        </p:nvSpPr>
        <p:spPr>
          <a:xfrm flipH="false" flipV="false" rot="0">
            <a:off x="-2752644" y="-1305087"/>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5" id="5"/>
          <p:cNvSpPr/>
          <p:nvPr/>
        </p:nvSpPr>
        <p:spPr>
          <a:xfrm flipH="false" flipV="false" rot="0">
            <a:off x="-2295444" y="4962363"/>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6" id="6"/>
          <p:cNvSpPr/>
          <p:nvPr/>
        </p:nvSpPr>
        <p:spPr>
          <a:xfrm flipH="false" flipV="false" rot="0">
            <a:off x="7724856" y="-1305087"/>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7" id="7"/>
          <p:cNvSpPr/>
          <p:nvPr/>
        </p:nvSpPr>
        <p:spPr>
          <a:xfrm flipH="false" flipV="false" rot="0">
            <a:off x="7724856" y="4962363"/>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8" id="8"/>
          <p:cNvSpPr/>
          <p:nvPr/>
        </p:nvSpPr>
        <p:spPr>
          <a:xfrm flipH="false" flipV="false" rot="0">
            <a:off x="0" y="1460282"/>
            <a:ext cx="14716234" cy="5869112"/>
          </a:xfrm>
          <a:custGeom>
            <a:avLst/>
            <a:gdLst/>
            <a:ahLst/>
            <a:cxnLst/>
            <a:rect r="r" b="b" t="t" l="l"/>
            <a:pathLst>
              <a:path h="5869112" w="14716234">
                <a:moveTo>
                  <a:pt x="0" y="0"/>
                </a:moveTo>
                <a:lnTo>
                  <a:pt x="14716234" y="0"/>
                </a:lnTo>
                <a:lnTo>
                  <a:pt x="14716234" y="5869113"/>
                </a:lnTo>
                <a:lnTo>
                  <a:pt x="0" y="5869113"/>
                </a:lnTo>
                <a:lnTo>
                  <a:pt x="0" y="0"/>
                </a:lnTo>
                <a:close/>
              </a:path>
            </a:pathLst>
          </a:custGeom>
          <a:blipFill>
            <a:blip r:embed="rId4">
              <a:extLst>
                <a:ext uri="{96DAC541-7B7A-43D3-8B79-37D633B846F1}">
                  <asvg:svgBlip xmlns:asvg="http://schemas.microsoft.com/office/drawing/2016/SVG/main" r:embed="rId5"/>
                </a:ext>
              </a:extLst>
            </a:blip>
            <a:stretch>
              <a:fillRect l="0" t="-75370" r="0" b="-75370"/>
            </a:stretch>
          </a:blipFill>
        </p:spPr>
      </p:sp>
      <p:sp>
        <p:nvSpPr>
          <p:cNvPr name="Freeform 9" id="9"/>
          <p:cNvSpPr/>
          <p:nvPr/>
        </p:nvSpPr>
        <p:spPr>
          <a:xfrm flipH="false" flipV="false" rot="0">
            <a:off x="446452" y="2571741"/>
            <a:ext cx="9117785" cy="4288208"/>
          </a:xfrm>
          <a:custGeom>
            <a:avLst/>
            <a:gdLst/>
            <a:ahLst/>
            <a:cxnLst/>
            <a:rect r="r" b="b" t="t" l="l"/>
            <a:pathLst>
              <a:path h="4288208" w="9117785">
                <a:moveTo>
                  <a:pt x="0" y="0"/>
                </a:moveTo>
                <a:lnTo>
                  <a:pt x="9117785" y="0"/>
                </a:lnTo>
                <a:lnTo>
                  <a:pt x="9117785" y="4288208"/>
                </a:lnTo>
                <a:lnTo>
                  <a:pt x="0" y="4288208"/>
                </a:lnTo>
                <a:lnTo>
                  <a:pt x="0" y="0"/>
                </a:lnTo>
                <a:close/>
              </a:path>
            </a:pathLst>
          </a:custGeom>
          <a:blipFill>
            <a:blip r:embed="rId6"/>
            <a:stretch>
              <a:fillRect l="0" t="0" r="0" b="0"/>
            </a:stretch>
          </a:blipFill>
        </p:spPr>
      </p:sp>
      <p:sp>
        <p:nvSpPr>
          <p:cNvPr name="TextBox 10" id="10"/>
          <p:cNvSpPr txBox="true"/>
          <p:nvPr/>
        </p:nvSpPr>
        <p:spPr>
          <a:xfrm rot="0">
            <a:off x="1900881" y="1693951"/>
            <a:ext cx="5951838" cy="316230"/>
          </a:xfrm>
          <a:prstGeom prst="rect">
            <a:avLst/>
          </a:prstGeom>
        </p:spPr>
        <p:txBody>
          <a:bodyPr anchor="t" rtlCol="false" tIns="0" lIns="0" bIns="0" rIns="0">
            <a:spAutoFit/>
          </a:bodyPr>
          <a:lstStyle/>
          <a:p>
            <a:pPr algn="ctr">
              <a:lnSpc>
                <a:spcPts val="2519"/>
              </a:lnSpc>
              <a:spcBef>
                <a:spcPct val="0"/>
              </a:spcBef>
            </a:pPr>
            <a:r>
              <a:rPr lang="en-US" sz="1799">
                <a:solidFill>
                  <a:srgbClr val="000000"/>
                </a:solidFill>
                <a:latin typeface="Anonymous Pro Bold"/>
              </a:rPr>
              <a:t>Add Schedules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sp>
        <p:nvSpPr>
          <p:cNvPr name="Freeform 2" id="2"/>
          <p:cNvSpPr/>
          <p:nvPr/>
        </p:nvSpPr>
        <p:spPr>
          <a:xfrm flipH="false" flipV="false" rot="0">
            <a:off x="2505156" y="1619088"/>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TextBox 3" id="3"/>
          <p:cNvSpPr txBox="true"/>
          <p:nvPr/>
        </p:nvSpPr>
        <p:spPr>
          <a:xfrm rot="0">
            <a:off x="446452" y="339725"/>
            <a:ext cx="8860858" cy="697865"/>
          </a:xfrm>
          <a:prstGeom prst="rect">
            <a:avLst/>
          </a:prstGeom>
        </p:spPr>
        <p:txBody>
          <a:bodyPr anchor="t" rtlCol="false" tIns="0" lIns="0" bIns="0" rIns="0">
            <a:spAutoFit/>
          </a:bodyPr>
          <a:lstStyle/>
          <a:p>
            <a:pPr algn="ctr">
              <a:lnSpc>
                <a:spcPts val="5634"/>
              </a:lnSpc>
            </a:pPr>
            <a:r>
              <a:rPr lang="en-US" sz="4025" spc="1247">
                <a:solidFill>
                  <a:srgbClr val="FFFFFF"/>
                </a:solidFill>
                <a:latin typeface="Anonymous Pro Bold"/>
              </a:rPr>
              <a:t>ANTARMUKA PENGGUNA</a:t>
            </a:r>
          </a:p>
        </p:txBody>
      </p:sp>
      <p:sp>
        <p:nvSpPr>
          <p:cNvPr name="Freeform 4" id="4"/>
          <p:cNvSpPr/>
          <p:nvPr/>
        </p:nvSpPr>
        <p:spPr>
          <a:xfrm flipH="false" flipV="false" rot="0">
            <a:off x="-2752644" y="-1305087"/>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5" id="5"/>
          <p:cNvSpPr/>
          <p:nvPr/>
        </p:nvSpPr>
        <p:spPr>
          <a:xfrm flipH="false" flipV="false" rot="0">
            <a:off x="-2295444" y="4962363"/>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6" id="6"/>
          <p:cNvSpPr/>
          <p:nvPr/>
        </p:nvSpPr>
        <p:spPr>
          <a:xfrm flipH="false" flipV="false" rot="0">
            <a:off x="7724856" y="-1305087"/>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7" id="7"/>
          <p:cNvSpPr/>
          <p:nvPr/>
        </p:nvSpPr>
        <p:spPr>
          <a:xfrm flipH="false" flipV="false" rot="0">
            <a:off x="7724856" y="4962363"/>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8" id="8"/>
          <p:cNvSpPr/>
          <p:nvPr/>
        </p:nvSpPr>
        <p:spPr>
          <a:xfrm flipH="false" flipV="false" rot="0">
            <a:off x="0" y="1460282"/>
            <a:ext cx="14716234" cy="5869112"/>
          </a:xfrm>
          <a:custGeom>
            <a:avLst/>
            <a:gdLst/>
            <a:ahLst/>
            <a:cxnLst/>
            <a:rect r="r" b="b" t="t" l="l"/>
            <a:pathLst>
              <a:path h="5869112" w="14716234">
                <a:moveTo>
                  <a:pt x="0" y="0"/>
                </a:moveTo>
                <a:lnTo>
                  <a:pt x="14716234" y="0"/>
                </a:lnTo>
                <a:lnTo>
                  <a:pt x="14716234" y="5869113"/>
                </a:lnTo>
                <a:lnTo>
                  <a:pt x="0" y="5869113"/>
                </a:lnTo>
                <a:lnTo>
                  <a:pt x="0" y="0"/>
                </a:lnTo>
                <a:close/>
              </a:path>
            </a:pathLst>
          </a:custGeom>
          <a:blipFill>
            <a:blip r:embed="rId4">
              <a:extLst>
                <a:ext uri="{96DAC541-7B7A-43D3-8B79-37D633B846F1}">
                  <asvg:svgBlip xmlns:asvg="http://schemas.microsoft.com/office/drawing/2016/SVG/main" r:embed="rId5"/>
                </a:ext>
              </a:extLst>
            </a:blip>
            <a:stretch>
              <a:fillRect l="0" t="-75370" r="0" b="-75370"/>
            </a:stretch>
          </a:blipFill>
        </p:spPr>
      </p:sp>
      <p:sp>
        <p:nvSpPr>
          <p:cNvPr name="TextBox 9" id="9"/>
          <p:cNvSpPr txBox="true"/>
          <p:nvPr/>
        </p:nvSpPr>
        <p:spPr>
          <a:xfrm rot="0">
            <a:off x="1900881" y="1693951"/>
            <a:ext cx="5951838" cy="316230"/>
          </a:xfrm>
          <a:prstGeom prst="rect">
            <a:avLst/>
          </a:prstGeom>
        </p:spPr>
        <p:txBody>
          <a:bodyPr anchor="t" rtlCol="false" tIns="0" lIns="0" bIns="0" rIns="0">
            <a:spAutoFit/>
          </a:bodyPr>
          <a:lstStyle/>
          <a:p>
            <a:pPr algn="ctr">
              <a:lnSpc>
                <a:spcPts val="2519"/>
              </a:lnSpc>
              <a:spcBef>
                <a:spcPct val="0"/>
              </a:spcBef>
            </a:pPr>
            <a:r>
              <a:rPr lang="en-US" sz="1799">
                <a:solidFill>
                  <a:srgbClr val="000000"/>
                </a:solidFill>
                <a:latin typeface="Anonymous Pro Bold"/>
              </a:rPr>
              <a:t>Add Lokets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sp>
        <p:nvSpPr>
          <p:cNvPr name="Freeform 2" id="2"/>
          <p:cNvSpPr/>
          <p:nvPr/>
        </p:nvSpPr>
        <p:spPr>
          <a:xfrm flipH="false" flipV="false" rot="0">
            <a:off x="2505156" y="1619088"/>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TextBox 3" id="3"/>
          <p:cNvSpPr txBox="true"/>
          <p:nvPr/>
        </p:nvSpPr>
        <p:spPr>
          <a:xfrm rot="0">
            <a:off x="446452" y="339725"/>
            <a:ext cx="8860858" cy="697865"/>
          </a:xfrm>
          <a:prstGeom prst="rect">
            <a:avLst/>
          </a:prstGeom>
        </p:spPr>
        <p:txBody>
          <a:bodyPr anchor="t" rtlCol="false" tIns="0" lIns="0" bIns="0" rIns="0">
            <a:spAutoFit/>
          </a:bodyPr>
          <a:lstStyle/>
          <a:p>
            <a:pPr algn="ctr">
              <a:lnSpc>
                <a:spcPts val="5634"/>
              </a:lnSpc>
            </a:pPr>
            <a:r>
              <a:rPr lang="en-US" sz="4025" spc="1247">
                <a:solidFill>
                  <a:srgbClr val="FFFFFF"/>
                </a:solidFill>
                <a:latin typeface="Anonymous Pro Bold"/>
              </a:rPr>
              <a:t>ANTARMUKA PENGGUNA</a:t>
            </a:r>
          </a:p>
        </p:txBody>
      </p:sp>
      <p:sp>
        <p:nvSpPr>
          <p:cNvPr name="Freeform 4" id="4"/>
          <p:cNvSpPr/>
          <p:nvPr/>
        </p:nvSpPr>
        <p:spPr>
          <a:xfrm flipH="false" flipV="false" rot="0">
            <a:off x="-2752644" y="-1305087"/>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5" id="5"/>
          <p:cNvSpPr/>
          <p:nvPr/>
        </p:nvSpPr>
        <p:spPr>
          <a:xfrm flipH="false" flipV="false" rot="0">
            <a:off x="-2295444" y="4962363"/>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6" id="6"/>
          <p:cNvSpPr/>
          <p:nvPr/>
        </p:nvSpPr>
        <p:spPr>
          <a:xfrm flipH="false" flipV="false" rot="0">
            <a:off x="7724856" y="-1305087"/>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7" id="7"/>
          <p:cNvSpPr/>
          <p:nvPr/>
        </p:nvSpPr>
        <p:spPr>
          <a:xfrm flipH="false" flipV="false" rot="0">
            <a:off x="7724856" y="4962363"/>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8" id="8"/>
          <p:cNvSpPr/>
          <p:nvPr/>
        </p:nvSpPr>
        <p:spPr>
          <a:xfrm flipH="false" flipV="false" rot="0">
            <a:off x="0" y="1460282"/>
            <a:ext cx="14716234" cy="5869112"/>
          </a:xfrm>
          <a:custGeom>
            <a:avLst/>
            <a:gdLst/>
            <a:ahLst/>
            <a:cxnLst/>
            <a:rect r="r" b="b" t="t" l="l"/>
            <a:pathLst>
              <a:path h="5869112" w="14716234">
                <a:moveTo>
                  <a:pt x="0" y="0"/>
                </a:moveTo>
                <a:lnTo>
                  <a:pt x="14716234" y="0"/>
                </a:lnTo>
                <a:lnTo>
                  <a:pt x="14716234" y="5869113"/>
                </a:lnTo>
                <a:lnTo>
                  <a:pt x="0" y="5869113"/>
                </a:lnTo>
                <a:lnTo>
                  <a:pt x="0" y="0"/>
                </a:lnTo>
                <a:close/>
              </a:path>
            </a:pathLst>
          </a:custGeom>
          <a:blipFill>
            <a:blip r:embed="rId4">
              <a:extLst>
                <a:ext uri="{96DAC541-7B7A-43D3-8B79-37D633B846F1}">
                  <asvg:svgBlip xmlns:asvg="http://schemas.microsoft.com/office/drawing/2016/SVG/main" r:embed="rId5"/>
                </a:ext>
              </a:extLst>
            </a:blip>
            <a:stretch>
              <a:fillRect l="0" t="-75370" r="0" b="-75370"/>
            </a:stretch>
          </a:blipFill>
        </p:spPr>
      </p:sp>
      <p:sp>
        <p:nvSpPr>
          <p:cNvPr name="Freeform 9" id="9"/>
          <p:cNvSpPr/>
          <p:nvPr/>
        </p:nvSpPr>
        <p:spPr>
          <a:xfrm flipH="false" flipV="false" rot="0">
            <a:off x="76281" y="2065167"/>
            <a:ext cx="9677319" cy="4611847"/>
          </a:xfrm>
          <a:custGeom>
            <a:avLst/>
            <a:gdLst/>
            <a:ahLst/>
            <a:cxnLst/>
            <a:rect r="r" b="b" t="t" l="l"/>
            <a:pathLst>
              <a:path h="4611847" w="9677319">
                <a:moveTo>
                  <a:pt x="0" y="0"/>
                </a:moveTo>
                <a:lnTo>
                  <a:pt x="9677319" y="0"/>
                </a:lnTo>
                <a:lnTo>
                  <a:pt x="9677319" y="4611848"/>
                </a:lnTo>
                <a:lnTo>
                  <a:pt x="0" y="4611848"/>
                </a:lnTo>
                <a:lnTo>
                  <a:pt x="0" y="0"/>
                </a:lnTo>
                <a:close/>
              </a:path>
            </a:pathLst>
          </a:custGeom>
          <a:blipFill>
            <a:blip r:embed="rId6"/>
            <a:stretch>
              <a:fillRect l="0" t="0" r="0" b="0"/>
            </a:stretch>
          </a:blipFill>
        </p:spPr>
      </p:sp>
      <p:sp>
        <p:nvSpPr>
          <p:cNvPr name="TextBox 10" id="10"/>
          <p:cNvSpPr txBox="true"/>
          <p:nvPr/>
        </p:nvSpPr>
        <p:spPr>
          <a:xfrm rot="0">
            <a:off x="1900881" y="1693951"/>
            <a:ext cx="5951838" cy="316230"/>
          </a:xfrm>
          <a:prstGeom prst="rect">
            <a:avLst/>
          </a:prstGeom>
        </p:spPr>
        <p:txBody>
          <a:bodyPr anchor="t" rtlCol="false" tIns="0" lIns="0" bIns="0" rIns="0">
            <a:spAutoFit/>
          </a:bodyPr>
          <a:lstStyle/>
          <a:p>
            <a:pPr algn="ctr">
              <a:lnSpc>
                <a:spcPts val="2519"/>
              </a:lnSpc>
              <a:spcBef>
                <a:spcPct val="0"/>
              </a:spcBef>
            </a:pPr>
            <a:r>
              <a:rPr lang="en-US" sz="1799">
                <a:solidFill>
                  <a:srgbClr val="000000"/>
                </a:solidFill>
                <a:latin typeface="Anonymous Pro Bold"/>
              </a:rPr>
              <a:t>Add Routes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sp>
        <p:nvSpPr>
          <p:cNvPr name="Freeform 2" id="2"/>
          <p:cNvSpPr/>
          <p:nvPr/>
        </p:nvSpPr>
        <p:spPr>
          <a:xfrm flipH="false" flipV="false" rot="0">
            <a:off x="2505156" y="1619088"/>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TextBox 3" id="3"/>
          <p:cNvSpPr txBox="true"/>
          <p:nvPr/>
        </p:nvSpPr>
        <p:spPr>
          <a:xfrm rot="0">
            <a:off x="446452" y="339725"/>
            <a:ext cx="8860858" cy="697865"/>
          </a:xfrm>
          <a:prstGeom prst="rect">
            <a:avLst/>
          </a:prstGeom>
        </p:spPr>
        <p:txBody>
          <a:bodyPr anchor="t" rtlCol="false" tIns="0" lIns="0" bIns="0" rIns="0">
            <a:spAutoFit/>
          </a:bodyPr>
          <a:lstStyle/>
          <a:p>
            <a:pPr algn="ctr">
              <a:lnSpc>
                <a:spcPts val="5634"/>
              </a:lnSpc>
            </a:pPr>
            <a:r>
              <a:rPr lang="en-US" sz="4025" spc="1247">
                <a:solidFill>
                  <a:srgbClr val="FFFFFF"/>
                </a:solidFill>
                <a:latin typeface="Anonymous Pro Bold"/>
              </a:rPr>
              <a:t>ANTARMUKA PENGGUNA</a:t>
            </a:r>
          </a:p>
        </p:txBody>
      </p:sp>
      <p:sp>
        <p:nvSpPr>
          <p:cNvPr name="Freeform 4" id="4"/>
          <p:cNvSpPr/>
          <p:nvPr/>
        </p:nvSpPr>
        <p:spPr>
          <a:xfrm flipH="false" flipV="false" rot="0">
            <a:off x="-2752644" y="-1305087"/>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5" id="5"/>
          <p:cNvSpPr/>
          <p:nvPr/>
        </p:nvSpPr>
        <p:spPr>
          <a:xfrm flipH="false" flipV="false" rot="0">
            <a:off x="-2295444" y="4962363"/>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6" id="6"/>
          <p:cNvSpPr/>
          <p:nvPr/>
        </p:nvSpPr>
        <p:spPr>
          <a:xfrm flipH="false" flipV="false" rot="0">
            <a:off x="7724856" y="-1305087"/>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7" id="7"/>
          <p:cNvSpPr/>
          <p:nvPr/>
        </p:nvSpPr>
        <p:spPr>
          <a:xfrm flipH="false" flipV="false" rot="0">
            <a:off x="7724856" y="4962363"/>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8" id="8"/>
          <p:cNvSpPr/>
          <p:nvPr/>
        </p:nvSpPr>
        <p:spPr>
          <a:xfrm flipH="false" flipV="false" rot="0">
            <a:off x="0" y="1460282"/>
            <a:ext cx="14716234" cy="5869112"/>
          </a:xfrm>
          <a:custGeom>
            <a:avLst/>
            <a:gdLst/>
            <a:ahLst/>
            <a:cxnLst/>
            <a:rect r="r" b="b" t="t" l="l"/>
            <a:pathLst>
              <a:path h="5869112" w="14716234">
                <a:moveTo>
                  <a:pt x="0" y="0"/>
                </a:moveTo>
                <a:lnTo>
                  <a:pt x="14716234" y="0"/>
                </a:lnTo>
                <a:lnTo>
                  <a:pt x="14716234" y="5869113"/>
                </a:lnTo>
                <a:lnTo>
                  <a:pt x="0" y="5869113"/>
                </a:lnTo>
                <a:lnTo>
                  <a:pt x="0" y="0"/>
                </a:lnTo>
                <a:close/>
              </a:path>
            </a:pathLst>
          </a:custGeom>
          <a:blipFill>
            <a:blip r:embed="rId4">
              <a:extLst>
                <a:ext uri="{96DAC541-7B7A-43D3-8B79-37D633B846F1}">
                  <asvg:svgBlip xmlns:asvg="http://schemas.microsoft.com/office/drawing/2016/SVG/main" r:embed="rId5"/>
                </a:ext>
              </a:extLst>
            </a:blip>
            <a:stretch>
              <a:fillRect l="0" t="-75370" r="0" b="-75370"/>
            </a:stretch>
          </a:blipFill>
        </p:spPr>
      </p:sp>
      <p:sp>
        <p:nvSpPr>
          <p:cNvPr name="Freeform 9" id="9"/>
          <p:cNvSpPr/>
          <p:nvPr/>
        </p:nvSpPr>
        <p:spPr>
          <a:xfrm flipH="false" flipV="false" rot="0">
            <a:off x="446452" y="2335447"/>
            <a:ext cx="9041358" cy="4379408"/>
          </a:xfrm>
          <a:custGeom>
            <a:avLst/>
            <a:gdLst/>
            <a:ahLst/>
            <a:cxnLst/>
            <a:rect r="r" b="b" t="t" l="l"/>
            <a:pathLst>
              <a:path h="4379408" w="9041358">
                <a:moveTo>
                  <a:pt x="0" y="0"/>
                </a:moveTo>
                <a:lnTo>
                  <a:pt x="9041358" y="0"/>
                </a:lnTo>
                <a:lnTo>
                  <a:pt x="9041358" y="4379408"/>
                </a:lnTo>
                <a:lnTo>
                  <a:pt x="0" y="4379408"/>
                </a:lnTo>
                <a:lnTo>
                  <a:pt x="0" y="0"/>
                </a:lnTo>
                <a:close/>
              </a:path>
            </a:pathLst>
          </a:custGeom>
          <a:blipFill>
            <a:blip r:embed="rId6"/>
            <a:stretch>
              <a:fillRect l="0" t="0" r="0" b="0"/>
            </a:stretch>
          </a:blipFill>
        </p:spPr>
      </p:sp>
      <p:sp>
        <p:nvSpPr>
          <p:cNvPr name="TextBox 10" id="10"/>
          <p:cNvSpPr txBox="true"/>
          <p:nvPr/>
        </p:nvSpPr>
        <p:spPr>
          <a:xfrm rot="0">
            <a:off x="1900881" y="1693951"/>
            <a:ext cx="5951838" cy="316230"/>
          </a:xfrm>
          <a:prstGeom prst="rect">
            <a:avLst/>
          </a:prstGeom>
        </p:spPr>
        <p:txBody>
          <a:bodyPr anchor="t" rtlCol="false" tIns="0" lIns="0" bIns="0" rIns="0">
            <a:spAutoFit/>
          </a:bodyPr>
          <a:lstStyle/>
          <a:p>
            <a:pPr algn="ctr">
              <a:lnSpc>
                <a:spcPts val="2519"/>
              </a:lnSpc>
              <a:spcBef>
                <a:spcPct val="0"/>
              </a:spcBef>
            </a:pPr>
            <a:r>
              <a:rPr lang="en-US" sz="1799">
                <a:solidFill>
                  <a:srgbClr val="000000"/>
                </a:solidFill>
                <a:latin typeface="Anonymous Pro Bold"/>
              </a:rPr>
              <a:t>Add Buses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sp>
        <p:nvSpPr>
          <p:cNvPr name="Freeform 2" id="2"/>
          <p:cNvSpPr/>
          <p:nvPr/>
        </p:nvSpPr>
        <p:spPr>
          <a:xfrm flipH="false" flipV="false" rot="0">
            <a:off x="2505156" y="1619088"/>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TextBox 3" id="3"/>
          <p:cNvSpPr txBox="true"/>
          <p:nvPr/>
        </p:nvSpPr>
        <p:spPr>
          <a:xfrm rot="0">
            <a:off x="446452" y="339725"/>
            <a:ext cx="8860858" cy="697865"/>
          </a:xfrm>
          <a:prstGeom prst="rect">
            <a:avLst/>
          </a:prstGeom>
        </p:spPr>
        <p:txBody>
          <a:bodyPr anchor="t" rtlCol="false" tIns="0" lIns="0" bIns="0" rIns="0">
            <a:spAutoFit/>
          </a:bodyPr>
          <a:lstStyle/>
          <a:p>
            <a:pPr algn="ctr">
              <a:lnSpc>
                <a:spcPts val="5634"/>
              </a:lnSpc>
            </a:pPr>
            <a:r>
              <a:rPr lang="en-US" sz="4025" spc="1247">
                <a:solidFill>
                  <a:srgbClr val="FFFFFF"/>
                </a:solidFill>
                <a:latin typeface="Anonymous Pro Bold"/>
              </a:rPr>
              <a:t>ANTARMUKA PENGGUNA</a:t>
            </a:r>
          </a:p>
        </p:txBody>
      </p:sp>
      <p:sp>
        <p:nvSpPr>
          <p:cNvPr name="Freeform 4" id="4"/>
          <p:cNvSpPr/>
          <p:nvPr/>
        </p:nvSpPr>
        <p:spPr>
          <a:xfrm flipH="false" flipV="false" rot="0">
            <a:off x="-2752644" y="-1305087"/>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5" id="5"/>
          <p:cNvSpPr/>
          <p:nvPr/>
        </p:nvSpPr>
        <p:spPr>
          <a:xfrm flipH="false" flipV="false" rot="0">
            <a:off x="-2295444" y="4962363"/>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6" id="6"/>
          <p:cNvSpPr/>
          <p:nvPr/>
        </p:nvSpPr>
        <p:spPr>
          <a:xfrm flipH="false" flipV="false" rot="0">
            <a:off x="7724856" y="-1305087"/>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7" id="7"/>
          <p:cNvSpPr/>
          <p:nvPr/>
        </p:nvSpPr>
        <p:spPr>
          <a:xfrm flipH="false" flipV="false" rot="0">
            <a:off x="7724856" y="4962363"/>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8" id="8"/>
          <p:cNvSpPr/>
          <p:nvPr/>
        </p:nvSpPr>
        <p:spPr>
          <a:xfrm flipH="false" flipV="false" rot="0">
            <a:off x="0" y="1460282"/>
            <a:ext cx="14716234" cy="5869112"/>
          </a:xfrm>
          <a:custGeom>
            <a:avLst/>
            <a:gdLst/>
            <a:ahLst/>
            <a:cxnLst/>
            <a:rect r="r" b="b" t="t" l="l"/>
            <a:pathLst>
              <a:path h="5869112" w="14716234">
                <a:moveTo>
                  <a:pt x="0" y="0"/>
                </a:moveTo>
                <a:lnTo>
                  <a:pt x="14716234" y="0"/>
                </a:lnTo>
                <a:lnTo>
                  <a:pt x="14716234" y="5869113"/>
                </a:lnTo>
                <a:lnTo>
                  <a:pt x="0" y="5869113"/>
                </a:lnTo>
                <a:lnTo>
                  <a:pt x="0" y="0"/>
                </a:lnTo>
                <a:close/>
              </a:path>
            </a:pathLst>
          </a:custGeom>
          <a:blipFill>
            <a:blip r:embed="rId4">
              <a:extLst>
                <a:ext uri="{96DAC541-7B7A-43D3-8B79-37D633B846F1}">
                  <asvg:svgBlip xmlns:asvg="http://schemas.microsoft.com/office/drawing/2016/SVG/main" r:embed="rId5"/>
                </a:ext>
              </a:extLst>
            </a:blip>
            <a:stretch>
              <a:fillRect l="0" t="-75370" r="0" b="-75370"/>
            </a:stretch>
          </a:blipFill>
        </p:spPr>
      </p:sp>
      <p:sp>
        <p:nvSpPr>
          <p:cNvPr name="Freeform 9" id="9"/>
          <p:cNvSpPr/>
          <p:nvPr/>
        </p:nvSpPr>
        <p:spPr>
          <a:xfrm flipH="false" flipV="false" rot="0">
            <a:off x="654962" y="2333355"/>
            <a:ext cx="8443838" cy="4122968"/>
          </a:xfrm>
          <a:custGeom>
            <a:avLst/>
            <a:gdLst/>
            <a:ahLst/>
            <a:cxnLst/>
            <a:rect r="r" b="b" t="t" l="l"/>
            <a:pathLst>
              <a:path h="4122968" w="8443838">
                <a:moveTo>
                  <a:pt x="0" y="0"/>
                </a:moveTo>
                <a:lnTo>
                  <a:pt x="8443838" y="0"/>
                </a:lnTo>
                <a:lnTo>
                  <a:pt x="8443838" y="4122967"/>
                </a:lnTo>
                <a:lnTo>
                  <a:pt x="0" y="4122967"/>
                </a:lnTo>
                <a:lnTo>
                  <a:pt x="0" y="0"/>
                </a:lnTo>
                <a:close/>
              </a:path>
            </a:pathLst>
          </a:custGeom>
          <a:blipFill>
            <a:blip r:embed="rId6"/>
            <a:stretch>
              <a:fillRect l="0" t="0" r="0" b="0"/>
            </a:stretch>
          </a:blipFill>
        </p:spPr>
      </p:sp>
      <p:sp>
        <p:nvSpPr>
          <p:cNvPr name="TextBox 10" id="10"/>
          <p:cNvSpPr txBox="true"/>
          <p:nvPr/>
        </p:nvSpPr>
        <p:spPr>
          <a:xfrm rot="0">
            <a:off x="1900881" y="1693951"/>
            <a:ext cx="5951838" cy="316230"/>
          </a:xfrm>
          <a:prstGeom prst="rect">
            <a:avLst/>
          </a:prstGeom>
        </p:spPr>
        <p:txBody>
          <a:bodyPr anchor="t" rtlCol="false" tIns="0" lIns="0" bIns="0" rIns="0">
            <a:spAutoFit/>
          </a:bodyPr>
          <a:lstStyle/>
          <a:p>
            <a:pPr algn="ctr">
              <a:lnSpc>
                <a:spcPts val="2519"/>
              </a:lnSpc>
              <a:spcBef>
                <a:spcPct val="0"/>
              </a:spcBef>
            </a:pPr>
            <a:r>
              <a:rPr lang="en-US" sz="1799">
                <a:solidFill>
                  <a:srgbClr val="000000"/>
                </a:solidFill>
                <a:latin typeface="Anonymous Pro Bold"/>
              </a:rPr>
              <a:t>Edit Users(Supir)</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489107">
            <a:off x="3971006" y="4391593"/>
            <a:ext cx="2561556" cy="23287"/>
          </a:xfrm>
          <a:custGeom>
            <a:avLst/>
            <a:gdLst/>
            <a:ahLst/>
            <a:cxnLst/>
            <a:rect r="r" b="b" t="t" l="l"/>
            <a:pathLst>
              <a:path h="23287" w="2561556">
                <a:moveTo>
                  <a:pt x="0" y="0"/>
                </a:moveTo>
                <a:lnTo>
                  <a:pt x="2561556" y="0"/>
                </a:lnTo>
                <a:lnTo>
                  <a:pt x="2561556" y="23287"/>
                </a:lnTo>
                <a:lnTo>
                  <a:pt x="0" y="232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1158">
            <a:off x="6434299" y="3587213"/>
            <a:ext cx="2117237" cy="19248"/>
          </a:xfrm>
          <a:custGeom>
            <a:avLst/>
            <a:gdLst/>
            <a:ahLst/>
            <a:cxnLst/>
            <a:rect r="r" b="b" t="t" l="l"/>
            <a:pathLst>
              <a:path h="19248" w="2117237">
                <a:moveTo>
                  <a:pt x="0" y="0"/>
                </a:moveTo>
                <a:lnTo>
                  <a:pt x="2117237" y="0"/>
                </a:lnTo>
                <a:lnTo>
                  <a:pt x="2117237" y="19248"/>
                </a:lnTo>
                <a:lnTo>
                  <a:pt x="0" y="192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81158">
            <a:off x="4193165" y="3621549"/>
            <a:ext cx="2117237" cy="19248"/>
          </a:xfrm>
          <a:custGeom>
            <a:avLst/>
            <a:gdLst/>
            <a:ahLst/>
            <a:cxnLst/>
            <a:rect r="r" b="b" t="t" l="l"/>
            <a:pathLst>
              <a:path h="19248" w="2117237">
                <a:moveTo>
                  <a:pt x="0" y="0"/>
                </a:moveTo>
                <a:lnTo>
                  <a:pt x="2117238" y="0"/>
                </a:lnTo>
                <a:lnTo>
                  <a:pt x="2117238" y="19248"/>
                </a:lnTo>
                <a:lnTo>
                  <a:pt x="0" y="192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842047" y="3321237"/>
            <a:ext cx="664465" cy="672726"/>
          </a:xfrm>
          <a:custGeom>
            <a:avLst/>
            <a:gdLst/>
            <a:ahLst/>
            <a:cxnLst/>
            <a:rect r="r" b="b" t="t" l="l"/>
            <a:pathLst>
              <a:path h="672726" w="664465">
                <a:moveTo>
                  <a:pt x="0" y="0"/>
                </a:moveTo>
                <a:lnTo>
                  <a:pt x="664465" y="0"/>
                </a:lnTo>
                <a:lnTo>
                  <a:pt x="664465" y="672726"/>
                </a:lnTo>
                <a:lnTo>
                  <a:pt x="0" y="672726"/>
                </a:lnTo>
                <a:lnTo>
                  <a:pt x="0" y="0"/>
                </a:lnTo>
                <a:close/>
              </a:path>
            </a:pathLst>
          </a:custGeom>
          <a:blipFill>
            <a:blip r:embed="rId4"/>
            <a:stretch>
              <a:fillRect l="-4734" t="0" r="0" b="0"/>
            </a:stretch>
          </a:blipFill>
        </p:spPr>
      </p:sp>
      <p:sp>
        <p:nvSpPr>
          <p:cNvPr name="Freeform 6" id="6"/>
          <p:cNvSpPr/>
          <p:nvPr/>
        </p:nvSpPr>
        <p:spPr>
          <a:xfrm flipH="false" flipV="false" rot="-2366899">
            <a:off x="3996153" y="2921336"/>
            <a:ext cx="2561556" cy="23287"/>
          </a:xfrm>
          <a:custGeom>
            <a:avLst/>
            <a:gdLst/>
            <a:ahLst/>
            <a:cxnLst/>
            <a:rect r="r" b="b" t="t" l="l"/>
            <a:pathLst>
              <a:path h="23287" w="2561556">
                <a:moveTo>
                  <a:pt x="0" y="0"/>
                </a:moveTo>
                <a:lnTo>
                  <a:pt x="2561556" y="0"/>
                </a:lnTo>
                <a:lnTo>
                  <a:pt x="2561556" y="23287"/>
                </a:lnTo>
                <a:lnTo>
                  <a:pt x="0" y="232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7257567">
            <a:off x="6447709" y="4540002"/>
            <a:ext cx="2117237" cy="19248"/>
          </a:xfrm>
          <a:custGeom>
            <a:avLst/>
            <a:gdLst/>
            <a:ahLst/>
            <a:cxnLst/>
            <a:rect r="r" b="b" t="t" l="l"/>
            <a:pathLst>
              <a:path h="19248" w="2117237">
                <a:moveTo>
                  <a:pt x="0" y="0"/>
                </a:moveTo>
                <a:lnTo>
                  <a:pt x="2117237" y="0"/>
                </a:lnTo>
                <a:lnTo>
                  <a:pt x="2117237" y="19247"/>
                </a:lnTo>
                <a:lnTo>
                  <a:pt x="0" y="192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2526481">
            <a:off x="6239717" y="3073101"/>
            <a:ext cx="2117237" cy="19248"/>
          </a:xfrm>
          <a:custGeom>
            <a:avLst/>
            <a:gdLst/>
            <a:ahLst/>
            <a:cxnLst/>
            <a:rect r="r" b="b" t="t" l="l"/>
            <a:pathLst>
              <a:path h="19248" w="2117237">
                <a:moveTo>
                  <a:pt x="0" y="0"/>
                </a:moveTo>
                <a:lnTo>
                  <a:pt x="2117237" y="0"/>
                </a:lnTo>
                <a:lnTo>
                  <a:pt x="2117237" y="19248"/>
                </a:lnTo>
                <a:lnTo>
                  <a:pt x="0" y="192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5842047" y="2029386"/>
            <a:ext cx="664465" cy="672726"/>
          </a:xfrm>
          <a:custGeom>
            <a:avLst/>
            <a:gdLst/>
            <a:ahLst/>
            <a:cxnLst/>
            <a:rect r="r" b="b" t="t" l="l"/>
            <a:pathLst>
              <a:path h="672726" w="664465">
                <a:moveTo>
                  <a:pt x="0" y="0"/>
                </a:moveTo>
                <a:lnTo>
                  <a:pt x="664465" y="0"/>
                </a:lnTo>
                <a:lnTo>
                  <a:pt x="664465" y="672726"/>
                </a:lnTo>
                <a:lnTo>
                  <a:pt x="0" y="672726"/>
                </a:lnTo>
                <a:lnTo>
                  <a:pt x="0" y="0"/>
                </a:lnTo>
                <a:close/>
              </a:path>
            </a:pathLst>
          </a:custGeom>
          <a:blipFill>
            <a:blip r:embed="rId4"/>
            <a:stretch>
              <a:fillRect l="-4734" t="0" r="0" b="0"/>
            </a:stretch>
          </a:blipFill>
        </p:spPr>
      </p:sp>
      <p:sp>
        <p:nvSpPr>
          <p:cNvPr name="Freeform 10" id="10"/>
          <p:cNvSpPr/>
          <p:nvPr/>
        </p:nvSpPr>
        <p:spPr>
          <a:xfrm flipH="false" flipV="false" rot="-3417747">
            <a:off x="3798236" y="2562920"/>
            <a:ext cx="2313917" cy="21036"/>
          </a:xfrm>
          <a:custGeom>
            <a:avLst/>
            <a:gdLst/>
            <a:ahLst/>
            <a:cxnLst/>
            <a:rect r="r" b="b" t="t" l="l"/>
            <a:pathLst>
              <a:path h="21036" w="2313917">
                <a:moveTo>
                  <a:pt x="0" y="0"/>
                </a:moveTo>
                <a:lnTo>
                  <a:pt x="2313918" y="0"/>
                </a:lnTo>
                <a:lnTo>
                  <a:pt x="2313918" y="21035"/>
                </a:lnTo>
                <a:lnTo>
                  <a:pt x="0" y="210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2363809">
            <a:off x="6096340" y="4235117"/>
            <a:ext cx="2117237" cy="19248"/>
          </a:xfrm>
          <a:custGeom>
            <a:avLst/>
            <a:gdLst/>
            <a:ahLst/>
            <a:cxnLst/>
            <a:rect r="r" b="b" t="t" l="l"/>
            <a:pathLst>
              <a:path h="19248" w="2117237">
                <a:moveTo>
                  <a:pt x="0" y="0"/>
                </a:moveTo>
                <a:lnTo>
                  <a:pt x="2117237" y="0"/>
                </a:lnTo>
                <a:lnTo>
                  <a:pt x="2117237" y="19248"/>
                </a:lnTo>
                <a:lnTo>
                  <a:pt x="0" y="192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5842047" y="4616096"/>
            <a:ext cx="664465" cy="672726"/>
          </a:xfrm>
          <a:custGeom>
            <a:avLst/>
            <a:gdLst/>
            <a:ahLst/>
            <a:cxnLst/>
            <a:rect r="r" b="b" t="t" l="l"/>
            <a:pathLst>
              <a:path h="672726" w="664465">
                <a:moveTo>
                  <a:pt x="0" y="0"/>
                </a:moveTo>
                <a:lnTo>
                  <a:pt x="664465" y="0"/>
                </a:lnTo>
                <a:lnTo>
                  <a:pt x="664465" y="672725"/>
                </a:lnTo>
                <a:lnTo>
                  <a:pt x="0" y="672725"/>
                </a:lnTo>
                <a:lnTo>
                  <a:pt x="0" y="0"/>
                </a:lnTo>
                <a:close/>
              </a:path>
            </a:pathLst>
          </a:custGeom>
          <a:blipFill>
            <a:blip r:embed="rId4"/>
            <a:stretch>
              <a:fillRect l="-4734" t="0" r="0" b="0"/>
            </a:stretch>
          </a:blipFill>
        </p:spPr>
      </p:sp>
      <p:sp>
        <p:nvSpPr>
          <p:cNvPr name="Freeform 13" id="13"/>
          <p:cNvSpPr/>
          <p:nvPr/>
        </p:nvSpPr>
        <p:spPr>
          <a:xfrm flipH="false" flipV="false" rot="0">
            <a:off x="1446400" y="3679138"/>
            <a:ext cx="1700153" cy="15456"/>
          </a:xfrm>
          <a:custGeom>
            <a:avLst/>
            <a:gdLst/>
            <a:ahLst/>
            <a:cxnLst/>
            <a:rect r="r" b="b" t="t" l="l"/>
            <a:pathLst>
              <a:path h="15456" w="1700153">
                <a:moveTo>
                  <a:pt x="0" y="0"/>
                </a:moveTo>
                <a:lnTo>
                  <a:pt x="1700153" y="0"/>
                </a:lnTo>
                <a:lnTo>
                  <a:pt x="1700153" y="15456"/>
                </a:lnTo>
                <a:lnTo>
                  <a:pt x="0" y="154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971266" y="3274729"/>
            <a:ext cx="696450" cy="644217"/>
          </a:xfrm>
          <a:custGeom>
            <a:avLst/>
            <a:gdLst/>
            <a:ahLst/>
            <a:cxnLst/>
            <a:rect r="r" b="b" t="t" l="l"/>
            <a:pathLst>
              <a:path h="644217" w="696450">
                <a:moveTo>
                  <a:pt x="0" y="0"/>
                </a:moveTo>
                <a:lnTo>
                  <a:pt x="696450" y="0"/>
                </a:lnTo>
                <a:lnTo>
                  <a:pt x="696450" y="644216"/>
                </a:lnTo>
                <a:lnTo>
                  <a:pt x="0" y="644216"/>
                </a:lnTo>
                <a:lnTo>
                  <a:pt x="0" y="0"/>
                </a:lnTo>
                <a:close/>
              </a:path>
            </a:pathLst>
          </a:custGeom>
          <a:blipFill>
            <a:blip r:embed="rId5"/>
            <a:stretch>
              <a:fillRect l="-34423" t="0" r="-43429" b="-27949"/>
            </a:stretch>
          </a:blipFill>
        </p:spPr>
      </p:sp>
      <p:sp>
        <p:nvSpPr>
          <p:cNvPr name="Freeform 15" id="15"/>
          <p:cNvSpPr/>
          <p:nvPr/>
        </p:nvSpPr>
        <p:spPr>
          <a:xfrm flipH="false" flipV="false" rot="-3417747">
            <a:off x="4359419" y="1696630"/>
            <a:ext cx="2313917" cy="21036"/>
          </a:xfrm>
          <a:custGeom>
            <a:avLst/>
            <a:gdLst/>
            <a:ahLst/>
            <a:cxnLst/>
            <a:rect r="r" b="b" t="t" l="l"/>
            <a:pathLst>
              <a:path h="21036" w="2313917">
                <a:moveTo>
                  <a:pt x="0" y="0"/>
                </a:moveTo>
                <a:lnTo>
                  <a:pt x="2313917" y="0"/>
                </a:lnTo>
                <a:lnTo>
                  <a:pt x="2313917" y="21036"/>
                </a:lnTo>
                <a:lnTo>
                  <a:pt x="0" y="210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3688889">
            <a:off x="5920413" y="1955686"/>
            <a:ext cx="2117237" cy="19248"/>
          </a:xfrm>
          <a:custGeom>
            <a:avLst/>
            <a:gdLst/>
            <a:ahLst/>
            <a:cxnLst/>
            <a:rect r="r" b="b" t="t" l="l"/>
            <a:pathLst>
              <a:path h="19248" w="2117237">
                <a:moveTo>
                  <a:pt x="0" y="0"/>
                </a:moveTo>
                <a:lnTo>
                  <a:pt x="2117237" y="0"/>
                </a:lnTo>
                <a:lnTo>
                  <a:pt x="2117237" y="19247"/>
                </a:lnTo>
                <a:lnTo>
                  <a:pt x="0" y="192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5842047" y="731520"/>
            <a:ext cx="664465" cy="672726"/>
          </a:xfrm>
          <a:custGeom>
            <a:avLst/>
            <a:gdLst/>
            <a:ahLst/>
            <a:cxnLst/>
            <a:rect r="r" b="b" t="t" l="l"/>
            <a:pathLst>
              <a:path h="672726" w="664465">
                <a:moveTo>
                  <a:pt x="0" y="0"/>
                </a:moveTo>
                <a:lnTo>
                  <a:pt x="664465" y="0"/>
                </a:lnTo>
                <a:lnTo>
                  <a:pt x="664465" y="672726"/>
                </a:lnTo>
                <a:lnTo>
                  <a:pt x="0" y="672726"/>
                </a:lnTo>
                <a:lnTo>
                  <a:pt x="0" y="0"/>
                </a:lnTo>
                <a:close/>
              </a:path>
            </a:pathLst>
          </a:custGeom>
          <a:blipFill>
            <a:blip r:embed="rId4"/>
            <a:stretch>
              <a:fillRect l="-4734" t="0" r="0" b="0"/>
            </a:stretch>
          </a:blipFill>
        </p:spPr>
      </p:sp>
      <p:sp>
        <p:nvSpPr>
          <p:cNvPr name="Freeform 18" id="18"/>
          <p:cNvSpPr/>
          <p:nvPr/>
        </p:nvSpPr>
        <p:spPr>
          <a:xfrm flipH="false" flipV="false" rot="7257567">
            <a:off x="5894869" y="5466673"/>
            <a:ext cx="2117237" cy="19248"/>
          </a:xfrm>
          <a:custGeom>
            <a:avLst/>
            <a:gdLst/>
            <a:ahLst/>
            <a:cxnLst/>
            <a:rect r="r" b="b" t="t" l="l"/>
            <a:pathLst>
              <a:path h="19248" w="2117237">
                <a:moveTo>
                  <a:pt x="0" y="0"/>
                </a:moveTo>
                <a:lnTo>
                  <a:pt x="2117238" y="0"/>
                </a:lnTo>
                <a:lnTo>
                  <a:pt x="2117238" y="19248"/>
                </a:lnTo>
                <a:lnTo>
                  <a:pt x="0" y="192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5842047" y="5910954"/>
            <a:ext cx="664465" cy="672726"/>
          </a:xfrm>
          <a:custGeom>
            <a:avLst/>
            <a:gdLst/>
            <a:ahLst/>
            <a:cxnLst/>
            <a:rect r="r" b="b" t="t" l="l"/>
            <a:pathLst>
              <a:path h="672726" w="664465">
                <a:moveTo>
                  <a:pt x="0" y="0"/>
                </a:moveTo>
                <a:lnTo>
                  <a:pt x="664465" y="0"/>
                </a:lnTo>
                <a:lnTo>
                  <a:pt x="664465" y="672726"/>
                </a:lnTo>
                <a:lnTo>
                  <a:pt x="0" y="672726"/>
                </a:lnTo>
                <a:lnTo>
                  <a:pt x="0" y="0"/>
                </a:lnTo>
                <a:close/>
              </a:path>
            </a:pathLst>
          </a:custGeom>
          <a:blipFill>
            <a:blip r:embed="rId4"/>
            <a:stretch>
              <a:fillRect l="-4734" t="0" r="0" b="0"/>
            </a:stretch>
          </a:blipFill>
        </p:spPr>
      </p:sp>
      <p:sp>
        <p:nvSpPr>
          <p:cNvPr name="Freeform 20" id="20"/>
          <p:cNvSpPr/>
          <p:nvPr/>
        </p:nvSpPr>
        <p:spPr>
          <a:xfrm flipH="false" flipV="false" rot="-7423211">
            <a:off x="3797419" y="4561699"/>
            <a:ext cx="2313917" cy="21036"/>
          </a:xfrm>
          <a:custGeom>
            <a:avLst/>
            <a:gdLst/>
            <a:ahLst/>
            <a:cxnLst/>
            <a:rect r="r" b="b" t="t" l="l"/>
            <a:pathLst>
              <a:path h="21036" w="2313917">
                <a:moveTo>
                  <a:pt x="0" y="0"/>
                </a:moveTo>
                <a:lnTo>
                  <a:pt x="2313917" y="0"/>
                </a:lnTo>
                <a:lnTo>
                  <a:pt x="2313917" y="21036"/>
                </a:lnTo>
                <a:lnTo>
                  <a:pt x="0" y="210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1" id="21"/>
          <p:cNvSpPr txBox="true"/>
          <p:nvPr/>
        </p:nvSpPr>
        <p:spPr>
          <a:xfrm rot="0">
            <a:off x="5752560" y="1495098"/>
            <a:ext cx="843439" cy="186373"/>
          </a:xfrm>
          <a:prstGeom prst="rect">
            <a:avLst/>
          </a:prstGeom>
        </p:spPr>
        <p:txBody>
          <a:bodyPr anchor="t" rtlCol="false" tIns="0" lIns="0" bIns="0" rIns="0">
            <a:spAutoFit/>
          </a:bodyPr>
          <a:lstStyle/>
          <a:p>
            <a:pPr algn="ctr">
              <a:lnSpc>
                <a:spcPts val="1539"/>
              </a:lnSpc>
              <a:spcBef>
                <a:spcPct val="0"/>
              </a:spcBef>
            </a:pPr>
            <a:r>
              <a:rPr lang="en-US" sz="1099">
                <a:solidFill>
                  <a:srgbClr val="000000"/>
                </a:solidFill>
                <a:latin typeface="Canva Sans"/>
              </a:rPr>
              <a:t>User Service</a:t>
            </a:r>
          </a:p>
        </p:txBody>
      </p:sp>
      <p:sp>
        <p:nvSpPr>
          <p:cNvPr name="TextBox 22" id="22"/>
          <p:cNvSpPr txBox="true"/>
          <p:nvPr/>
        </p:nvSpPr>
        <p:spPr>
          <a:xfrm rot="0">
            <a:off x="5672282" y="2797362"/>
            <a:ext cx="1003995" cy="186373"/>
          </a:xfrm>
          <a:prstGeom prst="rect">
            <a:avLst/>
          </a:prstGeom>
        </p:spPr>
        <p:txBody>
          <a:bodyPr anchor="t" rtlCol="false" tIns="0" lIns="0" bIns="0" rIns="0">
            <a:spAutoFit/>
          </a:bodyPr>
          <a:lstStyle/>
          <a:p>
            <a:pPr algn="ctr">
              <a:lnSpc>
                <a:spcPts val="1539"/>
              </a:lnSpc>
              <a:spcBef>
                <a:spcPct val="0"/>
              </a:spcBef>
            </a:pPr>
            <a:r>
              <a:rPr lang="en-US" sz="1099">
                <a:solidFill>
                  <a:srgbClr val="000000"/>
                </a:solidFill>
                <a:latin typeface="Canva Sans"/>
              </a:rPr>
              <a:t>Routes Service</a:t>
            </a:r>
          </a:p>
        </p:txBody>
      </p:sp>
      <p:sp>
        <p:nvSpPr>
          <p:cNvPr name="TextBox 23" id="23"/>
          <p:cNvSpPr txBox="true"/>
          <p:nvPr/>
        </p:nvSpPr>
        <p:spPr>
          <a:xfrm rot="0">
            <a:off x="5707495" y="4089213"/>
            <a:ext cx="933569" cy="186373"/>
          </a:xfrm>
          <a:prstGeom prst="rect">
            <a:avLst/>
          </a:prstGeom>
        </p:spPr>
        <p:txBody>
          <a:bodyPr anchor="t" rtlCol="false" tIns="0" lIns="0" bIns="0" rIns="0">
            <a:spAutoFit/>
          </a:bodyPr>
          <a:lstStyle/>
          <a:p>
            <a:pPr algn="ctr">
              <a:lnSpc>
                <a:spcPts val="1539"/>
              </a:lnSpc>
              <a:spcBef>
                <a:spcPct val="0"/>
              </a:spcBef>
            </a:pPr>
            <a:r>
              <a:rPr lang="en-US" sz="1099">
                <a:solidFill>
                  <a:srgbClr val="000000"/>
                </a:solidFill>
                <a:latin typeface="Canva Sans"/>
              </a:rPr>
              <a:t>Buses Service</a:t>
            </a:r>
          </a:p>
        </p:txBody>
      </p:sp>
      <p:sp>
        <p:nvSpPr>
          <p:cNvPr name="TextBox 24" id="24"/>
          <p:cNvSpPr txBox="true"/>
          <p:nvPr/>
        </p:nvSpPr>
        <p:spPr>
          <a:xfrm rot="0">
            <a:off x="5594773" y="6678930"/>
            <a:ext cx="1159014" cy="186373"/>
          </a:xfrm>
          <a:prstGeom prst="rect">
            <a:avLst/>
          </a:prstGeom>
        </p:spPr>
        <p:txBody>
          <a:bodyPr anchor="t" rtlCol="false" tIns="0" lIns="0" bIns="0" rIns="0">
            <a:spAutoFit/>
          </a:bodyPr>
          <a:lstStyle/>
          <a:p>
            <a:pPr algn="ctr">
              <a:lnSpc>
                <a:spcPts val="1539"/>
              </a:lnSpc>
              <a:spcBef>
                <a:spcPct val="0"/>
              </a:spcBef>
            </a:pPr>
            <a:r>
              <a:rPr lang="en-US" sz="1099">
                <a:solidFill>
                  <a:srgbClr val="000000"/>
                </a:solidFill>
                <a:latin typeface="Canva Sans"/>
              </a:rPr>
              <a:t>Schedule Service</a:t>
            </a:r>
          </a:p>
        </p:txBody>
      </p:sp>
      <p:sp>
        <p:nvSpPr>
          <p:cNvPr name="TextBox 25" id="25"/>
          <p:cNvSpPr txBox="true"/>
          <p:nvPr/>
        </p:nvSpPr>
        <p:spPr>
          <a:xfrm rot="0">
            <a:off x="5641594" y="5384071"/>
            <a:ext cx="975241" cy="186373"/>
          </a:xfrm>
          <a:prstGeom prst="rect">
            <a:avLst/>
          </a:prstGeom>
        </p:spPr>
        <p:txBody>
          <a:bodyPr anchor="t" rtlCol="false" tIns="0" lIns="0" bIns="0" rIns="0">
            <a:spAutoFit/>
          </a:bodyPr>
          <a:lstStyle/>
          <a:p>
            <a:pPr algn="ctr">
              <a:lnSpc>
                <a:spcPts val="1539"/>
              </a:lnSpc>
              <a:spcBef>
                <a:spcPct val="0"/>
              </a:spcBef>
            </a:pPr>
            <a:r>
              <a:rPr lang="en-US" sz="1099">
                <a:solidFill>
                  <a:srgbClr val="000000"/>
                </a:solidFill>
                <a:latin typeface="Canva Sans"/>
              </a:rPr>
              <a:t>Lokets Service</a:t>
            </a:r>
          </a:p>
        </p:txBody>
      </p:sp>
      <p:sp>
        <p:nvSpPr>
          <p:cNvPr name="TextBox 26" id="26"/>
          <p:cNvSpPr txBox="true"/>
          <p:nvPr/>
        </p:nvSpPr>
        <p:spPr>
          <a:xfrm rot="0">
            <a:off x="2971800" y="3452177"/>
            <a:ext cx="1314450" cy="372745"/>
          </a:xfrm>
          <a:prstGeom prst="rect">
            <a:avLst/>
          </a:prstGeom>
        </p:spPr>
        <p:txBody>
          <a:bodyPr anchor="t" rtlCol="false" tIns="0" lIns="0" bIns="0" rIns="0">
            <a:spAutoFit/>
          </a:bodyPr>
          <a:lstStyle/>
          <a:p>
            <a:pPr algn="ctr">
              <a:lnSpc>
                <a:spcPts val="3079"/>
              </a:lnSpc>
              <a:spcBef>
                <a:spcPct val="0"/>
              </a:spcBef>
            </a:pPr>
            <a:r>
              <a:rPr lang="en-US" sz="2199">
                <a:solidFill>
                  <a:srgbClr val="000000"/>
                </a:solidFill>
                <a:latin typeface="Canva Sans Bold"/>
              </a:rPr>
              <a:t>REST API</a:t>
            </a:r>
          </a:p>
        </p:txBody>
      </p:sp>
      <p:sp>
        <p:nvSpPr>
          <p:cNvPr name="Freeform 27" id="27"/>
          <p:cNvSpPr/>
          <p:nvPr/>
        </p:nvSpPr>
        <p:spPr>
          <a:xfrm flipH="false" flipV="false" rot="0">
            <a:off x="7847429" y="3305581"/>
            <a:ext cx="704039" cy="704039"/>
          </a:xfrm>
          <a:custGeom>
            <a:avLst/>
            <a:gdLst/>
            <a:ahLst/>
            <a:cxnLst/>
            <a:rect r="r" b="b" t="t" l="l"/>
            <a:pathLst>
              <a:path h="704039" w="704039">
                <a:moveTo>
                  <a:pt x="0" y="0"/>
                </a:moveTo>
                <a:lnTo>
                  <a:pt x="704039" y="0"/>
                </a:lnTo>
                <a:lnTo>
                  <a:pt x="704039" y="704038"/>
                </a:lnTo>
                <a:lnTo>
                  <a:pt x="0" y="704038"/>
                </a:lnTo>
                <a:lnTo>
                  <a:pt x="0" y="0"/>
                </a:lnTo>
                <a:close/>
              </a:path>
            </a:pathLst>
          </a:custGeom>
          <a:blipFill>
            <a:blip r:embed="rId6"/>
            <a:stretch>
              <a:fillRect l="0" t="0" r="0" b="0"/>
            </a:stretch>
          </a:blipFill>
        </p:spPr>
      </p:sp>
      <p:sp>
        <p:nvSpPr>
          <p:cNvPr name="Freeform 28" id="28"/>
          <p:cNvSpPr/>
          <p:nvPr/>
        </p:nvSpPr>
        <p:spPr>
          <a:xfrm flipH="false" flipV="false" rot="-7423211">
            <a:off x="4321237" y="5347517"/>
            <a:ext cx="2313917" cy="21036"/>
          </a:xfrm>
          <a:custGeom>
            <a:avLst/>
            <a:gdLst/>
            <a:ahLst/>
            <a:cxnLst/>
            <a:rect r="r" b="b" t="t" l="l"/>
            <a:pathLst>
              <a:path h="21036" w="2313917">
                <a:moveTo>
                  <a:pt x="0" y="0"/>
                </a:moveTo>
                <a:lnTo>
                  <a:pt x="2313917" y="0"/>
                </a:lnTo>
                <a:lnTo>
                  <a:pt x="2313917" y="21035"/>
                </a:lnTo>
                <a:lnTo>
                  <a:pt x="0" y="210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9" id="29"/>
          <p:cNvSpPr/>
          <p:nvPr/>
        </p:nvSpPr>
        <p:spPr>
          <a:xfrm flipH="false" flipV="false" rot="3688889">
            <a:off x="6322458" y="2692488"/>
            <a:ext cx="2117237" cy="19248"/>
          </a:xfrm>
          <a:custGeom>
            <a:avLst/>
            <a:gdLst/>
            <a:ahLst/>
            <a:cxnLst/>
            <a:rect r="r" b="b" t="t" l="l"/>
            <a:pathLst>
              <a:path h="19248" w="2117237">
                <a:moveTo>
                  <a:pt x="0" y="0"/>
                </a:moveTo>
                <a:lnTo>
                  <a:pt x="2117237" y="0"/>
                </a:lnTo>
                <a:lnTo>
                  <a:pt x="2117237" y="19248"/>
                </a:lnTo>
                <a:lnTo>
                  <a:pt x="0" y="192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sp>
        <p:nvSpPr>
          <p:cNvPr name="Freeform 2" id="2"/>
          <p:cNvSpPr/>
          <p:nvPr/>
        </p:nvSpPr>
        <p:spPr>
          <a:xfrm flipH="false" flipV="false" rot="0">
            <a:off x="7724856" y="4962363"/>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3" id="3"/>
          <p:cNvSpPr/>
          <p:nvPr/>
        </p:nvSpPr>
        <p:spPr>
          <a:xfrm flipH="false" flipV="false" rot="0">
            <a:off x="7724856" y="-1305087"/>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4" id="4"/>
          <p:cNvSpPr/>
          <p:nvPr/>
        </p:nvSpPr>
        <p:spPr>
          <a:xfrm flipH="false" flipV="false" rot="0">
            <a:off x="-2752644" y="-1305087"/>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5" id="5"/>
          <p:cNvSpPr/>
          <p:nvPr/>
        </p:nvSpPr>
        <p:spPr>
          <a:xfrm flipH="false" flipV="false" rot="0">
            <a:off x="-2295444" y="4962363"/>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6" id="6"/>
          <p:cNvSpPr/>
          <p:nvPr/>
        </p:nvSpPr>
        <p:spPr>
          <a:xfrm flipH="false" flipV="false" rot="0">
            <a:off x="3667260" y="2223546"/>
            <a:ext cx="2509655" cy="2178191"/>
          </a:xfrm>
          <a:custGeom>
            <a:avLst/>
            <a:gdLst/>
            <a:ahLst/>
            <a:cxnLst/>
            <a:rect r="r" b="b" t="t" l="l"/>
            <a:pathLst>
              <a:path h="2178191" w="2509655">
                <a:moveTo>
                  <a:pt x="0" y="0"/>
                </a:moveTo>
                <a:lnTo>
                  <a:pt x="2509656" y="0"/>
                </a:lnTo>
                <a:lnTo>
                  <a:pt x="2509656" y="2178192"/>
                </a:lnTo>
                <a:lnTo>
                  <a:pt x="0" y="2178192"/>
                </a:lnTo>
                <a:lnTo>
                  <a:pt x="0" y="0"/>
                </a:lnTo>
                <a:close/>
              </a:path>
            </a:pathLst>
          </a:custGeom>
          <a:blipFill>
            <a:blip r:embed="rId4">
              <a:extLst>
                <a:ext uri="{96DAC541-7B7A-43D3-8B79-37D633B846F1}">
                  <asvg:svgBlip xmlns:asvg="http://schemas.microsoft.com/office/drawing/2016/SVG/main" r:embed="rId5"/>
                </a:ext>
              </a:extLst>
            </a:blip>
            <a:stretch>
              <a:fillRect l="-426" t="0" r="-426" b="0"/>
            </a:stretch>
          </a:blipFill>
        </p:spPr>
      </p:sp>
      <p:sp>
        <p:nvSpPr>
          <p:cNvPr name="TextBox 7" id="7"/>
          <p:cNvSpPr txBox="true"/>
          <p:nvPr/>
        </p:nvSpPr>
        <p:spPr>
          <a:xfrm rot="0">
            <a:off x="649214" y="4600878"/>
            <a:ext cx="8810625" cy="697865"/>
          </a:xfrm>
          <a:prstGeom prst="rect">
            <a:avLst/>
          </a:prstGeom>
        </p:spPr>
        <p:txBody>
          <a:bodyPr anchor="t" rtlCol="false" tIns="0" lIns="0" bIns="0" rIns="0">
            <a:spAutoFit/>
          </a:bodyPr>
          <a:lstStyle/>
          <a:p>
            <a:pPr algn="ctr">
              <a:lnSpc>
                <a:spcPts val="5634"/>
              </a:lnSpc>
            </a:pPr>
            <a:r>
              <a:rPr lang="en-US" sz="4025" spc="1247">
                <a:solidFill>
                  <a:srgbClr val="FFFFFF"/>
                </a:solidFill>
                <a:latin typeface="Anonymous Pro Bold"/>
              </a:rPr>
              <a:t>THANK 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sp>
        <p:nvSpPr>
          <p:cNvPr name="Freeform 2" id="2"/>
          <p:cNvSpPr/>
          <p:nvPr/>
        </p:nvSpPr>
        <p:spPr>
          <a:xfrm flipH="false" flipV="false" rot="0">
            <a:off x="2505156" y="1619088"/>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TextBox 3" id="3"/>
          <p:cNvSpPr txBox="true"/>
          <p:nvPr/>
        </p:nvSpPr>
        <p:spPr>
          <a:xfrm rot="0">
            <a:off x="446371" y="774855"/>
            <a:ext cx="8860858" cy="5698490"/>
          </a:xfrm>
          <a:prstGeom prst="rect">
            <a:avLst/>
          </a:prstGeom>
        </p:spPr>
        <p:txBody>
          <a:bodyPr anchor="t" rtlCol="false" tIns="0" lIns="0" bIns="0" rIns="0">
            <a:spAutoFit/>
          </a:bodyPr>
          <a:lstStyle/>
          <a:p>
            <a:pPr algn="ctr">
              <a:lnSpc>
                <a:spcPts val="5635"/>
              </a:lnSpc>
            </a:pPr>
            <a:r>
              <a:rPr lang="en-US" sz="4025" spc="1247">
                <a:solidFill>
                  <a:srgbClr val="FFFFFF"/>
                </a:solidFill>
                <a:latin typeface="Anonymous Pro Bold"/>
              </a:rPr>
              <a:t>PENGEMBANGAN APLIKASI E-TICKETING SYSTEM BUS DANAU TOBA</a:t>
            </a:r>
          </a:p>
          <a:p>
            <a:pPr algn="ctr">
              <a:lnSpc>
                <a:spcPts val="5635"/>
              </a:lnSpc>
            </a:pPr>
            <a:r>
              <a:rPr lang="en-US" sz="4025" spc="1247">
                <a:solidFill>
                  <a:srgbClr val="FFFFFF"/>
                </a:solidFill>
                <a:latin typeface="Anonymous Pro Bold"/>
              </a:rPr>
              <a:t>Menggunakan Arsitektur Microservice</a:t>
            </a:r>
          </a:p>
          <a:p>
            <a:pPr algn="ctr">
              <a:lnSpc>
                <a:spcPts val="5634"/>
              </a:lnSpc>
            </a:pPr>
          </a:p>
        </p:txBody>
      </p:sp>
      <p:sp>
        <p:nvSpPr>
          <p:cNvPr name="Freeform 4" id="4"/>
          <p:cNvSpPr/>
          <p:nvPr/>
        </p:nvSpPr>
        <p:spPr>
          <a:xfrm flipH="false" flipV="false" rot="0">
            <a:off x="-2752644" y="-1305087"/>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5" id="5"/>
          <p:cNvSpPr/>
          <p:nvPr/>
        </p:nvSpPr>
        <p:spPr>
          <a:xfrm flipH="false" flipV="false" rot="0">
            <a:off x="-2295444" y="4962363"/>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6" id="6"/>
          <p:cNvSpPr/>
          <p:nvPr/>
        </p:nvSpPr>
        <p:spPr>
          <a:xfrm flipH="false" flipV="false" rot="0">
            <a:off x="7724856" y="-1305087"/>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7" id="7"/>
          <p:cNvSpPr/>
          <p:nvPr/>
        </p:nvSpPr>
        <p:spPr>
          <a:xfrm flipH="false" flipV="false" rot="0">
            <a:off x="7724856" y="4962363"/>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sp>
        <p:nvSpPr>
          <p:cNvPr name="Freeform 2" id="2"/>
          <p:cNvSpPr/>
          <p:nvPr/>
        </p:nvSpPr>
        <p:spPr>
          <a:xfrm flipH="false" flipV="false" rot="0">
            <a:off x="-2295444" y="4962363"/>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3" id="3"/>
          <p:cNvSpPr/>
          <p:nvPr/>
        </p:nvSpPr>
        <p:spPr>
          <a:xfrm flipH="false" flipV="false" rot="0">
            <a:off x="2171700" y="-19050"/>
            <a:ext cx="7602391" cy="7391109"/>
          </a:xfrm>
          <a:custGeom>
            <a:avLst/>
            <a:gdLst/>
            <a:ahLst/>
            <a:cxnLst/>
            <a:rect r="r" b="b" t="t" l="l"/>
            <a:pathLst>
              <a:path h="7391109" w="7602391">
                <a:moveTo>
                  <a:pt x="0" y="0"/>
                </a:moveTo>
                <a:lnTo>
                  <a:pt x="7602391" y="0"/>
                </a:lnTo>
                <a:lnTo>
                  <a:pt x="7602391" y="7391109"/>
                </a:lnTo>
                <a:lnTo>
                  <a:pt x="0" y="7391109"/>
                </a:lnTo>
                <a:lnTo>
                  <a:pt x="0" y="0"/>
                </a:lnTo>
                <a:close/>
              </a:path>
            </a:pathLst>
          </a:custGeom>
          <a:blipFill>
            <a:blip r:embed="rId4">
              <a:extLst>
                <a:ext uri="{96DAC541-7B7A-43D3-8B79-37D633B846F1}">
                  <asvg:svgBlip xmlns:asvg="http://schemas.microsoft.com/office/drawing/2016/SVG/main" r:embed="rId5"/>
                </a:ext>
              </a:extLst>
            </a:blip>
            <a:stretch>
              <a:fillRect l="0" t="-1429" r="0" b="-1429"/>
            </a:stretch>
          </a:blipFill>
        </p:spPr>
      </p:sp>
      <p:sp>
        <p:nvSpPr>
          <p:cNvPr name="TextBox 4" id="4"/>
          <p:cNvSpPr txBox="true"/>
          <p:nvPr/>
        </p:nvSpPr>
        <p:spPr>
          <a:xfrm rot="0">
            <a:off x="2171700" y="1932068"/>
            <a:ext cx="2409187" cy="565785"/>
          </a:xfrm>
          <a:prstGeom prst="rect">
            <a:avLst/>
          </a:prstGeom>
        </p:spPr>
        <p:txBody>
          <a:bodyPr anchor="t" rtlCol="false" tIns="0" lIns="0" bIns="0" rIns="0">
            <a:spAutoFit/>
          </a:bodyPr>
          <a:lstStyle/>
          <a:p>
            <a:pPr algn="r">
              <a:lnSpc>
                <a:spcPts val="4515"/>
              </a:lnSpc>
            </a:pPr>
            <a:r>
              <a:rPr lang="en-US" sz="3225" spc="32">
                <a:solidFill>
                  <a:srgbClr val="26499E"/>
                </a:solidFill>
                <a:latin typeface="Anonymous Pro Bold"/>
              </a:rPr>
              <a:t>11422018</a:t>
            </a:r>
          </a:p>
        </p:txBody>
      </p:sp>
      <p:sp>
        <p:nvSpPr>
          <p:cNvPr name="TextBox 5" id="5"/>
          <p:cNvSpPr txBox="true"/>
          <p:nvPr/>
        </p:nvSpPr>
        <p:spPr>
          <a:xfrm rot="0">
            <a:off x="4772830" y="1958024"/>
            <a:ext cx="5467350" cy="523399"/>
          </a:xfrm>
          <a:prstGeom prst="rect">
            <a:avLst/>
          </a:prstGeom>
        </p:spPr>
        <p:txBody>
          <a:bodyPr anchor="t" rtlCol="false" tIns="0" lIns="0" bIns="0" rIns="0">
            <a:spAutoFit/>
          </a:bodyPr>
          <a:lstStyle/>
          <a:p>
            <a:pPr algn="l">
              <a:lnSpc>
                <a:spcPts val="4226"/>
              </a:lnSpc>
            </a:pPr>
            <a:r>
              <a:rPr lang="en-US" sz="3018" spc="30">
                <a:solidFill>
                  <a:srgbClr val="26499E"/>
                </a:solidFill>
                <a:latin typeface="Anonymous Pro"/>
              </a:rPr>
              <a:t>Andien Panjaitan</a:t>
            </a:r>
          </a:p>
        </p:txBody>
      </p:sp>
      <p:sp>
        <p:nvSpPr>
          <p:cNvPr name="TextBox 6" id="6"/>
          <p:cNvSpPr txBox="true"/>
          <p:nvPr/>
        </p:nvSpPr>
        <p:spPr>
          <a:xfrm rot="0">
            <a:off x="4752338" y="2662793"/>
            <a:ext cx="5467350" cy="523399"/>
          </a:xfrm>
          <a:prstGeom prst="rect">
            <a:avLst/>
          </a:prstGeom>
        </p:spPr>
        <p:txBody>
          <a:bodyPr anchor="t" rtlCol="false" tIns="0" lIns="0" bIns="0" rIns="0">
            <a:spAutoFit/>
          </a:bodyPr>
          <a:lstStyle/>
          <a:p>
            <a:pPr algn="l">
              <a:lnSpc>
                <a:spcPts val="4226"/>
              </a:lnSpc>
            </a:pPr>
            <a:r>
              <a:rPr lang="en-US" sz="3018" spc="30">
                <a:solidFill>
                  <a:srgbClr val="26499E"/>
                </a:solidFill>
                <a:latin typeface="Anonymous Pro"/>
              </a:rPr>
              <a:t>Roberto Butarbutar</a:t>
            </a:r>
          </a:p>
        </p:txBody>
      </p:sp>
      <p:sp>
        <p:nvSpPr>
          <p:cNvPr name="TextBox 7" id="7"/>
          <p:cNvSpPr txBox="true"/>
          <p:nvPr/>
        </p:nvSpPr>
        <p:spPr>
          <a:xfrm rot="0">
            <a:off x="4752338" y="4076303"/>
            <a:ext cx="5467350" cy="523399"/>
          </a:xfrm>
          <a:prstGeom prst="rect">
            <a:avLst/>
          </a:prstGeom>
        </p:spPr>
        <p:txBody>
          <a:bodyPr anchor="t" rtlCol="false" tIns="0" lIns="0" bIns="0" rIns="0">
            <a:spAutoFit/>
          </a:bodyPr>
          <a:lstStyle/>
          <a:p>
            <a:pPr algn="l">
              <a:lnSpc>
                <a:spcPts val="4226"/>
              </a:lnSpc>
            </a:pPr>
            <a:r>
              <a:rPr lang="en-US" sz="3018" spc="30">
                <a:solidFill>
                  <a:srgbClr val="26499E"/>
                </a:solidFill>
                <a:latin typeface="Anonymous Pro"/>
              </a:rPr>
              <a:t>Syahrial Sinaga</a:t>
            </a:r>
          </a:p>
        </p:txBody>
      </p:sp>
      <p:sp>
        <p:nvSpPr>
          <p:cNvPr name="TextBox 8" id="8"/>
          <p:cNvSpPr txBox="true"/>
          <p:nvPr/>
        </p:nvSpPr>
        <p:spPr>
          <a:xfrm rot="0">
            <a:off x="4772830" y="3404910"/>
            <a:ext cx="5467350" cy="523399"/>
          </a:xfrm>
          <a:prstGeom prst="rect">
            <a:avLst/>
          </a:prstGeom>
        </p:spPr>
        <p:txBody>
          <a:bodyPr anchor="t" rtlCol="false" tIns="0" lIns="0" bIns="0" rIns="0">
            <a:spAutoFit/>
          </a:bodyPr>
          <a:lstStyle/>
          <a:p>
            <a:pPr algn="l">
              <a:lnSpc>
                <a:spcPts val="4226"/>
              </a:lnSpc>
            </a:pPr>
            <a:r>
              <a:rPr lang="en-US" sz="3018" spc="30">
                <a:solidFill>
                  <a:srgbClr val="26499E"/>
                </a:solidFill>
                <a:latin typeface="Anonymous Pro"/>
              </a:rPr>
              <a:t>Vivaldi Simangunsong</a:t>
            </a:r>
          </a:p>
        </p:txBody>
      </p:sp>
      <p:sp>
        <p:nvSpPr>
          <p:cNvPr name="TextBox 9" id="9"/>
          <p:cNvSpPr txBox="true"/>
          <p:nvPr/>
        </p:nvSpPr>
        <p:spPr>
          <a:xfrm rot="0">
            <a:off x="4752338" y="4765912"/>
            <a:ext cx="5467350" cy="523399"/>
          </a:xfrm>
          <a:prstGeom prst="rect">
            <a:avLst/>
          </a:prstGeom>
        </p:spPr>
        <p:txBody>
          <a:bodyPr anchor="t" rtlCol="false" tIns="0" lIns="0" bIns="0" rIns="0">
            <a:spAutoFit/>
          </a:bodyPr>
          <a:lstStyle/>
          <a:p>
            <a:pPr algn="l">
              <a:lnSpc>
                <a:spcPts val="4226"/>
              </a:lnSpc>
            </a:pPr>
            <a:r>
              <a:rPr lang="en-US" sz="3018" spc="30">
                <a:solidFill>
                  <a:srgbClr val="26499E"/>
                </a:solidFill>
                <a:latin typeface="Anonymous Pro"/>
              </a:rPr>
              <a:t>Gladys Sitinjak</a:t>
            </a:r>
          </a:p>
        </p:txBody>
      </p:sp>
      <p:sp>
        <p:nvSpPr>
          <p:cNvPr name="TextBox 10" id="10"/>
          <p:cNvSpPr txBox="true"/>
          <p:nvPr/>
        </p:nvSpPr>
        <p:spPr>
          <a:xfrm rot="-5400000">
            <a:off x="-1580720" y="3308072"/>
            <a:ext cx="5353892" cy="697865"/>
          </a:xfrm>
          <a:prstGeom prst="rect">
            <a:avLst/>
          </a:prstGeom>
        </p:spPr>
        <p:txBody>
          <a:bodyPr anchor="t" rtlCol="false" tIns="0" lIns="0" bIns="0" rIns="0">
            <a:spAutoFit/>
          </a:bodyPr>
          <a:lstStyle/>
          <a:p>
            <a:pPr algn="ctr">
              <a:lnSpc>
                <a:spcPts val="5634"/>
              </a:lnSpc>
            </a:pPr>
            <a:r>
              <a:rPr lang="en-US" sz="4025" spc="1247">
                <a:solidFill>
                  <a:srgbClr val="FFFFFF"/>
                </a:solidFill>
                <a:latin typeface="Anonymous Pro Bold"/>
              </a:rPr>
              <a:t>OUR TEAM</a:t>
            </a:r>
          </a:p>
        </p:txBody>
      </p:sp>
      <p:sp>
        <p:nvSpPr>
          <p:cNvPr name="Freeform 11" id="11"/>
          <p:cNvSpPr/>
          <p:nvPr/>
        </p:nvSpPr>
        <p:spPr>
          <a:xfrm flipH="false" flipV="false" rot="0">
            <a:off x="-2752644" y="-1305087"/>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TextBox 12" id="12"/>
          <p:cNvSpPr txBox="true"/>
          <p:nvPr/>
        </p:nvSpPr>
        <p:spPr>
          <a:xfrm rot="0">
            <a:off x="2171700" y="2620407"/>
            <a:ext cx="2409187" cy="565785"/>
          </a:xfrm>
          <a:prstGeom prst="rect">
            <a:avLst/>
          </a:prstGeom>
        </p:spPr>
        <p:txBody>
          <a:bodyPr anchor="t" rtlCol="false" tIns="0" lIns="0" bIns="0" rIns="0">
            <a:spAutoFit/>
          </a:bodyPr>
          <a:lstStyle/>
          <a:p>
            <a:pPr algn="r">
              <a:lnSpc>
                <a:spcPts val="4515"/>
              </a:lnSpc>
            </a:pPr>
            <a:r>
              <a:rPr lang="en-US" sz="3225" spc="32">
                <a:solidFill>
                  <a:srgbClr val="26499E"/>
                </a:solidFill>
                <a:latin typeface="Anonymous Pro Bold"/>
              </a:rPr>
              <a:t>11422037</a:t>
            </a:r>
          </a:p>
        </p:txBody>
      </p:sp>
      <p:sp>
        <p:nvSpPr>
          <p:cNvPr name="TextBox 13" id="13"/>
          <p:cNvSpPr txBox="true"/>
          <p:nvPr/>
        </p:nvSpPr>
        <p:spPr>
          <a:xfrm rot="0">
            <a:off x="2171702" y="3360738"/>
            <a:ext cx="2409187" cy="565785"/>
          </a:xfrm>
          <a:prstGeom prst="rect">
            <a:avLst/>
          </a:prstGeom>
        </p:spPr>
        <p:txBody>
          <a:bodyPr anchor="t" rtlCol="false" tIns="0" lIns="0" bIns="0" rIns="0">
            <a:spAutoFit/>
          </a:bodyPr>
          <a:lstStyle/>
          <a:p>
            <a:pPr algn="r">
              <a:lnSpc>
                <a:spcPts val="4515"/>
              </a:lnSpc>
            </a:pPr>
            <a:r>
              <a:rPr lang="en-US" sz="3225" spc="32">
                <a:solidFill>
                  <a:srgbClr val="26499E"/>
                </a:solidFill>
                <a:latin typeface="Anonymous Pro Bold"/>
              </a:rPr>
              <a:t>11422042</a:t>
            </a:r>
          </a:p>
        </p:txBody>
      </p:sp>
      <p:sp>
        <p:nvSpPr>
          <p:cNvPr name="TextBox 14" id="14"/>
          <p:cNvSpPr txBox="true"/>
          <p:nvPr/>
        </p:nvSpPr>
        <p:spPr>
          <a:xfrm rot="0">
            <a:off x="2171700" y="4050347"/>
            <a:ext cx="2409187" cy="565785"/>
          </a:xfrm>
          <a:prstGeom prst="rect">
            <a:avLst/>
          </a:prstGeom>
        </p:spPr>
        <p:txBody>
          <a:bodyPr anchor="t" rtlCol="false" tIns="0" lIns="0" bIns="0" rIns="0">
            <a:spAutoFit/>
          </a:bodyPr>
          <a:lstStyle/>
          <a:p>
            <a:pPr algn="r">
              <a:lnSpc>
                <a:spcPts val="4515"/>
              </a:lnSpc>
            </a:pPr>
            <a:r>
              <a:rPr lang="en-US" sz="3225" spc="32">
                <a:solidFill>
                  <a:srgbClr val="26499E"/>
                </a:solidFill>
                <a:latin typeface="Anonymous Pro Bold"/>
              </a:rPr>
              <a:t>11422045</a:t>
            </a:r>
          </a:p>
        </p:txBody>
      </p:sp>
      <p:sp>
        <p:nvSpPr>
          <p:cNvPr name="TextBox 15" id="15"/>
          <p:cNvSpPr txBox="true"/>
          <p:nvPr/>
        </p:nvSpPr>
        <p:spPr>
          <a:xfrm rot="0">
            <a:off x="2171702" y="4739957"/>
            <a:ext cx="2409187" cy="565785"/>
          </a:xfrm>
          <a:prstGeom prst="rect">
            <a:avLst/>
          </a:prstGeom>
        </p:spPr>
        <p:txBody>
          <a:bodyPr anchor="t" rtlCol="false" tIns="0" lIns="0" bIns="0" rIns="0">
            <a:spAutoFit/>
          </a:bodyPr>
          <a:lstStyle/>
          <a:p>
            <a:pPr algn="r">
              <a:lnSpc>
                <a:spcPts val="4515"/>
              </a:lnSpc>
            </a:pPr>
            <a:r>
              <a:rPr lang="en-US" sz="3225" spc="32">
                <a:solidFill>
                  <a:srgbClr val="26499E"/>
                </a:solidFill>
                <a:latin typeface="Anonymous Pro Bold"/>
              </a:rPr>
              <a:t>11422048</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sp>
        <p:nvSpPr>
          <p:cNvPr name="Freeform 2" id="2"/>
          <p:cNvSpPr/>
          <p:nvPr/>
        </p:nvSpPr>
        <p:spPr>
          <a:xfrm flipH="false" flipV="false" rot="0">
            <a:off x="2505156" y="1619088"/>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TextBox 3" id="3"/>
          <p:cNvSpPr txBox="true"/>
          <p:nvPr/>
        </p:nvSpPr>
        <p:spPr>
          <a:xfrm rot="0">
            <a:off x="465153" y="1217768"/>
            <a:ext cx="8860858" cy="853441"/>
          </a:xfrm>
          <a:prstGeom prst="rect">
            <a:avLst/>
          </a:prstGeom>
        </p:spPr>
        <p:txBody>
          <a:bodyPr anchor="t" rtlCol="false" tIns="0" lIns="0" bIns="0" rIns="0">
            <a:spAutoFit/>
          </a:bodyPr>
          <a:lstStyle/>
          <a:p>
            <a:pPr algn="ctr">
              <a:lnSpc>
                <a:spcPts val="7034"/>
              </a:lnSpc>
            </a:pPr>
            <a:r>
              <a:rPr lang="en-US" sz="5024" spc="1557">
                <a:solidFill>
                  <a:srgbClr val="FFFFFF"/>
                </a:solidFill>
                <a:latin typeface="Anonymous Pro Bold"/>
              </a:rPr>
              <a:t>TUJUAN PROYEK</a:t>
            </a:r>
          </a:p>
        </p:txBody>
      </p:sp>
      <p:sp>
        <p:nvSpPr>
          <p:cNvPr name="Freeform 4" id="4"/>
          <p:cNvSpPr/>
          <p:nvPr/>
        </p:nvSpPr>
        <p:spPr>
          <a:xfrm flipH="false" flipV="false" rot="0">
            <a:off x="-2752644" y="-1305087"/>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5" id="5"/>
          <p:cNvSpPr/>
          <p:nvPr/>
        </p:nvSpPr>
        <p:spPr>
          <a:xfrm flipH="false" flipV="false" rot="0">
            <a:off x="-2295444" y="4962363"/>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6" id="6"/>
          <p:cNvSpPr/>
          <p:nvPr/>
        </p:nvSpPr>
        <p:spPr>
          <a:xfrm flipH="false" flipV="false" rot="0">
            <a:off x="7724856" y="-1305087"/>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7" id="7"/>
          <p:cNvSpPr/>
          <p:nvPr/>
        </p:nvSpPr>
        <p:spPr>
          <a:xfrm flipH="false" flipV="false" rot="0">
            <a:off x="7724856" y="4962363"/>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8" id="8"/>
          <p:cNvSpPr/>
          <p:nvPr/>
        </p:nvSpPr>
        <p:spPr>
          <a:xfrm flipH="false" flipV="false" rot="0">
            <a:off x="0" y="3424493"/>
            <a:ext cx="9791164" cy="3904901"/>
          </a:xfrm>
          <a:custGeom>
            <a:avLst/>
            <a:gdLst/>
            <a:ahLst/>
            <a:cxnLst/>
            <a:rect r="r" b="b" t="t" l="l"/>
            <a:pathLst>
              <a:path h="3904901" w="9791164">
                <a:moveTo>
                  <a:pt x="0" y="0"/>
                </a:moveTo>
                <a:lnTo>
                  <a:pt x="9791164" y="0"/>
                </a:lnTo>
                <a:lnTo>
                  <a:pt x="9791164" y="3904902"/>
                </a:lnTo>
                <a:lnTo>
                  <a:pt x="0" y="3904902"/>
                </a:lnTo>
                <a:lnTo>
                  <a:pt x="0" y="0"/>
                </a:lnTo>
                <a:close/>
              </a:path>
            </a:pathLst>
          </a:custGeom>
          <a:blipFill>
            <a:blip r:embed="rId4">
              <a:extLst>
                <a:ext uri="{96DAC541-7B7A-43D3-8B79-37D633B846F1}">
                  <asvg:svgBlip xmlns:asvg="http://schemas.microsoft.com/office/drawing/2016/SVG/main" r:embed="rId5"/>
                </a:ext>
              </a:extLst>
            </a:blip>
            <a:stretch>
              <a:fillRect l="0" t="-75370" r="0" b="-75370"/>
            </a:stretch>
          </a:blipFill>
        </p:spPr>
      </p:sp>
      <p:sp>
        <p:nvSpPr>
          <p:cNvPr name="TextBox 9" id="9"/>
          <p:cNvSpPr txBox="true"/>
          <p:nvPr/>
        </p:nvSpPr>
        <p:spPr>
          <a:xfrm rot="0">
            <a:off x="420136" y="4480800"/>
            <a:ext cx="8905875" cy="1725613"/>
          </a:xfrm>
          <a:prstGeom prst="rect">
            <a:avLst/>
          </a:prstGeom>
        </p:spPr>
        <p:txBody>
          <a:bodyPr anchor="t" rtlCol="false" tIns="0" lIns="0" bIns="0" rIns="0">
            <a:spAutoFit/>
          </a:bodyPr>
          <a:lstStyle/>
          <a:p>
            <a:pPr algn="ctr">
              <a:lnSpc>
                <a:spcPts val="4637"/>
              </a:lnSpc>
            </a:pPr>
            <a:r>
              <a:rPr lang="en-US" sz="3312" spc="33">
                <a:solidFill>
                  <a:srgbClr val="26499E"/>
                </a:solidFill>
                <a:latin typeface="Anonymous Pro"/>
              </a:rPr>
              <a:t>Menyediakan sistem pemesanan tiket bus di sekitar Danau Toba yang dapat diakses oleh berbagai peran pengguna.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sp>
        <p:nvSpPr>
          <p:cNvPr name="Freeform 2" id="2"/>
          <p:cNvSpPr/>
          <p:nvPr/>
        </p:nvSpPr>
        <p:spPr>
          <a:xfrm flipH="false" flipV="false" rot="0">
            <a:off x="2505156" y="1619088"/>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TextBox 3" id="3"/>
          <p:cNvSpPr txBox="true"/>
          <p:nvPr/>
        </p:nvSpPr>
        <p:spPr>
          <a:xfrm rot="0">
            <a:off x="457119" y="851461"/>
            <a:ext cx="8860858" cy="697865"/>
          </a:xfrm>
          <a:prstGeom prst="rect">
            <a:avLst/>
          </a:prstGeom>
        </p:spPr>
        <p:txBody>
          <a:bodyPr anchor="t" rtlCol="false" tIns="0" lIns="0" bIns="0" rIns="0">
            <a:spAutoFit/>
          </a:bodyPr>
          <a:lstStyle/>
          <a:p>
            <a:pPr algn="ctr">
              <a:lnSpc>
                <a:spcPts val="5634"/>
              </a:lnSpc>
            </a:pPr>
            <a:r>
              <a:rPr lang="en-US" sz="4025" spc="1247">
                <a:solidFill>
                  <a:srgbClr val="FFFFFF"/>
                </a:solidFill>
                <a:latin typeface="Anonymous Pro Bold"/>
              </a:rPr>
              <a:t>USERS</a:t>
            </a:r>
          </a:p>
        </p:txBody>
      </p:sp>
      <p:sp>
        <p:nvSpPr>
          <p:cNvPr name="Freeform 4" id="4"/>
          <p:cNvSpPr/>
          <p:nvPr/>
        </p:nvSpPr>
        <p:spPr>
          <a:xfrm flipH="false" flipV="false" rot="0">
            <a:off x="-2752644" y="-1305087"/>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5" id="5"/>
          <p:cNvSpPr/>
          <p:nvPr/>
        </p:nvSpPr>
        <p:spPr>
          <a:xfrm flipH="false" flipV="false" rot="0">
            <a:off x="-2295444" y="4962363"/>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6" id="6"/>
          <p:cNvSpPr/>
          <p:nvPr/>
        </p:nvSpPr>
        <p:spPr>
          <a:xfrm flipH="false" flipV="false" rot="0">
            <a:off x="7724856" y="-1305087"/>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7" id="7"/>
          <p:cNvSpPr/>
          <p:nvPr/>
        </p:nvSpPr>
        <p:spPr>
          <a:xfrm flipH="false" flipV="false" rot="0">
            <a:off x="7724856" y="4962363"/>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grpSp>
        <p:nvGrpSpPr>
          <p:cNvPr name="Group 8" id="8"/>
          <p:cNvGrpSpPr>
            <a:grpSpLocks noChangeAspect="true"/>
          </p:cNvGrpSpPr>
          <p:nvPr/>
        </p:nvGrpSpPr>
        <p:grpSpPr>
          <a:xfrm rot="0">
            <a:off x="633485" y="1887340"/>
            <a:ext cx="1395422" cy="1395421"/>
            <a:chOff x="0" y="0"/>
            <a:chExt cx="6350000" cy="6350000"/>
          </a:xfrm>
        </p:grpSpPr>
        <p:sp>
          <p:nvSpPr>
            <p:cNvPr name="Freeform 9" id="9"/>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FFFFF"/>
            </a:solidFill>
          </p:spPr>
        </p:sp>
      </p:grpSp>
      <p:sp>
        <p:nvSpPr>
          <p:cNvPr name="TextBox 10" id="10"/>
          <p:cNvSpPr txBox="true"/>
          <p:nvPr/>
        </p:nvSpPr>
        <p:spPr>
          <a:xfrm rot="0">
            <a:off x="462301" y="2076415"/>
            <a:ext cx="1804649" cy="955671"/>
          </a:xfrm>
          <a:prstGeom prst="rect">
            <a:avLst/>
          </a:prstGeom>
        </p:spPr>
        <p:txBody>
          <a:bodyPr anchor="t" rtlCol="false" tIns="0" lIns="0" bIns="0" rIns="0">
            <a:spAutoFit/>
          </a:bodyPr>
          <a:lstStyle/>
          <a:p>
            <a:pPr algn="ctr">
              <a:lnSpc>
                <a:spcPts val="3810"/>
              </a:lnSpc>
            </a:pPr>
            <a:r>
              <a:rPr lang="en-US" sz="2721" spc="27">
                <a:solidFill>
                  <a:srgbClr val="26499E"/>
                </a:solidFill>
                <a:latin typeface="Anonymous Pro Bold"/>
              </a:rPr>
              <a:t>Super Admin</a:t>
            </a:r>
          </a:p>
        </p:txBody>
      </p:sp>
      <p:grpSp>
        <p:nvGrpSpPr>
          <p:cNvPr name="Group 11" id="11"/>
          <p:cNvGrpSpPr>
            <a:grpSpLocks noChangeAspect="true"/>
          </p:cNvGrpSpPr>
          <p:nvPr/>
        </p:nvGrpSpPr>
        <p:grpSpPr>
          <a:xfrm rot="0">
            <a:off x="2448006" y="4562426"/>
            <a:ext cx="1395422" cy="1395421"/>
            <a:chOff x="0" y="0"/>
            <a:chExt cx="6350000" cy="6350000"/>
          </a:xfrm>
        </p:grpSpPr>
        <p:sp>
          <p:nvSpPr>
            <p:cNvPr name="Freeform 12" id="12"/>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FFFFF"/>
            </a:solidFill>
          </p:spPr>
        </p:sp>
      </p:grpSp>
      <p:sp>
        <p:nvSpPr>
          <p:cNvPr name="TextBox 13" id="13"/>
          <p:cNvSpPr txBox="true"/>
          <p:nvPr/>
        </p:nvSpPr>
        <p:spPr>
          <a:xfrm rot="0">
            <a:off x="2597487" y="4999151"/>
            <a:ext cx="1096461" cy="464820"/>
          </a:xfrm>
          <a:prstGeom prst="rect">
            <a:avLst/>
          </a:prstGeom>
        </p:spPr>
        <p:txBody>
          <a:bodyPr anchor="t" rtlCol="false" tIns="0" lIns="0" bIns="0" rIns="0">
            <a:spAutoFit/>
          </a:bodyPr>
          <a:lstStyle/>
          <a:p>
            <a:pPr algn="ctr">
              <a:lnSpc>
                <a:spcPts val="3779"/>
              </a:lnSpc>
            </a:pPr>
            <a:r>
              <a:rPr lang="en-US" sz="2700" spc="27">
                <a:solidFill>
                  <a:srgbClr val="26499E"/>
                </a:solidFill>
                <a:latin typeface="Anonymous Pro Bold"/>
              </a:rPr>
              <a:t>Supir</a:t>
            </a:r>
          </a:p>
        </p:txBody>
      </p:sp>
      <p:grpSp>
        <p:nvGrpSpPr>
          <p:cNvPr name="Group 14" id="14"/>
          <p:cNvGrpSpPr>
            <a:grpSpLocks noChangeAspect="true"/>
          </p:cNvGrpSpPr>
          <p:nvPr/>
        </p:nvGrpSpPr>
        <p:grpSpPr>
          <a:xfrm rot="0">
            <a:off x="4227981" y="1887340"/>
            <a:ext cx="1395422" cy="1395421"/>
            <a:chOff x="0" y="0"/>
            <a:chExt cx="6350000" cy="6350000"/>
          </a:xfrm>
        </p:grpSpPr>
        <p:sp>
          <p:nvSpPr>
            <p:cNvPr name="Freeform 15" id="15"/>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FFFFF"/>
            </a:solidFill>
          </p:spPr>
        </p:sp>
      </p:grpSp>
      <p:sp>
        <p:nvSpPr>
          <p:cNvPr name="TextBox 16" id="16"/>
          <p:cNvSpPr txBox="true"/>
          <p:nvPr/>
        </p:nvSpPr>
        <p:spPr>
          <a:xfrm rot="0">
            <a:off x="4335835" y="2091016"/>
            <a:ext cx="1179714" cy="941070"/>
          </a:xfrm>
          <a:prstGeom prst="rect">
            <a:avLst/>
          </a:prstGeom>
        </p:spPr>
        <p:txBody>
          <a:bodyPr anchor="t" rtlCol="false" tIns="0" lIns="0" bIns="0" rIns="0">
            <a:spAutoFit/>
          </a:bodyPr>
          <a:lstStyle/>
          <a:p>
            <a:pPr algn="ctr">
              <a:lnSpc>
                <a:spcPts val="3779"/>
              </a:lnSpc>
            </a:pPr>
            <a:r>
              <a:rPr lang="en-US" sz="2700" spc="27">
                <a:solidFill>
                  <a:srgbClr val="26499E"/>
                </a:solidFill>
                <a:latin typeface="Anonymous Pro Bold"/>
              </a:rPr>
              <a:t>Admin Kantor</a:t>
            </a:r>
          </a:p>
        </p:txBody>
      </p:sp>
      <p:grpSp>
        <p:nvGrpSpPr>
          <p:cNvPr name="Group 17" id="17"/>
          <p:cNvGrpSpPr>
            <a:grpSpLocks noChangeAspect="true"/>
          </p:cNvGrpSpPr>
          <p:nvPr/>
        </p:nvGrpSpPr>
        <p:grpSpPr>
          <a:xfrm rot="0">
            <a:off x="7486731" y="1887340"/>
            <a:ext cx="1395422" cy="1395421"/>
            <a:chOff x="0" y="0"/>
            <a:chExt cx="6350000" cy="6350000"/>
          </a:xfrm>
        </p:grpSpPr>
        <p:sp>
          <p:nvSpPr>
            <p:cNvPr name="Freeform 18" id="18"/>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FFFFF"/>
            </a:solidFill>
          </p:spPr>
        </p:sp>
      </p:grpSp>
      <p:sp>
        <p:nvSpPr>
          <p:cNvPr name="TextBox 19" id="19"/>
          <p:cNvSpPr txBox="true"/>
          <p:nvPr/>
        </p:nvSpPr>
        <p:spPr>
          <a:xfrm rot="0">
            <a:off x="7611742" y="2079042"/>
            <a:ext cx="1096461" cy="941070"/>
          </a:xfrm>
          <a:prstGeom prst="rect">
            <a:avLst/>
          </a:prstGeom>
        </p:spPr>
        <p:txBody>
          <a:bodyPr anchor="t" rtlCol="false" tIns="0" lIns="0" bIns="0" rIns="0">
            <a:spAutoFit/>
          </a:bodyPr>
          <a:lstStyle/>
          <a:p>
            <a:pPr algn="ctr">
              <a:lnSpc>
                <a:spcPts val="3779"/>
              </a:lnSpc>
            </a:pPr>
            <a:r>
              <a:rPr lang="en-US" sz="2700" spc="27">
                <a:solidFill>
                  <a:srgbClr val="26499E"/>
                </a:solidFill>
                <a:latin typeface="Anonymous Pro Bold"/>
              </a:rPr>
              <a:t>Admin Loket</a:t>
            </a:r>
          </a:p>
        </p:txBody>
      </p:sp>
      <p:sp>
        <p:nvSpPr>
          <p:cNvPr name="TextBox 20" id="20"/>
          <p:cNvSpPr txBox="true"/>
          <p:nvPr/>
        </p:nvSpPr>
        <p:spPr>
          <a:xfrm rot="0">
            <a:off x="2239642" y="6804938"/>
            <a:ext cx="5372100" cy="183991"/>
          </a:xfrm>
          <a:prstGeom prst="rect">
            <a:avLst/>
          </a:prstGeom>
        </p:spPr>
        <p:txBody>
          <a:bodyPr anchor="t" rtlCol="false" tIns="0" lIns="0" bIns="0" rIns="0">
            <a:spAutoFit/>
          </a:bodyPr>
          <a:lstStyle/>
          <a:p>
            <a:pPr algn="ctr">
              <a:lnSpc>
                <a:spcPts val="1408"/>
              </a:lnSpc>
            </a:pPr>
            <a:r>
              <a:rPr lang="en-US" sz="1006" spc="10">
                <a:solidFill>
                  <a:srgbClr val="FFFFFF"/>
                </a:solidFill>
                <a:latin typeface="Anonymous Pro"/>
              </a:rPr>
              <a:t>http://ishk.com/HumanJourney/FirstTechnologies</a:t>
            </a:r>
          </a:p>
        </p:txBody>
      </p:sp>
      <p:grpSp>
        <p:nvGrpSpPr>
          <p:cNvPr name="Group 21" id="21"/>
          <p:cNvGrpSpPr>
            <a:grpSpLocks noChangeAspect="true"/>
          </p:cNvGrpSpPr>
          <p:nvPr/>
        </p:nvGrpSpPr>
        <p:grpSpPr>
          <a:xfrm rot="0">
            <a:off x="5853185" y="4562426"/>
            <a:ext cx="1395422" cy="1395421"/>
            <a:chOff x="0" y="0"/>
            <a:chExt cx="6350000" cy="6350000"/>
          </a:xfrm>
        </p:grpSpPr>
        <p:sp>
          <p:nvSpPr>
            <p:cNvPr name="Freeform 22" id="22"/>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FFFFF"/>
            </a:solidFill>
          </p:spPr>
        </p:sp>
      </p:grpSp>
      <p:sp>
        <p:nvSpPr>
          <p:cNvPr name="TextBox 23" id="23"/>
          <p:cNvSpPr txBox="true"/>
          <p:nvPr/>
        </p:nvSpPr>
        <p:spPr>
          <a:xfrm rot="0">
            <a:off x="5853185" y="4943064"/>
            <a:ext cx="1472112" cy="585470"/>
          </a:xfrm>
          <a:prstGeom prst="rect">
            <a:avLst/>
          </a:prstGeom>
        </p:spPr>
        <p:txBody>
          <a:bodyPr anchor="t" rtlCol="false" tIns="0" lIns="0" bIns="0" rIns="0">
            <a:spAutoFit/>
          </a:bodyPr>
          <a:lstStyle/>
          <a:p>
            <a:pPr algn="ctr">
              <a:lnSpc>
                <a:spcPts val="2379"/>
              </a:lnSpc>
            </a:pPr>
            <a:r>
              <a:rPr lang="en-US" sz="1699" spc="16">
                <a:solidFill>
                  <a:srgbClr val="26499E"/>
                </a:solidFill>
                <a:latin typeface="Anonymous Pro Bold"/>
              </a:rPr>
              <a:t>Pengunjung</a:t>
            </a:r>
          </a:p>
          <a:p>
            <a:pPr algn="ctr">
              <a:lnSpc>
                <a:spcPts val="2379"/>
              </a:lnSpc>
            </a:pPr>
            <a:r>
              <a:rPr lang="en-US" sz="1699" spc="16">
                <a:solidFill>
                  <a:srgbClr val="26499E"/>
                </a:solidFill>
                <a:latin typeface="Anonymous Pro Bold"/>
              </a:rPr>
              <a:t>(Penumpang)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sp>
        <p:nvSpPr>
          <p:cNvPr name="Freeform 2" id="2"/>
          <p:cNvSpPr/>
          <p:nvPr/>
        </p:nvSpPr>
        <p:spPr>
          <a:xfrm flipH="false" flipV="false" rot="0">
            <a:off x="2505156" y="1619088"/>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3" id="3"/>
          <p:cNvSpPr/>
          <p:nvPr/>
        </p:nvSpPr>
        <p:spPr>
          <a:xfrm flipH="false" flipV="false" rot="0">
            <a:off x="-2752644" y="-1305087"/>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4" id="4"/>
          <p:cNvSpPr/>
          <p:nvPr/>
        </p:nvSpPr>
        <p:spPr>
          <a:xfrm flipH="false" flipV="false" rot="0">
            <a:off x="-2295444" y="4962363"/>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5" id="5"/>
          <p:cNvSpPr/>
          <p:nvPr/>
        </p:nvSpPr>
        <p:spPr>
          <a:xfrm flipH="false" flipV="false" rot="0">
            <a:off x="7724856" y="-1305087"/>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6" id="6"/>
          <p:cNvSpPr/>
          <p:nvPr/>
        </p:nvSpPr>
        <p:spPr>
          <a:xfrm flipH="false" flipV="false" rot="0">
            <a:off x="7724856" y="4962363"/>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TextBox 7" id="7"/>
          <p:cNvSpPr txBox="true"/>
          <p:nvPr/>
        </p:nvSpPr>
        <p:spPr>
          <a:xfrm rot="0">
            <a:off x="552450" y="879792"/>
            <a:ext cx="8668220" cy="1412240"/>
          </a:xfrm>
          <a:prstGeom prst="rect">
            <a:avLst/>
          </a:prstGeom>
        </p:spPr>
        <p:txBody>
          <a:bodyPr anchor="t" rtlCol="false" tIns="0" lIns="0" bIns="0" rIns="0">
            <a:spAutoFit/>
          </a:bodyPr>
          <a:lstStyle/>
          <a:p>
            <a:pPr algn="ctr">
              <a:lnSpc>
                <a:spcPts val="5634"/>
              </a:lnSpc>
            </a:pPr>
            <a:r>
              <a:rPr lang="en-US" sz="4025" spc="1247">
                <a:solidFill>
                  <a:srgbClr val="FFFFFF"/>
                </a:solidFill>
                <a:latin typeface="Anonymous Pro Bold"/>
              </a:rPr>
              <a:t>TEKNOLOGI YANG DIGUNAKAN</a:t>
            </a:r>
          </a:p>
        </p:txBody>
      </p:sp>
      <p:sp>
        <p:nvSpPr>
          <p:cNvPr name="TextBox 8" id="8"/>
          <p:cNvSpPr txBox="true"/>
          <p:nvPr/>
        </p:nvSpPr>
        <p:spPr>
          <a:xfrm rot="0">
            <a:off x="457200" y="5055072"/>
            <a:ext cx="4152900" cy="589598"/>
          </a:xfrm>
          <a:prstGeom prst="rect">
            <a:avLst/>
          </a:prstGeom>
        </p:spPr>
        <p:txBody>
          <a:bodyPr anchor="t" rtlCol="false" tIns="0" lIns="0" bIns="0" rIns="0">
            <a:spAutoFit/>
          </a:bodyPr>
          <a:lstStyle/>
          <a:p>
            <a:pPr algn="ctr">
              <a:lnSpc>
                <a:spcPts val="4777"/>
              </a:lnSpc>
            </a:pPr>
            <a:r>
              <a:rPr lang="en-US" sz="3412" spc="34">
                <a:solidFill>
                  <a:srgbClr val="FFFFFF"/>
                </a:solidFill>
                <a:latin typeface="Anonymous Pro"/>
              </a:rPr>
              <a:t>Laravel</a:t>
            </a:r>
          </a:p>
        </p:txBody>
      </p:sp>
      <p:sp>
        <p:nvSpPr>
          <p:cNvPr name="TextBox 9" id="9"/>
          <p:cNvSpPr txBox="true"/>
          <p:nvPr/>
        </p:nvSpPr>
        <p:spPr>
          <a:xfrm rot="0">
            <a:off x="457200" y="3511920"/>
            <a:ext cx="4152900" cy="523399"/>
          </a:xfrm>
          <a:prstGeom prst="rect">
            <a:avLst/>
          </a:prstGeom>
        </p:spPr>
        <p:txBody>
          <a:bodyPr anchor="t" rtlCol="false" tIns="0" lIns="0" bIns="0" rIns="0">
            <a:spAutoFit/>
          </a:bodyPr>
          <a:lstStyle/>
          <a:p>
            <a:pPr algn="ctr">
              <a:lnSpc>
                <a:spcPts val="4226"/>
              </a:lnSpc>
            </a:pPr>
            <a:r>
              <a:rPr lang="en-US" sz="3018" spc="30">
                <a:solidFill>
                  <a:srgbClr val="FFFFFF"/>
                </a:solidFill>
                <a:latin typeface="Anonymous Pro Bold"/>
              </a:rPr>
              <a:t>BAHASA PEMROGRAMAN</a:t>
            </a:r>
          </a:p>
        </p:txBody>
      </p:sp>
      <p:sp>
        <p:nvSpPr>
          <p:cNvPr name="Freeform 10" id="10"/>
          <p:cNvSpPr/>
          <p:nvPr/>
        </p:nvSpPr>
        <p:spPr>
          <a:xfrm flipH="false" flipV="false" rot="0">
            <a:off x="1897185" y="4615132"/>
            <a:ext cx="1101642" cy="42128"/>
          </a:xfrm>
          <a:custGeom>
            <a:avLst/>
            <a:gdLst/>
            <a:ahLst/>
            <a:cxnLst/>
            <a:rect r="r" b="b" t="t" l="l"/>
            <a:pathLst>
              <a:path h="42128" w="1101642">
                <a:moveTo>
                  <a:pt x="0" y="0"/>
                </a:moveTo>
                <a:lnTo>
                  <a:pt x="1101642" y="0"/>
                </a:lnTo>
                <a:lnTo>
                  <a:pt x="1101642" y="42128"/>
                </a:lnTo>
                <a:lnTo>
                  <a:pt x="0" y="42128"/>
                </a:lnTo>
                <a:lnTo>
                  <a:pt x="0" y="0"/>
                </a:lnTo>
                <a:close/>
              </a:path>
            </a:pathLst>
          </a:custGeom>
          <a:blipFill>
            <a:blip r:embed="rId4">
              <a:extLst>
                <a:ext uri="{96DAC541-7B7A-43D3-8B79-37D633B846F1}">
                  <asvg:svgBlip xmlns:asvg="http://schemas.microsoft.com/office/drawing/2016/SVG/main" r:embed="rId5"/>
                </a:ext>
              </a:extLst>
            </a:blip>
            <a:stretch>
              <a:fillRect l="0" t="-1257500" r="0" b="-1257500"/>
            </a:stretch>
          </a:blipFill>
        </p:spPr>
      </p:sp>
      <p:sp>
        <p:nvSpPr>
          <p:cNvPr name="TextBox 11" id="11"/>
          <p:cNvSpPr txBox="true"/>
          <p:nvPr/>
        </p:nvSpPr>
        <p:spPr>
          <a:xfrm rot="0">
            <a:off x="5067770" y="4924580"/>
            <a:ext cx="4152900" cy="869633"/>
          </a:xfrm>
          <a:prstGeom prst="rect">
            <a:avLst/>
          </a:prstGeom>
        </p:spPr>
        <p:txBody>
          <a:bodyPr anchor="t" rtlCol="false" tIns="0" lIns="0" bIns="0" rIns="0">
            <a:spAutoFit/>
          </a:bodyPr>
          <a:lstStyle/>
          <a:p>
            <a:pPr algn="ctr" marL="542446" indent="-271223" lvl="1">
              <a:lnSpc>
                <a:spcPts val="3517"/>
              </a:lnSpc>
              <a:buFont typeface="Arial"/>
              <a:buChar char="•"/>
            </a:pPr>
            <a:r>
              <a:rPr lang="en-US" sz="2512" spc="25">
                <a:solidFill>
                  <a:srgbClr val="FFFFFF"/>
                </a:solidFill>
                <a:latin typeface="Anonymous Pro"/>
              </a:rPr>
              <a:t>Go untuk back-end</a:t>
            </a:r>
          </a:p>
          <a:p>
            <a:pPr algn="ctr" marL="542447" indent="-271224" lvl="1">
              <a:lnSpc>
                <a:spcPts val="3517"/>
              </a:lnSpc>
              <a:buFont typeface="Arial"/>
              <a:buChar char="•"/>
            </a:pPr>
            <a:r>
              <a:rPr lang="en-US" sz="2512" spc="25">
                <a:solidFill>
                  <a:srgbClr val="FFFFFF"/>
                </a:solidFill>
                <a:latin typeface="Anonymous Pro"/>
              </a:rPr>
              <a:t>Vue untuk front-end.</a:t>
            </a:r>
          </a:p>
        </p:txBody>
      </p:sp>
      <p:sp>
        <p:nvSpPr>
          <p:cNvPr name="TextBox 12" id="12"/>
          <p:cNvSpPr txBox="true"/>
          <p:nvPr/>
        </p:nvSpPr>
        <p:spPr>
          <a:xfrm rot="0">
            <a:off x="5172156" y="3511920"/>
            <a:ext cx="4152900" cy="523399"/>
          </a:xfrm>
          <a:prstGeom prst="rect">
            <a:avLst/>
          </a:prstGeom>
        </p:spPr>
        <p:txBody>
          <a:bodyPr anchor="t" rtlCol="false" tIns="0" lIns="0" bIns="0" rIns="0">
            <a:spAutoFit/>
          </a:bodyPr>
          <a:lstStyle/>
          <a:p>
            <a:pPr algn="ctr">
              <a:lnSpc>
                <a:spcPts val="4226"/>
              </a:lnSpc>
            </a:pPr>
            <a:r>
              <a:rPr lang="en-US" sz="3018" spc="30">
                <a:solidFill>
                  <a:srgbClr val="FFFFFF"/>
                </a:solidFill>
                <a:latin typeface="Anonymous Pro Bold"/>
              </a:rPr>
              <a:t>FRAMEWORK</a:t>
            </a:r>
          </a:p>
        </p:txBody>
      </p:sp>
      <p:sp>
        <p:nvSpPr>
          <p:cNvPr name="Freeform 13" id="13"/>
          <p:cNvSpPr/>
          <p:nvPr/>
        </p:nvSpPr>
        <p:spPr>
          <a:xfrm flipH="false" flipV="false" rot="0">
            <a:off x="6697785" y="4573004"/>
            <a:ext cx="1101642" cy="42128"/>
          </a:xfrm>
          <a:custGeom>
            <a:avLst/>
            <a:gdLst/>
            <a:ahLst/>
            <a:cxnLst/>
            <a:rect r="r" b="b" t="t" l="l"/>
            <a:pathLst>
              <a:path h="42128" w="1101642">
                <a:moveTo>
                  <a:pt x="0" y="0"/>
                </a:moveTo>
                <a:lnTo>
                  <a:pt x="1101642" y="0"/>
                </a:lnTo>
                <a:lnTo>
                  <a:pt x="1101642" y="42128"/>
                </a:lnTo>
                <a:lnTo>
                  <a:pt x="0" y="42128"/>
                </a:lnTo>
                <a:lnTo>
                  <a:pt x="0" y="0"/>
                </a:lnTo>
                <a:close/>
              </a:path>
            </a:pathLst>
          </a:custGeom>
          <a:blipFill>
            <a:blip r:embed="rId4">
              <a:extLst>
                <a:ext uri="{96DAC541-7B7A-43D3-8B79-37D633B846F1}">
                  <asvg:svgBlip xmlns:asvg="http://schemas.microsoft.com/office/drawing/2016/SVG/main" r:embed="rId5"/>
                </a:ext>
              </a:extLst>
            </a:blip>
            <a:stretch>
              <a:fillRect l="0" t="-1257500" r="0" b="-125750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sp>
        <p:nvSpPr>
          <p:cNvPr name="Freeform 2" id="2"/>
          <p:cNvSpPr/>
          <p:nvPr/>
        </p:nvSpPr>
        <p:spPr>
          <a:xfrm flipH="false" flipV="false" rot="0">
            <a:off x="2505156" y="1619088"/>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3" id="3"/>
          <p:cNvSpPr/>
          <p:nvPr/>
        </p:nvSpPr>
        <p:spPr>
          <a:xfrm flipH="false" flipV="false" rot="0">
            <a:off x="-2752644" y="-1305087"/>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4" id="4"/>
          <p:cNvSpPr/>
          <p:nvPr/>
        </p:nvSpPr>
        <p:spPr>
          <a:xfrm flipH="false" flipV="false" rot="0">
            <a:off x="-2295444" y="4962363"/>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5" id="5"/>
          <p:cNvSpPr/>
          <p:nvPr/>
        </p:nvSpPr>
        <p:spPr>
          <a:xfrm flipH="false" flipV="false" rot="0">
            <a:off x="7724856" y="-1305087"/>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6" id="6"/>
          <p:cNvSpPr/>
          <p:nvPr/>
        </p:nvSpPr>
        <p:spPr>
          <a:xfrm flipH="false" flipV="false" rot="0">
            <a:off x="7724856" y="4962363"/>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TextBox 7" id="7"/>
          <p:cNvSpPr txBox="true"/>
          <p:nvPr/>
        </p:nvSpPr>
        <p:spPr>
          <a:xfrm rot="0">
            <a:off x="4747706" y="350993"/>
            <a:ext cx="4514850" cy="697865"/>
          </a:xfrm>
          <a:prstGeom prst="rect">
            <a:avLst/>
          </a:prstGeom>
        </p:spPr>
        <p:txBody>
          <a:bodyPr anchor="t" rtlCol="false" tIns="0" lIns="0" bIns="0" rIns="0">
            <a:spAutoFit/>
          </a:bodyPr>
          <a:lstStyle/>
          <a:p>
            <a:pPr algn="r">
              <a:lnSpc>
                <a:spcPts val="5634"/>
              </a:lnSpc>
            </a:pPr>
            <a:r>
              <a:rPr lang="en-US" sz="4025" spc="1247">
                <a:solidFill>
                  <a:srgbClr val="FFFFFF"/>
                </a:solidFill>
                <a:latin typeface="Anonymous Pro Bold"/>
              </a:rPr>
              <a:t>FUNGSI</a:t>
            </a:r>
          </a:p>
        </p:txBody>
      </p:sp>
      <p:sp>
        <p:nvSpPr>
          <p:cNvPr name="Freeform 8" id="8"/>
          <p:cNvSpPr/>
          <p:nvPr/>
        </p:nvSpPr>
        <p:spPr>
          <a:xfrm flipH="false" flipV="false" rot="0">
            <a:off x="0" y="0"/>
            <a:ext cx="6548326" cy="11414652"/>
          </a:xfrm>
          <a:custGeom>
            <a:avLst/>
            <a:gdLst/>
            <a:ahLst/>
            <a:cxnLst/>
            <a:rect r="r" b="b" t="t" l="l"/>
            <a:pathLst>
              <a:path h="11414652" w="6548326">
                <a:moveTo>
                  <a:pt x="0" y="0"/>
                </a:moveTo>
                <a:lnTo>
                  <a:pt x="6548326" y="0"/>
                </a:lnTo>
                <a:lnTo>
                  <a:pt x="6548326" y="11414652"/>
                </a:lnTo>
                <a:lnTo>
                  <a:pt x="0" y="11414652"/>
                </a:lnTo>
                <a:lnTo>
                  <a:pt x="0" y="0"/>
                </a:lnTo>
                <a:close/>
              </a:path>
            </a:pathLst>
          </a:custGeom>
          <a:blipFill>
            <a:blip r:embed="rId4">
              <a:extLst>
                <a:ext uri="{96DAC541-7B7A-43D3-8B79-37D633B846F1}">
                  <asvg:svgBlip xmlns:asvg="http://schemas.microsoft.com/office/drawing/2016/SVG/main" r:embed="rId5"/>
                </a:ext>
              </a:extLst>
            </a:blip>
            <a:stretch>
              <a:fillRect l="-37157" t="0" r="-37157" b="0"/>
            </a:stretch>
          </a:blipFill>
        </p:spPr>
      </p:sp>
      <p:sp>
        <p:nvSpPr>
          <p:cNvPr name="TextBox 9" id="9"/>
          <p:cNvSpPr txBox="true"/>
          <p:nvPr/>
        </p:nvSpPr>
        <p:spPr>
          <a:xfrm rot="0">
            <a:off x="489171" y="1338316"/>
            <a:ext cx="5569984" cy="4938260"/>
          </a:xfrm>
          <a:prstGeom prst="rect">
            <a:avLst/>
          </a:prstGeom>
        </p:spPr>
        <p:txBody>
          <a:bodyPr anchor="t" rtlCol="false" tIns="0" lIns="0" bIns="0" rIns="0">
            <a:spAutoFit/>
          </a:bodyPr>
          <a:lstStyle/>
          <a:p>
            <a:pPr algn="l" marL="468134" indent="-234067" lvl="1">
              <a:lnSpc>
                <a:spcPts val="3035"/>
              </a:lnSpc>
              <a:buAutoNum type="arabicPeriod" startAt="1"/>
            </a:pPr>
            <a:r>
              <a:rPr lang="en-US" sz="2168" spc="21">
                <a:solidFill>
                  <a:srgbClr val="26499E"/>
                </a:solidFill>
                <a:latin typeface="Anonymous Pro Bold"/>
              </a:rPr>
              <a:t>Registrasi</a:t>
            </a:r>
            <a:r>
              <a:rPr lang="en-US" sz="2168" spc="21">
                <a:solidFill>
                  <a:srgbClr val="26499E"/>
                </a:solidFill>
                <a:latin typeface="Anonymous Pro"/>
              </a:rPr>
              <a:t> (mendaftar)</a:t>
            </a:r>
          </a:p>
          <a:p>
            <a:pPr algn="l" marL="468133" indent="-234067" lvl="1">
              <a:lnSpc>
                <a:spcPts val="3035"/>
              </a:lnSpc>
              <a:buAutoNum type="arabicPeriod" startAt="1"/>
            </a:pPr>
            <a:r>
              <a:rPr lang="en-US" sz="2168" spc="21">
                <a:solidFill>
                  <a:srgbClr val="26499E"/>
                </a:solidFill>
                <a:latin typeface="Anonymous Pro Bold"/>
              </a:rPr>
              <a:t>Login</a:t>
            </a:r>
            <a:r>
              <a:rPr lang="en-US" sz="2168" spc="21">
                <a:solidFill>
                  <a:srgbClr val="26499E"/>
                </a:solidFill>
                <a:latin typeface="Anonymous Pro"/>
              </a:rPr>
              <a:t>, masuk mengakses aplikasi.</a:t>
            </a:r>
          </a:p>
          <a:p>
            <a:pPr algn="l" marL="468133" indent="-234067" lvl="1">
              <a:lnSpc>
                <a:spcPts val="3035"/>
              </a:lnSpc>
              <a:buAutoNum type="arabicPeriod" startAt="1"/>
            </a:pPr>
            <a:r>
              <a:rPr lang="en-US" sz="2168" spc="21">
                <a:solidFill>
                  <a:srgbClr val="26499E"/>
                </a:solidFill>
                <a:latin typeface="Anonymous Pro Bold"/>
              </a:rPr>
              <a:t>Add Schedules</a:t>
            </a:r>
            <a:r>
              <a:rPr lang="en-US" sz="2168" spc="21">
                <a:solidFill>
                  <a:srgbClr val="26499E"/>
                </a:solidFill>
                <a:latin typeface="Anonymous Pro"/>
              </a:rPr>
              <a:t>, dilakukan admin kantor untuk menambah jadwal perjalanan.</a:t>
            </a:r>
          </a:p>
          <a:p>
            <a:pPr algn="l" marL="468133" indent="-234067" lvl="1">
              <a:lnSpc>
                <a:spcPts val="3035"/>
              </a:lnSpc>
              <a:buAutoNum type="arabicPeriod" startAt="1"/>
            </a:pPr>
            <a:r>
              <a:rPr lang="en-US" sz="2168" spc="21">
                <a:solidFill>
                  <a:srgbClr val="26499E"/>
                </a:solidFill>
                <a:latin typeface="Anonymous Pro Bold"/>
              </a:rPr>
              <a:t>Add Lokets</a:t>
            </a:r>
            <a:r>
              <a:rPr lang="en-US" sz="2168" spc="21">
                <a:solidFill>
                  <a:srgbClr val="26499E"/>
                </a:solidFill>
                <a:latin typeface="Anonymous Pro"/>
              </a:rPr>
              <a:t>, dilakukan admin kantor untuk menambah loket baru.</a:t>
            </a:r>
          </a:p>
          <a:p>
            <a:pPr algn="l" marL="468133" indent="-234067" lvl="1">
              <a:lnSpc>
                <a:spcPts val="3035"/>
              </a:lnSpc>
              <a:buAutoNum type="arabicPeriod" startAt="1"/>
            </a:pPr>
            <a:r>
              <a:rPr lang="en-US" sz="2168" spc="21">
                <a:solidFill>
                  <a:srgbClr val="26499E"/>
                </a:solidFill>
                <a:latin typeface="Anonymous Pro Bold"/>
              </a:rPr>
              <a:t>Add Routes</a:t>
            </a:r>
            <a:r>
              <a:rPr lang="en-US" sz="2168" spc="21">
                <a:solidFill>
                  <a:srgbClr val="26499E"/>
                </a:solidFill>
                <a:latin typeface="Anonymous Pro"/>
              </a:rPr>
              <a:t>, dilakukan admin kantor untuk menambah rute baru.</a:t>
            </a:r>
          </a:p>
          <a:p>
            <a:pPr algn="l" marL="468133" indent="-234067" lvl="1">
              <a:lnSpc>
                <a:spcPts val="3035"/>
              </a:lnSpc>
              <a:buAutoNum type="arabicPeriod" startAt="1"/>
            </a:pPr>
            <a:r>
              <a:rPr lang="en-US" sz="2168" spc="21">
                <a:solidFill>
                  <a:srgbClr val="26499E"/>
                </a:solidFill>
                <a:latin typeface="Anonymous Pro Bold"/>
              </a:rPr>
              <a:t>Add Buses</a:t>
            </a:r>
            <a:r>
              <a:rPr lang="en-US" sz="2168" spc="21">
                <a:solidFill>
                  <a:srgbClr val="26499E"/>
                </a:solidFill>
                <a:latin typeface="Anonymous Pro"/>
              </a:rPr>
              <a:t>, dilakukan admin kantor untuk menambah bus.</a:t>
            </a:r>
          </a:p>
          <a:p>
            <a:pPr algn="l" marL="468134" indent="-234067" lvl="1">
              <a:lnSpc>
                <a:spcPts val="3035"/>
              </a:lnSpc>
              <a:buAutoNum type="arabicPeriod" startAt="1"/>
            </a:pPr>
            <a:r>
              <a:rPr lang="en-US" sz="2168" spc="21">
                <a:solidFill>
                  <a:srgbClr val="26499E"/>
                </a:solidFill>
                <a:latin typeface="Anonymous Pro Bold"/>
              </a:rPr>
              <a:t>Edit User</a:t>
            </a:r>
            <a:r>
              <a:rPr lang="en-US" sz="2168" spc="21">
                <a:solidFill>
                  <a:srgbClr val="26499E"/>
                </a:solidFill>
                <a:latin typeface="Anonymous Pro"/>
              </a:rPr>
              <a:t>, mengedit data diri users.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sp>
        <p:nvSpPr>
          <p:cNvPr name="Freeform 2" id="2"/>
          <p:cNvSpPr/>
          <p:nvPr/>
        </p:nvSpPr>
        <p:spPr>
          <a:xfrm flipH="false" flipV="false" rot="0">
            <a:off x="2505156" y="1619088"/>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3" id="3"/>
          <p:cNvSpPr/>
          <p:nvPr/>
        </p:nvSpPr>
        <p:spPr>
          <a:xfrm flipH="false" flipV="false" rot="0">
            <a:off x="-2752644" y="-1305087"/>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TextBox 4" id="4"/>
          <p:cNvSpPr txBox="true"/>
          <p:nvPr/>
        </p:nvSpPr>
        <p:spPr>
          <a:xfrm rot="0">
            <a:off x="76281" y="2937191"/>
            <a:ext cx="3962319" cy="1590039"/>
          </a:xfrm>
          <a:prstGeom prst="rect">
            <a:avLst/>
          </a:prstGeom>
        </p:spPr>
        <p:txBody>
          <a:bodyPr anchor="t" rtlCol="false" tIns="0" lIns="0" bIns="0" rIns="0">
            <a:spAutoFit/>
          </a:bodyPr>
          <a:lstStyle/>
          <a:p>
            <a:pPr algn="ctr">
              <a:lnSpc>
                <a:spcPts val="4235"/>
              </a:lnSpc>
            </a:pPr>
            <a:r>
              <a:rPr lang="en-US" sz="3025" spc="937">
                <a:solidFill>
                  <a:srgbClr val="FFFFFF"/>
                </a:solidFill>
                <a:latin typeface="Anonymous Pro Bold"/>
              </a:rPr>
              <a:t>MONOLITH</a:t>
            </a:r>
          </a:p>
          <a:p>
            <a:pPr algn="ctr">
              <a:lnSpc>
                <a:spcPts val="4235"/>
              </a:lnSpc>
            </a:pPr>
            <a:r>
              <a:rPr lang="en-US" sz="3025" spc="937">
                <a:solidFill>
                  <a:srgbClr val="FFFFFF"/>
                </a:solidFill>
                <a:latin typeface="Anonymous Pro Bold"/>
              </a:rPr>
              <a:t>VS</a:t>
            </a:r>
          </a:p>
          <a:p>
            <a:pPr algn="ctr">
              <a:lnSpc>
                <a:spcPts val="4235"/>
              </a:lnSpc>
            </a:pPr>
            <a:r>
              <a:rPr lang="en-US" sz="3025" spc="937">
                <a:solidFill>
                  <a:srgbClr val="FFFFFF"/>
                </a:solidFill>
                <a:latin typeface="Anonymous Pro Bold"/>
              </a:rPr>
              <a:t>MICROSERVICE</a:t>
            </a:r>
          </a:p>
        </p:txBody>
      </p:sp>
      <p:sp>
        <p:nvSpPr>
          <p:cNvPr name="Freeform 5" id="5"/>
          <p:cNvSpPr/>
          <p:nvPr/>
        </p:nvSpPr>
        <p:spPr>
          <a:xfrm flipH="false" flipV="false" rot="0">
            <a:off x="-2295444" y="4962363"/>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6" id="6"/>
          <p:cNvSpPr/>
          <p:nvPr/>
        </p:nvSpPr>
        <p:spPr>
          <a:xfrm flipH="false" flipV="false" rot="0">
            <a:off x="7724856" y="-1305087"/>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7" id="7"/>
          <p:cNvSpPr/>
          <p:nvPr/>
        </p:nvSpPr>
        <p:spPr>
          <a:xfrm flipH="false" flipV="false" rot="0">
            <a:off x="7724856" y="4962363"/>
            <a:ext cx="4743450" cy="4095750"/>
          </a:xfrm>
          <a:custGeom>
            <a:avLst/>
            <a:gdLst/>
            <a:ahLst/>
            <a:cxnLst/>
            <a:rect r="r" b="b" t="t" l="l"/>
            <a:pathLst>
              <a:path h="4095750" w="47434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r:embed="rId3"/>
                </a:ext>
              </a:extLst>
            </a:blip>
            <a:stretch>
              <a:fillRect l="-166" t="0" r="-166" b="0"/>
            </a:stretch>
          </a:blipFill>
        </p:spPr>
      </p:sp>
      <p:sp>
        <p:nvSpPr>
          <p:cNvPr name="Freeform 8" id="8"/>
          <p:cNvSpPr/>
          <p:nvPr/>
        </p:nvSpPr>
        <p:spPr>
          <a:xfrm flipH="false" flipV="false" rot="0">
            <a:off x="4171950" y="0"/>
            <a:ext cx="5602452" cy="7315837"/>
          </a:xfrm>
          <a:custGeom>
            <a:avLst/>
            <a:gdLst/>
            <a:ahLst/>
            <a:cxnLst/>
            <a:rect r="r" b="b" t="t" l="l"/>
            <a:pathLst>
              <a:path h="7315837" w="5602452">
                <a:moveTo>
                  <a:pt x="0" y="0"/>
                </a:moveTo>
                <a:lnTo>
                  <a:pt x="5602452" y="0"/>
                </a:lnTo>
                <a:lnTo>
                  <a:pt x="5602452" y="7315837"/>
                </a:lnTo>
                <a:lnTo>
                  <a:pt x="0" y="7315837"/>
                </a:lnTo>
                <a:lnTo>
                  <a:pt x="0" y="0"/>
                </a:lnTo>
                <a:close/>
              </a:path>
            </a:pathLst>
          </a:custGeom>
          <a:blipFill>
            <a:blip r:embed="rId4">
              <a:extLst>
                <a:ext uri="{96DAC541-7B7A-43D3-8B79-37D633B846F1}">
                  <asvg:svgBlip xmlns:asvg="http://schemas.microsoft.com/office/drawing/2016/SVG/main" r:embed="rId5"/>
                </a:ext>
              </a:extLst>
            </a:blip>
            <a:stretch>
              <a:fillRect l="-15291" t="0" r="-15291" b="0"/>
            </a:stretch>
          </a:blipFill>
        </p:spPr>
      </p:sp>
      <p:sp>
        <p:nvSpPr>
          <p:cNvPr name="TextBox 9" id="9"/>
          <p:cNvSpPr txBox="true"/>
          <p:nvPr/>
        </p:nvSpPr>
        <p:spPr>
          <a:xfrm rot="0">
            <a:off x="5704240" y="393088"/>
            <a:ext cx="1809750" cy="349699"/>
          </a:xfrm>
          <a:prstGeom prst="rect">
            <a:avLst/>
          </a:prstGeom>
        </p:spPr>
        <p:txBody>
          <a:bodyPr anchor="t" rtlCol="false" tIns="0" lIns="0" bIns="0" rIns="0">
            <a:spAutoFit/>
          </a:bodyPr>
          <a:lstStyle/>
          <a:p>
            <a:pPr algn="r">
              <a:lnSpc>
                <a:spcPts val="2775"/>
              </a:lnSpc>
            </a:pPr>
            <a:r>
              <a:rPr lang="en-US" sz="1982" spc="19">
                <a:solidFill>
                  <a:srgbClr val="26499E"/>
                </a:solidFill>
                <a:latin typeface="Anonymous Pro Bold"/>
              </a:rPr>
              <a:t>MONOLITH</a:t>
            </a:r>
          </a:p>
        </p:txBody>
      </p:sp>
      <p:sp>
        <p:nvSpPr>
          <p:cNvPr name="TextBox 10" id="10"/>
          <p:cNvSpPr txBox="true"/>
          <p:nvPr/>
        </p:nvSpPr>
        <p:spPr>
          <a:xfrm rot="0">
            <a:off x="4719409" y="878256"/>
            <a:ext cx="4507535" cy="2356850"/>
          </a:xfrm>
          <a:prstGeom prst="rect">
            <a:avLst/>
          </a:prstGeom>
        </p:spPr>
        <p:txBody>
          <a:bodyPr anchor="t" rtlCol="false" tIns="0" lIns="0" bIns="0" rIns="0">
            <a:spAutoFit/>
          </a:bodyPr>
          <a:lstStyle/>
          <a:p>
            <a:pPr algn="l">
              <a:lnSpc>
                <a:spcPts val="2394"/>
              </a:lnSpc>
            </a:pPr>
            <a:r>
              <a:rPr lang="en-US" sz="1710" spc="17">
                <a:solidFill>
                  <a:srgbClr val="26499E"/>
                </a:solidFill>
                <a:latin typeface="Anonymous Pro"/>
              </a:rPr>
              <a:t>Menggabungkan semua komponen menjadi satu unit besar, memudahkan debugging dan memberikan performa cepat tanpa overhead komunikasi antar layanan. Namun, monolith kurang fleksibel, sulit diskalakan, dan rentan terhadap kegagalan sistem karena ketergantungan tinggi antar komponen.</a:t>
            </a:r>
          </a:p>
        </p:txBody>
      </p:sp>
      <p:sp>
        <p:nvSpPr>
          <p:cNvPr name="TextBox 11" id="11"/>
          <p:cNvSpPr txBox="true"/>
          <p:nvPr/>
        </p:nvSpPr>
        <p:spPr>
          <a:xfrm rot="0">
            <a:off x="5915106" y="3619338"/>
            <a:ext cx="1809750" cy="349699"/>
          </a:xfrm>
          <a:prstGeom prst="rect">
            <a:avLst/>
          </a:prstGeom>
        </p:spPr>
        <p:txBody>
          <a:bodyPr anchor="t" rtlCol="false" tIns="0" lIns="0" bIns="0" rIns="0">
            <a:spAutoFit/>
          </a:bodyPr>
          <a:lstStyle/>
          <a:p>
            <a:pPr algn="r">
              <a:lnSpc>
                <a:spcPts val="2775"/>
              </a:lnSpc>
            </a:pPr>
            <a:r>
              <a:rPr lang="en-US" sz="1982" spc="19">
                <a:solidFill>
                  <a:srgbClr val="26499E"/>
                </a:solidFill>
                <a:latin typeface="Anonymous Pro Bold"/>
              </a:rPr>
              <a:t>MICROSERVICE</a:t>
            </a:r>
          </a:p>
        </p:txBody>
      </p:sp>
      <p:sp>
        <p:nvSpPr>
          <p:cNvPr name="TextBox 12" id="12"/>
          <p:cNvSpPr txBox="true"/>
          <p:nvPr/>
        </p:nvSpPr>
        <p:spPr>
          <a:xfrm rot="0">
            <a:off x="4719409" y="4075011"/>
            <a:ext cx="4507535" cy="2356850"/>
          </a:xfrm>
          <a:prstGeom prst="rect">
            <a:avLst/>
          </a:prstGeom>
        </p:spPr>
        <p:txBody>
          <a:bodyPr anchor="t" rtlCol="false" tIns="0" lIns="0" bIns="0" rIns="0">
            <a:spAutoFit/>
          </a:bodyPr>
          <a:lstStyle/>
          <a:p>
            <a:pPr algn="l">
              <a:lnSpc>
                <a:spcPts val="2394"/>
              </a:lnSpc>
            </a:pPr>
            <a:r>
              <a:rPr lang="en-US" sz="1710" spc="17">
                <a:solidFill>
                  <a:srgbClr val="26499E"/>
                </a:solidFill>
                <a:latin typeface="Anonymous Pro"/>
              </a:rPr>
              <a:t>Memecah aplikasi menjadi layanan kecil independen dengan basis data masing-masing, berkomunikasi melalui HTTP Request. Microservice lebih mudah diskalakan dan adaptif terhadap perubahan teknologi, meskipun lebih kompleks, performanya bisa lebih lambat, dan debuggingnya lebih sulit.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DAGFQW-p9no</dc:identifier>
  <dcterms:modified xsi:type="dcterms:W3CDTF">2011-08-01T06:04:30Z</dcterms:modified>
  <cp:revision>1</cp:revision>
  <dc:title>REST API</dc:title>
</cp:coreProperties>
</file>