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6b83383b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6b83383b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6b83383b6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6b83383b6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6b83383b6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6b83383b6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6b83383b6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6b83383b6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72687f3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72687f3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72687f3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72687f3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72687f3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72687f3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72687f35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72687f3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6b83383b6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6b83383b6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6b83383b6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6b83383b6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6b83383b6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6b83383b6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b83383b6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6b83383b6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6b83383b6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6b83383b6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6b83383b6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6b83383b6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6b83383b6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6b83383b6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1D2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5700" y="1755375"/>
            <a:ext cx="5830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FEF4F4"/>
                </a:solidFill>
              </a:rPr>
              <a:t>iFood CRM Data Analyst Case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051" y="51751"/>
            <a:ext cx="1051450" cy="10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925" y="1404125"/>
            <a:ext cx="4163074" cy="37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49625" y="1591200"/>
            <a:ext cx="33720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Income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Renda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rgbClr val="EA1D2C"/>
                </a:solidFill>
                <a:latin typeface="Roboto"/>
                <a:ea typeface="Roboto"/>
                <a:cs typeface="Roboto"/>
                <a:sym typeface="Roboto"/>
              </a:rPr>
              <a:t>Children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Número de filhos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MntWines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Gasto com vinhos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MntFruits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Gasto com frutas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MntMeatProducts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Gasto com produtos de carne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MntFishProducts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Gasto com produtos de peixe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MntSweetProducts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Gasto com produtos doces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MntGoldProds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Gasto com produtos de ouro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NumCatalogPurchases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Número de compras por catálogo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NumStorePurchases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Número de compras em loja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NumWebVisitsMonth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Número de visitas ao site por mês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AcceptedCmp5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Aceitação da campanha 5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273425" y="416150"/>
            <a:ext cx="557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17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Matriz de Correlação</a:t>
            </a:r>
            <a:r>
              <a:rPr lang="pt-BR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b="1" lang="pt-BR" sz="1700">
                <a:solidFill>
                  <a:srgbClr val="EA1D2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1700">
              <a:solidFill>
                <a:srgbClr val="EA1D2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01" y="719700"/>
            <a:ext cx="4590775" cy="427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349625" y="1221900"/>
            <a:ext cx="27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i="1" lang="pt-B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Features com maior correlação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289400"/>
            <a:ext cx="3794799" cy="30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275" y="1238500"/>
            <a:ext cx="4048325" cy="31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73425" y="416150"/>
            <a:ext cx="557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17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PCA e Elbow</a:t>
            </a:r>
            <a:r>
              <a:rPr lang="pt-BR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b="1" lang="pt-BR" sz="1700">
                <a:solidFill>
                  <a:srgbClr val="EA1D2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Dimensionalidade e Número de Clusters</a:t>
            </a:r>
            <a:endParaRPr b="1" sz="1700">
              <a:solidFill>
                <a:srgbClr val="EA1D2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5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273425" y="416150"/>
            <a:ext cx="557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17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Validação dos Segmentos </a:t>
            </a: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b="1" lang="pt-BR" sz="1700">
                <a:solidFill>
                  <a:srgbClr val="EA1D2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Clusters</a:t>
            </a:r>
            <a:endParaRPr b="1" sz="1700">
              <a:solidFill>
                <a:srgbClr val="EA1D2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55250" y="1549725"/>
            <a:ext cx="35262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Cluster 0</a:t>
            </a:r>
            <a:r>
              <a:rPr lang="pt-BR" sz="1100">
                <a:solidFill>
                  <a:schemeClr val="dk1"/>
                </a:solidFill>
              </a:rPr>
              <a:t>: Clientes de </a:t>
            </a:r>
            <a:r>
              <a:rPr b="1" lang="pt-BR" sz="1100">
                <a:solidFill>
                  <a:schemeClr val="dk1"/>
                </a:solidFill>
              </a:rPr>
              <a:t>baixa renda</a:t>
            </a:r>
            <a:r>
              <a:rPr lang="pt-BR" sz="1100">
                <a:solidFill>
                  <a:schemeClr val="dk1"/>
                </a:solidFill>
              </a:rPr>
              <a:t> e </a:t>
            </a:r>
            <a:r>
              <a:rPr b="1" lang="pt-BR" sz="1100">
                <a:solidFill>
                  <a:schemeClr val="dk1"/>
                </a:solidFill>
              </a:rPr>
              <a:t>pouco engajamento com a marca</a:t>
            </a:r>
            <a:r>
              <a:rPr lang="pt-BR" sz="1100">
                <a:solidFill>
                  <a:schemeClr val="dk1"/>
                </a:solidFill>
              </a:rPr>
              <a:t>. Gasto moderado ou baixo e </a:t>
            </a:r>
            <a:r>
              <a:rPr b="1" lang="pt-BR" sz="1100">
                <a:solidFill>
                  <a:schemeClr val="dk1"/>
                </a:solidFill>
              </a:rPr>
              <a:t>não aceitação</a:t>
            </a:r>
            <a:r>
              <a:rPr lang="pt-BR" sz="1100">
                <a:solidFill>
                  <a:schemeClr val="dk1"/>
                </a:solidFill>
              </a:rPr>
              <a:t> da campanha.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Cluster 1</a:t>
            </a:r>
            <a:r>
              <a:rPr lang="pt-BR" sz="1100">
                <a:solidFill>
                  <a:schemeClr val="dk1"/>
                </a:solidFill>
              </a:rPr>
              <a:t>: Clientes de </a:t>
            </a:r>
            <a:r>
              <a:rPr b="1" lang="pt-BR" sz="1100">
                <a:solidFill>
                  <a:schemeClr val="dk1"/>
                </a:solidFill>
              </a:rPr>
              <a:t>renda média-alta</a:t>
            </a:r>
            <a:r>
              <a:rPr lang="pt-BR" sz="1100">
                <a:solidFill>
                  <a:schemeClr val="dk1"/>
                </a:solidFill>
              </a:rPr>
              <a:t>, com </a:t>
            </a:r>
            <a:r>
              <a:rPr b="1" lang="pt-BR" sz="1100">
                <a:solidFill>
                  <a:schemeClr val="dk1"/>
                </a:solidFill>
              </a:rPr>
              <a:t>interesse específico em produtos de alta qualidade</a:t>
            </a:r>
            <a:r>
              <a:rPr lang="pt-BR" sz="1100">
                <a:solidFill>
                  <a:schemeClr val="dk1"/>
                </a:solidFill>
              </a:rPr>
              <a:t>, como vinhos e carne. Embora a aceitação de campanhas seja baixa, o engajamento com os produtos é evidente.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Cluster 2</a:t>
            </a:r>
            <a:r>
              <a:rPr lang="pt-BR" sz="1100">
                <a:solidFill>
                  <a:schemeClr val="dk1"/>
                </a:solidFill>
              </a:rPr>
              <a:t>: Clientes de </a:t>
            </a:r>
            <a:r>
              <a:rPr b="1" lang="pt-BR" sz="1100">
                <a:solidFill>
                  <a:schemeClr val="dk1"/>
                </a:solidFill>
              </a:rPr>
              <a:t>alta renda</a:t>
            </a:r>
            <a:r>
              <a:rPr lang="pt-BR" sz="1100">
                <a:solidFill>
                  <a:schemeClr val="dk1"/>
                </a:solidFill>
              </a:rPr>
              <a:t>, com </a:t>
            </a:r>
            <a:r>
              <a:rPr b="1" lang="pt-BR" sz="1100">
                <a:solidFill>
                  <a:schemeClr val="dk1"/>
                </a:solidFill>
              </a:rPr>
              <a:t>gastos elevados</a:t>
            </a:r>
            <a:r>
              <a:rPr lang="pt-BR" sz="1100">
                <a:solidFill>
                  <a:schemeClr val="dk1"/>
                </a:solidFill>
              </a:rPr>
              <a:t> em diversas categorias e </a:t>
            </a:r>
            <a:r>
              <a:rPr b="1" lang="pt-BR" sz="1100">
                <a:solidFill>
                  <a:schemeClr val="dk1"/>
                </a:solidFill>
              </a:rPr>
              <a:t>aceitação da campanha</a:t>
            </a:r>
            <a:r>
              <a:rPr lang="pt-BR" sz="1100">
                <a:solidFill>
                  <a:schemeClr val="dk1"/>
                </a:solidFill>
              </a:rPr>
              <a:t>, indicando maior interesse por ofertas.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2037"/>
          <a:stretch/>
        </p:blipFill>
        <p:spPr>
          <a:xfrm>
            <a:off x="4524375" y="738725"/>
            <a:ext cx="4071827" cy="39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4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1D2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282225" y="1359600"/>
            <a:ext cx="5830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Preditivo </a:t>
            </a:r>
            <a:r>
              <a:rPr lang="pt-BR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pt-BR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Classificação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051" y="51751"/>
            <a:ext cx="1051450" cy="10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360000" y="1063950"/>
            <a:ext cx="8271600" cy="3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objetivo desta etapa é prever a probabilidade de resposta dos clientes a campanhas de marketing, auxiliando na tomada de decisões estratégicas, utilizaremos a segmentação de clientes para contribuir como atributo do modelo.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Processo de Segmentação e Modelagem</a:t>
            </a:r>
            <a:r>
              <a:rPr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Divisão dos Dados</a:t>
            </a:r>
            <a:r>
              <a:rPr lang="pt-BR" sz="1100">
                <a:solidFill>
                  <a:schemeClr val="dk1"/>
                </a:solidFill>
              </a:rPr>
              <a:t>: Separação dos dados em 80% para treino e 20% para teste.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Pesos de Amostras</a:t>
            </a:r>
            <a:r>
              <a:rPr lang="pt-BR" sz="1100">
                <a:solidFill>
                  <a:schemeClr val="dk1"/>
                </a:solidFill>
              </a:rPr>
              <a:t>: Atribuição de pesos aos clusters para priorizar certos grupos no treinamento do modelo.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Normalização</a:t>
            </a:r>
            <a:r>
              <a:rPr lang="pt-BR" sz="1100">
                <a:solidFill>
                  <a:schemeClr val="dk1"/>
                </a:solidFill>
              </a:rPr>
              <a:t>: Aplicação do StandardScaler para padronizar os dados de treino e teste.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Classificação e Avaliação</a:t>
            </a:r>
            <a:r>
              <a:rPr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Modelos de Classificação</a:t>
            </a:r>
            <a:r>
              <a:rPr lang="pt-BR" sz="1100">
                <a:solidFill>
                  <a:schemeClr val="dk1"/>
                </a:solidFill>
              </a:rPr>
              <a:t>: Teste de diferentes modelos, como Random Forest, SVM, Logistic Regression, entre outros.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Avaliação de Desempenho</a:t>
            </a:r>
            <a:r>
              <a:rPr lang="pt-BR" sz="1100">
                <a:solidFill>
                  <a:schemeClr val="dk1"/>
                </a:solidFill>
              </a:rPr>
              <a:t>: Treinamento com pesos de amostras, cálculo de acurácia e uso de validação cruzada para medir a performance dos modelos.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Otimização do Modelo Selecionado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Otimizar os hiperparâmetros do modelo escolhido.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73425" y="416150"/>
            <a:ext cx="557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Modelo Preditivo</a:t>
            </a: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b="1" lang="pt-BR" sz="1700">
                <a:solidFill>
                  <a:srgbClr val="EA1D2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Classificação</a:t>
            </a:r>
            <a:endParaRPr b="1" sz="1700">
              <a:solidFill>
                <a:srgbClr val="EA1D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325" y="1091050"/>
            <a:ext cx="5641624" cy="373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273425" y="416150"/>
            <a:ext cx="55749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Modelos de Classificação</a:t>
            </a: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b="1" lang="pt-BR" sz="1700">
                <a:solidFill>
                  <a:srgbClr val="EA1D2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050">
              <a:solidFill>
                <a:srgbClr val="0000FF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b="1" sz="1700">
              <a:solidFill>
                <a:srgbClr val="EA1D2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636000" y="1967550"/>
            <a:ext cx="18804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 Forest</a:t>
            </a:r>
            <a:endParaRPr b="1" sz="9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0.8161</a:t>
            </a:r>
            <a:endParaRPr sz="9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Recall: 0.6000</a:t>
            </a:r>
            <a:endParaRPr sz="9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0.4105</a:t>
            </a:r>
            <a:endParaRPr sz="9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F1-Score: 0.4875</a:t>
            </a:r>
            <a:endParaRPr sz="9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AUC-ROC: 0.8213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 Accuracy: 0.9518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360000" y="1063950"/>
            <a:ext cx="82716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 base nas métricas fornecidas para o modelo de Random Forest (Accuracy: 0.8587, Recall: 0.60, Precision: 0.4105), podemos calcular as estimativas de receita para a próxima campanha de marketing se utilizar o modelo montado.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Estimativa de Clientes Selecionados</a:t>
            </a:r>
            <a:endParaRPr b="1" i="1"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estimar quantos clientes o modelo </a:t>
            </a: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identifica</a:t>
            </a: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como potenciais compradores, utilizaremos a precisão do modelo.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Precisão (0.4105): Significa que, entre os clientes selecionados pelo modelo, 41,05% realmente efetuam a compra.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de clientes da campanha (baseado no número da campanha anterior): 2.240.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Clientes selecionados pelo modelo: 41,05% de 2.240 = 918,8 clientes.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Clientes que realmente compram (segundo o recall de 60%): 60% de 918,8 = 551,3 compradores (aproximadamente 551 compradores).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Estimativa de Receita</a:t>
            </a:r>
            <a:endParaRPr b="1" i="1"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 base na receita gerada por cada comprador (11 MU por cliente), podemos calcular a receita estimada: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Receita estimada: 551 compradores x 11 MU = </a:t>
            </a:r>
            <a:r>
              <a:rPr b="1"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6.061 MU</a:t>
            </a: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pt-BR" sz="11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campanha anterior gerou 3.674 MU, enquanto a estimativa de receita para esta campanha, com base no modelo de Random Forest, é 6.061 MU, indicando um aumento significativo na receita projetada.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73425" y="416150"/>
            <a:ext cx="749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Taxa de Sucesso da Próxima Campanha </a:t>
            </a: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b="1" lang="pt-BR" sz="1700">
                <a:solidFill>
                  <a:srgbClr val="EA1D2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Classificador</a:t>
            </a:r>
            <a:endParaRPr b="1" sz="1700">
              <a:solidFill>
                <a:srgbClr val="EA1D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0325" y="439550"/>
            <a:ext cx="180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Visão Geral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34150" y="1762125"/>
            <a:ext cx="827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empresa enfrenta o desafio de </a:t>
            </a:r>
            <a:r>
              <a:rPr b="1" lang="pt-BR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melhorar significativamente</a:t>
            </a: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rentabilidade de </a:t>
            </a:r>
            <a:r>
              <a:rPr b="1" lang="pt-BR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suas campanhas de marketing direto</a:t>
            </a: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Para isso, é necessário identificar o público certo, reduzir desperdícios de recursos e implementar uma abordagem baseada em dados que maximize o lucro e gere confiança nos métodos quantitativos.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34150" y="1392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i="1" lang="pt-B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Problemática</a:t>
            </a:r>
            <a:endParaRPr b="1" sz="1600"/>
          </a:p>
        </p:txBody>
      </p:sp>
      <p:sp>
        <p:nvSpPr>
          <p:cNvPr id="65" name="Google Shape;65;p14"/>
          <p:cNvSpPr txBox="1"/>
          <p:nvPr/>
        </p:nvSpPr>
        <p:spPr>
          <a:xfrm>
            <a:off x="434150" y="272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i="1" lang="pt-B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Objetivos</a:t>
            </a:r>
            <a:endParaRPr b="1" sz="1600"/>
          </a:p>
        </p:txBody>
      </p:sp>
      <p:sp>
        <p:nvSpPr>
          <p:cNvPr id="66" name="Google Shape;66;p14"/>
          <p:cNvSpPr txBox="1"/>
          <p:nvPr/>
        </p:nvSpPr>
        <p:spPr>
          <a:xfrm>
            <a:off x="434150" y="3237525"/>
            <a:ext cx="835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Objetivo Principal</a:t>
            </a: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Desenvolver um modelo preditivo que maximize o lucro da próxima campanha de marketing direto.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Objetivo Secundário</a:t>
            </a: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Fornecer insights detalhados sobre o perfil dos clientes que compraram o gadget, facilitando ações de marketing futuras.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1D2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82225" y="1740600"/>
            <a:ext cx="5830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Análise Exploratória dos Dados (</a:t>
            </a:r>
            <a:r>
              <a:rPr b="1" lang="pt-BR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r>
              <a:rPr lang="pt-BR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051" y="51751"/>
            <a:ext cx="1051450" cy="10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73425" y="416150"/>
            <a:ext cx="557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Quem são os clientes? | </a:t>
            </a:r>
            <a:r>
              <a:rPr b="1" lang="pt-BR" sz="1700">
                <a:solidFill>
                  <a:srgbClr val="EA1D2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Dados sociodemográficos</a:t>
            </a:r>
            <a:endParaRPr b="1" sz="1700">
              <a:solidFill>
                <a:srgbClr val="EA1D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588125" y="3099325"/>
            <a:ext cx="49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Education:</a:t>
            </a:r>
            <a:r>
              <a:rPr i="1" lang="pt-BR" sz="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Basic 1, Graduation 2, Master 3, PhD 4</a:t>
            </a:r>
            <a:endParaRPr i="1" sz="7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7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Marital_Status:</a:t>
            </a:r>
            <a:r>
              <a:rPr i="1" lang="pt-BR" sz="7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Single 1, Together 2, Married 3, Divorced 4, Widow 5, Alone 6, Absurd 7, YOLO 8</a:t>
            </a:r>
            <a:endParaRPr i="1" sz="7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25" y="1030844"/>
            <a:ext cx="4034999" cy="214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250" y="1030850"/>
            <a:ext cx="4070351" cy="21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436450" y="3735950"/>
            <a:ext cx="8144100" cy="1175700"/>
          </a:xfrm>
          <a:prstGeom prst="roundRect">
            <a:avLst>
              <a:gd fmla="val 16667" name="adj"/>
            </a:avLst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faixa etária dos indivíduos varia de 29 a 85 anos, com a maioria concentrada entre 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48 e 66 anos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 renda mínima é de R$ 1.730, e a máxima atinge R$ 113.734, indicando uma grande desigualdade no rendimento.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Em termos de escolaridade, a maior 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parte dos indivíduos possui 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Graduation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(Nível 2)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representando 50% da amostra, seguido por 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(Nível 3) e 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PhD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(Nível 4). O 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(Nível 1) é o nível educacional menos comum, com apenas 54 pessoas, evidenciando que a maioria tem formação educacional mais avançada.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A maioria das pessoas tem filhos, há ligeiramente mais filhos adolescentes do que filhos pequenos. O estado civil indica que a maioria está casada ou em união estável. Alguns indivíduos têm até dois filhos em cada faixa etária.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36450" y="3463925"/>
            <a:ext cx="792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Distribuição de Idade, Níveis Educacionais, Renda, Filhos e Estado Civil | Todos que </a:t>
            </a:r>
            <a:r>
              <a:rPr b="1" i="1" lang="pt-BR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responderam</a:t>
            </a:r>
            <a:r>
              <a:rPr b="1" i="1" lang="pt-BR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 pesquisa</a:t>
            </a:r>
            <a:endParaRPr b="1" i="1"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436450" y="3854575"/>
            <a:ext cx="8144100" cy="1019100"/>
          </a:xfrm>
          <a:prstGeom prst="roundRect">
            <a:avLst>
              <a:gd fmla="val 16667" name="adj"/>
            </a:avLst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maioria dos clientes pertence ao Estado Civil 1 (single), especialmente com Educação 2 (Gaduation).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Baixa adesão no Estado Civil 2 com Educação 1: Apenas 2 clientes, indicando menor engajamento desse grupo.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Faixa etária 46-60 anos é o destaque em quase todas as faixas de renda. Com destaque para clientes com a renda “Baixa”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Potencial em renda alta: Clientes 31-45 anos com renda "Alta" têm bom engajamento e poder aquisitivo.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36450" y="3562525"/>
            <a:ext cx="649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Distribuição de Idade, Níveis Educacionais, Renda, Filhos e Estado Civil | </a:t>
            </a:r>
            <a:r>
              <a:rPr b="1" i="1" lang="pt-BR" sz="1000">
                <a:solidFill>
                  <a:srgbClr val="EA1D2C"/>
                </a:solidFill>
                <a:latin typeface="Roboto"/>
                <a:ea typeface="Roboto"/>
                <a:cs typeface="Roboto"/>
                <a:sym typeface="Roboto"/>
              </a:rPr>
              <a:t>Aderiram a Campanha (Response = 1)</a:t>
            </a:r>
            <a:r>
              <a:rPr b="1" i="1" lang="pt-BR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1000">
              <a:solidFill>
                <a:srgbClr val="EA1D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50" y="986438"/>
            <a:ext cx="3481337" cy="241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4625" y="985650"/>
            <a:ext cx="4035000" cy="23656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73425" y="416150"/>
            <a:ext cx="549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Quem são os clientes? | </a:t>
            </a:r>
            <a:r>
              <a:rPr b="1" lang="pt-BR" sz="1700">
                <a:solidFill>
                  <a:srgbClr val="EA1D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Dados sociodemográficos</a:t>
            </a:r>
            <a:endParaRPr b="1" sz="1700">
              <a:solidFill>
                <a:srgbClr val="EA1D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604950" y="3218575"/>
            <a:ext cx="49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Education:</a:t>
            </a:r>
            <a:r>
              <a:rPr i="1" lang="pt-BR" sz="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Basic 1, Graduation 2, Master 3, PhD 4</a:t>
            </a:r>
            <a:endParaRPr i="1" sz="7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7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Marital_Status:</a:t>
            </a:r>
            <a:r>
              <a:rPr i="1" lang="pt-BR" sz="7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Single 1, Together 2, Married 3, Divorced 4, Widow 5, Alone 6, Absurd 7, YOLO 8</a:t>
            </a:r>
            <a:endParaRPr i="1" sz="7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357950" y="1556575"/>
            <a:ext cx="3556800" cy="3100800"/>
          </a:xfrm>
          <a:prstGeom prst="roundRect">
            <a:avLst>
              <a:gd fmla="val 16667" name="adj"/>
            </a:avLst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Existe uma tendência clara de </a:t>
            </a: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aumento nos gastos à medida que a faixa de renda sobe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especialmente nas categorias de vinhos, carne e produtos "gold". Por exemplo, clientes na faixa de renda Muito Baixa gastam em média 11,10 em vinhos, enquanto na faixa Alta, o gasto sobe para 673,64.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 clientes com maior renda tendem a gastar mais com produtos "gold"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(72,53), indicando que a renda está fortemente associada à compra de itens mais exclusivos.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 clientes da faixa Média têm uma distribuição de gastos mais equilibrada</a:t>
            </a:r>
            <a:r>
              <a:rPr lang="pt-BR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entre diferentes categorias, com destaque para os gastos com carnes (204,4) e produtos de peixe (48,24), o que pode indicar uma maior diversificação nas compras à medida que a renda se torna mais estável.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57950" y="1202575"/>
            <a:ext cx="35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i="1"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Relação Renda &amp; Gastos nas categorias de produtos</a:t>
            </a:r>
            <a:endParaRPr b="1" sz="1300">
              <a:solidFill>
                <a:srgbClr val="434343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73425" y="416150"/>
            <a:ext cx="585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Quais são os comportamentos de Compra? |</a:t>
            </a: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1700">
                <a:solidFill>
                  <a:srgbClr val="EA1D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Produtos</a:t>
            </a:r>
            <a:endParaRPr b="1" sz="1700">
              <a:solidFill>
                <a:srgbClr val="EA1D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150" y="1564525"/>
            <a:ext cx="4536699" cy="281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490175" y="4333400"/>
            <a:ext cx="42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Income: </a:t>
            </a:r>
            <a:r>
              <a:rPr i="1" lang="pt-BR" sz="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Muito Baixa (0–25.000), Baixa (25.001–50.000), Média (50.001–75.000), Alta (Acima de 75.000) </a:t>
            </a:r>
            <a:endParaRPr i="1" sz="7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700">
                <a:solidFill>
                  <a:srgbClr val="EA1D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i="1" lang="pt-BR" sz="7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Valores Anuais</a:t>
            </a:r>
            <a:endParaRPr i="1" sz="7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360250" y="3778400"/>
            <a:ext cx="8144100" cy="1123800"/>
          </a:xfrm>
          <a:prstGeom prst="roundRect">
            <a:avLst>
              <a:gd fmla="val 16667" name="adj"/>
            </a:avLst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Em geral,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pessoas com maior renda tendem a comprar mais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tanto pela web quanto nas lojas físicas, com uma presença significativa de 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compras via catálogo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nas faixas de 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renda “Alta”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As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compras online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são mais populares 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pessoas com maior renda (média e alta)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tendo consumidores de 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baixa renda preferindo realizar comprar em lojas físicas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As faixas etárias mais jovens (Até 30 anos) tendem a ter um comportamento mais expressivo nas compras por web e loja, enquanto as 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faixas etárias mais velhas 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(Acima de 60 anos) </a:t>
            </a:r>
            <a:r>
              <a:rPr b="1"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possuem compras mais equilibradas</a:t>
            </a:r>
            <a:r>
              <a:rPr lang="pt-BR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com um aumento nas compras via catálogo nas faixas de renda mais altas.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60250" y="3439700"/>
            <a:ext cx="711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i="1" lang="pt-BR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Relação entre idade e renda por canal de venda (web, loja, catálogo) </a:t>
            </a:r>
            <a:r>
              <a:rPr b="1" i="1" lang="pt-BR"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b="1" i="1" lang="pt-BR" sz="1000">
                <a:solidFill>
                  <a:srgbClr val="EA1D2C"/>
                </a:solidFill>
                <a:latin typeface="Roboto"/>
                <a:ea typeface="Roboto"/>
                <a:cs typeface="Roboto"/>
                <a:sym typeface="Roboto"/>
              </a:rPr>
              <a:t>Aderiram a Campanha (Response = 1)</a:t>
            </a:r>
            <a:r>
              <a:rPr b="1" i="1" lang="pt-BR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38" y="1121939"/>
            <a:ext cx="8207337" cy="2269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73425" y="416150"/>
            <a:ext cx="661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Quais são os comportamentos de Compra? | </a:t>
            </a:r>
            <a:r>
              <a:rPr b="1" lang="pt-BR" sz="1700">
                <a:solidFill>
                  <a:srgbClr val="EA1D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Canais de Compra</a:t>
            </a:r>
            <a:endParaRPr b="1" sz="1700">
              <a:solidFill>
                <a:srgbClr val="EA1D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1D2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282225" y="1359600"/>
            <a:ext cx="5830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Segmentação de Clientes - </a:t>
            </a:r>
            <a:r>
              <a:rPr b="1" lang="pt-BR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Clusterização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051" y="51751"/>
            <a:ext cx="1051450" cy="10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25885" l="9016" r="9755" t="25676"/>
          <a:stretch/>
        </p:blipFill>
        <p:spPr>
          <a:xfrm>
            <a:off x="7939177" y="339938"/>
            <a:ext cx="855572" cy="51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60000" y="1063950"/>
            <a:ext cx="82716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objetivo desta etapa é realizar a </a:t>
            </a: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segmentação de clientes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identificar grupos com características semelhantes, permitindo ações de marketing direcionadas e maximizando o potencial de sucesso da campanha. A segmentação foi construída com base na Análise Exploratória de Dados (EDA)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Clusterização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Utilizou-se algoritmos como </a:t>
            </a: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K-Means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agrupar clientes com características semelhantes. Além disso, foi aplicada a técnica de </a:t>
            </a: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Análise de Componentes Principais (PCA)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redução de dimensionalidade.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Análise dos Segmentos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segmento foi descrito destacando suas principais características (ex.: clientes jovens de alta renda, famílias numerosas de média renda).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Foi analisada a relação de cada grupo com a </a:t>
            </a: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probabilidade de compra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identificando os segmentos mais promissores para a campanha.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Validação dos Segmentos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coerência dos grupos foi avaliada por métricas de clusterização (como silhueta) e validação cruzada.</a:t>
            </a:r>
            <a:endParaRPr b="1" i="1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73425" y="416150"/>
            <a:ext cx="557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Segmentação de Clientes</a:t>
            </a:r>
            <a:r>
              <a:rPr b="1" lang="pt-BR" sz="17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b="1" lang="pt-BR" sz="1700">
                <a:solidFill>
                  <a:srgbClr val="EA1D2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Clusterização</a:t>
            </a:r>
            <a:endParaRPr b="1" sz="1700">
              <a:solidFill>
                <a:srgbClr val="EA1D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