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70" r:id="rId5"/>
    <p:sldId id="258" r:id="rId6"/>
    <p:sldId id="261" r:id="rId7"/>
    <p:sldId id="275" r:id="rId8"/>
    <p:sldId id="276" r:id="rId9"/>
    <p:sldId id="274" r:id="rId10"/>
    <p:sldId id="263" r:id="rId11"/>
    <p:sldId id="264" r:id="rId12"/>
    <p:sldId id="265" r:id="rId13"/>
    <p:sldId id="259" r:id="rId14"/>
    <p:sldId id="268" r:id="rId15"/>
    <p:sldId id="260" r:id="rId16"/>
    <p:sldId id="266" r:id="rId17"/>
    <p:sldId id="271" r:id="rId18"/>
    <p:sldId id="272" r:id="rId19"/>
    <p:sldId id="267" r:id="rId20"/>
    <p:sldId id="269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232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24DB87-A95D-4E31-B6D0-B0D8B27AC8FF}" type="datetimeFigureOut">
              <a:rPr lang="pt-BR" smtClean="0"/>
              <a:pPr/>
              <a:t>29/07/2018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0DB649-E2A6-4ADB-B302-ECC156370F7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Protocolo ODD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Visão geral, Conceitos de Design e Detalhes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6000" y="28288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standard protocol for describing individual-based and</a:t>
            </a:r>
          </a:p>
          <a:p>
            <a:r>
              <a:rPr lang="en-US" dirty="0" smtClean="0"/>
              <a:t>agent-based models</a:t>
            </a:r>
          </a:p>
          <a:p>
            <a:r>
              <a:rPr lang="en-US" dirty="0" smtClean="0"/>
              <a:t>Grimm et al, </a:t>
            </a:r>
            <a:r>
              <a:rPr lang="pt-BR" dirty="0" err="1" smtClean="0"/>
              <a:t>ecological</a:t>
            </a:r>
            <a:r>
              <a:rPr lang="pt-BR" dirty="0" smtClean="0"/>
              <a:t> </a:t>
            </a:r>
            <a:r>
              <a:rPr lang="pt-BR" dirty="0" err="1" smtClean="0"/>
              <a:t>modelling</a:t>
            </a:r>
            <a:r>
              <a:rPr lang="pt-BR" dirty="0" smtClean="0"/>
              <a:t> 198 (2006) 115–126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Variáveis de estado e escalas</a:t>
            </a:r>
          </a:p>
          <a:p>
            <a:pPr lvl="1"/>
            <a:r>
              <a:rPr lang="pt-BR" sz="2400" dirty="0" smtClean="0"/>
              <a:t>Este modelo é composto por agentes de três tipos (grama, ovelhas e lobos) com as seguintes características:</a:t>
            </a:r>
          </a:p>
          <a:p>
            <a:pPr lvl="2"/>
            <a:r>
              <a:rPr lang="pt-BR" sz="2000" dirty="0" smtClean="0"/>
              <a:t>Energia (inexiste para grama)</a:t>
            </a:r>
          </a:p>
          <a:p>
            <a:pPr lvl="3"/>
            <a:r>
              <a:rPr lang="pt-BR" sz="1800" dirty="0" smtClean="0"/>
              <a:t>É gasta à medida que os agentes se movimentam e reproduzem, quando chega a zero eles morrem</a:t>
            </a:r>
          </a:p>
          <a:p>
            <a:pPr lvl="2"/>
            <a:r>
              <a:rPr lang="pt-BR" sz="2000" dirty="0" smtClean="0"/>
              <a:t>Tempo (somente grama)</a:t>
            </a:r>
          </a:p>
          <a:p>
            <a:pPr lvl="3"/>
            <a:r>
              <a:rPr lang="pt-BR" sz="1800" dirty="0" smtClean="0"/>
              <a:t>Tempo que a grama leva para crescer</a:t>
            </a:r>
          </a:p>
          <a:p>
            <a:pPr lvl="1"/>
            <a:r>
              <a:rPr lang="pt-BR" sz="2400" dirty="0" smtClean="0"/>
              <a:t>Escalas</a:t>
            </a:r>
          </a:p>
          <a:p>
            <a:pPr lvl="2"/>
            <a:r>
              <a:rPr lang="pt-BR" sz="2000" dirty="0" smtClean="0"/>
              <a:t>Interações locais de curto alcance, escala de gerações</a:t>
            </a:r>
          </a:p>
          <a:p>
            <a:pPr lvl="3"/>
            <a:r>
              <a:rPr lang="pt-BR" sz="1800" dirty="0" smtClean="0"/>
              <a:t>Mundo de 17X17, condições de contorno contínuas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Processos e seqüência</a:t>
            </a:r>
          </a:p>
          <a:p>
            <a:r>
              <a:rPr lang="pt-BR" sz="2800" dirty="0" smtClean="0"/>
              <a:t>Quem faz o quê, e em que ordem?</a:t>
            </a:r>
          </a:p>
          <a:p>
            <a:pPr lvl="1"/>
            <a:r>
              <a:rPr lang="pt-BR" sz="2000" dirty="0" smtClean="0"/>
              <a:t>Pegar fogo</a:t>
            </a:r>
          </a:p>
          <a:p>
            <a:pPr lvl="2"/>
            <a:r>
              <a:rPr lang="pt-BR" sz="1800" dirty="0" smtClean="0"/>
              <a:t>Depende do número de vizinhos</a:t>
            </a:r>
          </a:p>
          <a:p>
            <a:pPr lvl="1"/>
            <a:r>
              <a:rPr lang="pt-BR" sz="2400" dirty="0" smtClean="0"/>
              <a:t>Apagar fogo</a:t>
            </a:r>
          </a:p>
          <a:p>
            <a:pPr lvl="2"/>
            <a:r>
              <a:rPr lang="pt-BR" sz="1800" dirty="0" smtClean="0"/>
              <a:t>Após x rodadas em chamas</a:t>
            </a:r>
          </a:p>
          <a:p>
            <a:pPr lvl="1"/>
            <a:r>
              <a:rPr lang="pt-BR" sz="2400" dirty="0" smtClean="0"/>
              <a:t>Nascer </a:t>
            </a:r>
          </a:p>
          <a:p>
            <a:pPr lvl="2"/>
            <a:r>
              <a:rPr lang="pt-BR" sz="1800" dirty="0" smtClean="0"/>
              <a:t>Após y rodadas como queimado</a:t>
            </a:r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410200"/>
          </a:xfrm>
        </p:spPr>
        <p:txBody>
          <a:bodyPr>
            <a:noAutofit/>
          </a:bodyPr>
          <a:lstStyle/>
          <a:p>
            <a:pPr lvl="1"/>
            <a:r>
              <a:rPr lang="pt-BR" sz="1800" dirty="0" smtClean="0"/>
              <a:t>Comer</a:t>
            </a:r>
          </a:p>
          <a:p>
            <a:pPr lvl="2"/>
            <a:r>
              <a:rPr lang="pt-BR" sz="1600" dirty="0" smtClean="0"/>
              <a:t>Para lobos: come uma das ovelhas numa certa região e aumenta energia</a:t>
            </a:r>
          </a:p>
          <a:p>
            <a:pPr lvl="2"/>
            <a:r>
              <a:rPr lang="pt-BR" sz="1600" dirty="0" smtClean="0"/>
              <a:t>Para ovelhas: come a grama do </a:t>
            </a:r>
            <a:r>
              <a:rPr lang="pt-BR" sz="1600" dirty="0" err="1" smtClean="0"/>
              <a:t>patch</a:t>
            </a:r>
            <a:r>
              <a:rPr lang="pt-BR" sz="1600" dirty="0" smtClean="0"/>
              <a:t> onde se encontra, caso haja</a:t>
            </a:r>
          </a:p>
          <a:p>
            <a:pPr lvl="1"/>
            <a:r>
              <a:rPr lang="pt-BR" sz="1800" dirty="0" smtClean="0"/>
              <a:t>Andar </a:t>
            </a:r>
          </a:p>
          <a:p>
            <a:pPr lvl="2"/>
            <a:r>
              <a:rPr lang="pt-BR" sz="1600" dirty="0" smtClean="0"/>
              <a:t>Deslocamento aleatório</a:t>
            </a:r>
          </a:p>
          <a:p>
            <a:pPr lvl="1"/>
            <a:r>
              <a:rPr lang="pt-BR" sz="1800" dirty="0" smtClean="0"/>
              <a:t>Morrer</a:t>
            </a:r>
          </a:p>
          <a:p>
            <a:pPr lvl="2"/>
            <a:r>
              <a:rPr lang="pt-BR" sz="1600" dirty="0" smtClean="0"/>
              <a:t>Quando a energia chega a zero</a:t>
            </a:r>
          </a:p>
          <a:p>
            <a:pPr lvl="1"/>
            <a:r>
              <a:rPr lang="pt-BR" sz="1800" dirty="0" smtClean="0"/>
              <a:t>Reproduzir</a:t>
            </a:r>
          </a:p>
          <a:p>
            <a:pPr lvl="2"/>
            <a:r>
              <a:rPr lang="pt-BR" sz="1600" dirty="0" smtClean="0"/>
              <a:t>Quando a energia chega a um certo limite, gera um novo individuo do mesmo tipo, com uma determinada energia inicial</a:t>
            </a:r>
          </a:p>
          <a:p>
            <a:pPr lvl="1"/>
            <a:r>
              <a:rPr lang="pt-BR" sz="1800" dirty="0" smtClean="0"/>
              <a:t>Crescer grama</a:t>
            </a:r>
          </a:p>
          <a:p>
            <a:pPr lvl="2"/>
            <a:r>
              <a:rPr lang="pt-BR" sz="1600" dirty="0" smtClean="0"/>
              <a:t>Após x rodadas, a grama cresce novamente</a:t>
            </a:r>
          </a:p>
          <a:p>
            <a:pPr lvl="1"/>
            <a:r>
              <a:rPr lang="pt-BR" sz="1600" dirty="0" smtClean="0"/>
              <a:t>Seqüência:</a:t>
            </a:r>
          </a:p>
          <a:p>
            <a:pPr lvl="2"/>
            <a:r>
              <a:rPr lang="pt-BR" sz="1400" dirty="0" smtClean="0"/>
              <a:t>Andar</a:t>
            </a:r>
          </a:p>
          <a:p>
            <a:pPr lvl="2"/>
            <a:r>
              <a:rPr lang="pt-BR" sz="1400" dirty="0" smtClean="0"/>
              <a:t>Comer</a:t>
            </a:r>
          </a:p>
          <a:p>
            <a:pPr lvl="2"/>
            <a:r>
              <a:rPr lang="pt-BR" sz="1400" dirty="0" smtClean="0"/>
              <a:t>Reproduzir</a:t>
            </a:r>
          </a:p>
          <a:p>
            <a:pPr lvl="2"/>
            <a:r>
              <a:rPr lang="pt-BR" sz="1400" dirty="0" smtClean="0"/>
              <a:t>Crescer grama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12776"/>
            <a:ext cx="7956376" cy="5445224"/>
          </a:xfrm>
        </p:spPr>
        <p:txBody>
          <a:bodyPr>
            <a:no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Emergência</a:t>
            </a:r>
          </a:p>
          <a:p>
            <a:pPr lvl="1"/>
            <a:r>
              <a:rPr lang="pt-BR" sz="1600" dirty="0" smtClean="0"/>
              <a:t>Que comportamentos do sistema emergem a partir de comportamentos individuais e quais são impostos?</a:t>
            </a:r>
          </a:p>
          <a:p>
            <a:r>
              <a:rPr lang="pt-BR" sz="2000" dirty="0" smtClean="0"/>
              <a:t>Adaptação:</a:t>
            </a:r>
          </a:p>
          <a:p>
            <a:pPr lvl="1"/>
            <a:r>
              <a:rPr lang="pt-BR" sz="1800" dirty="0" smtClean="0"/>
              <a:t>Que características os indivíduos dos modelos tem que podem melhorar direta ou indiretamente seu </a:t>
            </a:r>
            <a:r>
              <a:rPr lang="pt-BR" sz="1800" dirty="0" err="1" smtClean="0"/>
              <a:t>fitness</a:t>
            </a:r>
            <a:r>
              <a:rPr lang="pt-BR" sz="1800" dirty="0" smtClean="0"/>
              <a:t>, em resposta mudanças em si ou ao ambiente?</a:t>
            </a:r>
          </a:p>
          <a:p>
            <a:r>
              <a:rPr lang="pt-BR" sz="2000" dirty="0" err="1" smtClean="0"/>
              <a:t>Fitness</a:t>
            </a:r>
            <a:r>
              <a:rPr lang="pt-BR" sz="2000" dirty="0" smtClean="0"/>
              <a:t>: </a:t>
            </a:r>
          </a:p>
          <a:p>
            <a:pPr lvl="1"/>
            <a:r>
              <a:rPr lang="pt-BR" sz="1800" dirty="0" smtClean="0"/>
              <a:t>A busca pelo </a:t>
            </a:r>
            <a:r>
              <a:rPr lang="pt-BR" sz="1800" dirty="0" err="1" smtClean="0"/>
              <a:t>fitness</a:t>
            </a:r>
            <a:r>
              <a:rPr lang="pt-BR" sz="1800" dirty="0" smtClean="0"/>
              <a:t> é modelada explicitamente ou implicitamente? Se explícito, como os indivíduos calculam seu próprio </a:t>
            </a:r>
            <a:r>
              <a:rPr lang="pt-BR" sz="1800" dirty="0" err="1" smtClean="0"/>
              <a:t>fitness</a:t>
            </a:r>
            <a:r>
              <a:rPr lang="pt-BR" sz="1800" dirty="0" smtClean="0"/>
              <a:t>? Se o modelo envolve animais ou plantas, que objetivos dos agentes devem ser considerados? (rendimentos econômicos, controle de poluição, transmissão de informação)</a:t>
            </a:r>
          </a:p>
          <a:p>
            <a:r>
              <a:rPr lang="pt-BR" sz="2000" dirty="0" smtClean="0"/>
              <a:t>Previsão</a:t>
            </a:r>
          </a:p>
          <a:p>
            <a:pPr lvl="1"/>
            <a:r>
              <a:rPr lang="pt-BR" sz="1800" dirty="0" smtClean="0"/>
              <a:t>Ao estimar conseqüências de suas ações , como eles prevêem as condições futuras?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design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Percepção</a:t>
            </a:r>
          </a:p>
          <a:p>
            <a:pPr lvl="1"/>
            <a:r>
              <a:rPr lang="pt-BR" sz="1800" dirty="0" smtClean="0"/>
              <a:t>Que variáveis internas e ambientais se assume que os </a:t>
            </a:r>
            <a:r>
              <a:rPr lang="pt-BR" sz="1800" dirty="0" err="1" smtClean="0"/>
              <a:t>indvíduos</a:t>
            </a:r>
            <a:r>
              <a:rPr lang="pt-BR" sz="1800" dirty="0" smtClean="0"/>
              <a:t> conheçam ou possam perceber e considerar em suas decisões? </a:t>
            </a:r>
          </a:p>
          <a:p>
            <a:r>
              <a:rPr lang="pt-BR" sz="2000" dirty="0" smtClean="0"/>
              <a:t>Interação</a:t>
            </a:r>
          </a:p>
          <a:p>
            <a:pPr lvl="1"/>
            <a:r>
              <a:rPr lang="pt-BR" sz="1800" dirty="0" smtClean="0"/>
              <a:t>Que tipos de interações entre indivíduos são assumidas?</a:t>
            </a:r>
          </a:p>
          <a:p>
            <a:r>
              <a:rPr lang="pt-BR" sz="2000" dirty="0" err="1" smtClean="0"/>
              <a:t>Estocasticidade</a:t>
            </a:r>
            <a:endParaRPr lang="pt-BR" sz="2000" dirty="0" smtClean="0"/>
          </a:p>
          <a:p>
            <a:pPr lvl="1"/>
            <a:r>
              <a:rPr lang="pt-BR" sz="1800" dirty="0" err="1" smtClean="0"/>
              <a:t>Estocasticidade</a:t>
            </a:r>
            <a:r>
              <a:rPr lang="pt-BR" sz="1800" dirty="0" smtClean="0"/>
              <a:t> é parte do modelo? Por que motivos?</a:t>
            </a:r>
          </a:p>
          <a:p>
            <a:r>
              <a:rPr lang="pt-BR" sz="2000" dirty="0" smtClean="0"/>
              <a:t>Coletivos</a:t>
            </a:r>
          </a:p>
          <a:p>
            <a:pPr lvl="1"/>
            <a:r>
              <a:rPr lang="pt-BR" sz="1800" dirty="0" smtClean="0"/>
              <a:t>Os indivíduos são agrupados em coletivos? Por exemplo, um grupo social?</a:t>
            </a:r>
          </a:p>
          <a:p>
            <a:r>
              <a:rPr lang="pt-BR" sz="2000" dirty="0" smtClean="0"/>
              <a:t>Observação: </a:t>
            </a:r>
          </a:p>
          <a:p>
            <a:pPr lvl="1"/>
            <a:r>
              <a:rPr lang="pt-BR" sz="1800" dirty="0" smtClean="0"/>
              <a:t>como os dados são coletados a partir do modelo para testes, entendimento e análise?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Inicialização</a:t>
            </a:r>
          </a:p>
          <a:p>
            <a:r>
              <a:rPr lang="pt-BR" dirty="0" smtClean="0"/>
              <a:t>Input</a:t>
            </a:r>
          </a:p>
          <a:p>
            <a:r>
              <a:rPr lang="pt-BR" dirty="0" err="1" smtClean="0"/>
              <a:t>Submodelos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Inicialização</a:t>
            </a:r>
          </a:p>
          <a:p>
            <a:pPr lvl="1"/>
            <a:r>
              <a:rPr lang="pt-BR" dirty="0" smtClean="0"/>
              <a:t>Quais os valores iniciais dos parâmetros e das variáveis?</a:t>
            </a:r>
          </a:p>
          <a:p>
            <a:pPr lvl="1"/>
            <a:r>
              <a:rPr lang="pt-BR" dirty="0" smtClean="0"/>
              <a:t>Como o mundo é criado?</a:t>
            </a:r>
          </a:p>
          <a:p>
            <a:pPr lvl="1"/>
            <a:r>
              <a:rPr lang="pt-BR" dirty="0" smtClean="0"/>
              <a:t>Quantos indivíduos de cada tipo e quais os valores de suas variáveis?</a:t>
            </a:r>
          </a:p>
          <a:p>
            <a:pPr lvl="1"/>
            <a:r>
              <a:rPr lang="pt-BR" dirty="0" smtClean="0"/>
              <a:t>Elas variam entre simulações?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Inicialização</a:t>
            </a:r>
          </a:p>
          <a:p>
            <a:pPr lvl="1"/>
            <a:r>
              <a:rPr lang="pt-BR" dirty="0" smtClean="0"/>
              <a:t>Número de áreas de fogo/floresta/queimada iniciais</a:t>
            </a:r>
          </a:p>
          <a:p>
            <a:pPr lvl="1"/>
            <a:r>
              <a:rPr lang="pt-BR" dirty="0" smtClean="0"/>
              <a:t>Probabilidade de pegar fogo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Inicialização</a:t>
            </a:r>
          </a:p>
          <a:p>
            <a:pPr lvl="1"/>
            <a:r>
              <a:rPr lang="pt-BR" dirty="0" smtClean="0"/>
              <a:t>Numero de ovelhas/lobos/grama</a:t>
            </a:r>
          </a:p>
          <a:p>
            <a:pPr lvl="1"/>
            <a:r>
              <a:rPr lang="pt-BR" dirty="0" smtClean="0"/>
              <a:t>Ganhos e perdas de energia iniciais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Input</a:t>
            </a:r>
          </a:p>
          <a:p>
            <a:pPr lvl="1"/>
            <a:r>
              <a:rPr lang="pt-BR" dirty="0" smtClean="0"/>
              <a:t>O modelo utiliza dados externos?</a:t>
            </a:r>
          </a:p>
          <a:p>
            <a:pPr lvl="1"/>
            <a:r>
              <a:rPr lang="pt-BR" dirty="0" smtClean="0"/>
              <a:t>Se sim, quais?</a:t>
            </a:r>
          </a:p>
          <a:p>
            <a:pPr lvl="2"/>
            <a:r>
              <a:rPr lang="pt-BR" dirty="0" smtClean="0"/>
              <a:t>Mapa do </a:t>
            </a:r>
            <a:r>
              <a:rPr lang="pt-BR" dirty="0" err="1" smtClean="0"/>
              <a:t>ArcGIS</a:t>
            </a:r>
            <a:endParaRPr lang="pt-BR" dirty="0" smtClean="0"/>
          </a:p>
          <a:p>
            <a:pPr lvl="2"/>
            <a:r>
              <a:rPr lang="pt-BR" dirty="0" smtClean="0"/>
              <a:t>Dados de populações</a:t>
            </a:r>
          </a:p>
          <a:p>
            <a:pPr lvl="2"/>
            <a:r>
              <a:rPr lang="pt-BR" dirty="0" smtClean="0"/>
              <a:t>Dados de ecossistemas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Modelagem computacional de sistemas biológicos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7406640" cy="1752600"/>
          </a:xfrm>
        </p:spPr>
        <p:txBody>
          <a:bodyPr/>
          <a:lstStyle/>
          <a:p>
            <a:endParaRPr lang="pt-BR" dirty="0" smtClean="0"/>
          </a:p>
        </p:txBody>
      </p:sp>
      <p:pic>
        <p:nvPicPr>
          <p:cNvPr id="4" name="Picture 7" descr="http://www.ecologia.ufba.br/logouf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9925" y="0"/>
            <a:ext cx="8540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31640" y="5657671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Msc</a:t>
            </a:r>
            <a:r>
              <a:rPr lang="pt-BR" dirty="0" smtClean="0"/>
              <a:t>. Vitor </a:t>
            </a:r>
            <a:r>
              <a:rPr lang="pt-BR" dirty="0" smtClean="0"/>
              <a:t>Rios e José Garcia</a:t>
            </a:r>
            <a:endParaRPr lang="pt-BR" dirty="0" smtClean="0"/>
          </a:p>
          <a:p>
            <a:r>
              <a:rPr lang="pt-BR" dirty="0" smtClean="0"/>
              <a:t>Universidade Federal da Bahia</a:t>
            </a:r>
          </a:p>
          <a:p>
            <a:r>
              <a:rPr lang="pt-BR" dirty="0" smtClean="0"/>
              <a:t>Instituto de Biologia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57732"/>
            <a:ext cx="4572000" cy="374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Submodelos</a:t>
            </a:r>
            <a:endParaRPr lang="pt-BR" dirty="0" smtClean="0"/>
          </a:p>
          <a:p>
            <a:pPr lvl="1"/>
            <a:r>
              <a:rPr lang="pt-BR" dirty="0" smtClean="0"/>
              <a:t>Descrever em detalhes e com clareza todos os </a:t>
            </a:r>
            <a:r>
              <a:rPr lang="pt-BR" dirty="0" err="1" smtClean="0"/>
              <a:t>submodelos</a:t>
            </a:r>
            <a:r>
              <a:rPr lang="pt-BR" dirty="0" smtClean="0"/>
              <a:t> incluídos em 	“processos e </a:t>
            </a:r>
            <a:r>
              <a:rPr lang="pt-BR" dirty="0" err="1" smtClean="0"/>
              <a:t>sequência</a:t>
            </a:r>
            <a:r>
              <a:rPr lang="pt-BR" dirty="0" smtClean="0"/>
              <a:t>”</a:t>
            </a:r>
          </a:p>
          <a:p>
            <a:pPr lvl="1"/>
            <a:r>
              <a:rPr lang="pt-BR" dirty="0" err="1" smtClean="0"/>
              <a:t>Submodelos</a:t>
            </a:r>
            <a:r>
              <a:rPr lang="pt-BR" dirty="0" smtClean="0"/>
              <a:t> são “teorias” de como as coisas funcionam dentro do seu modelo</a:t>
            </a:r>
          </a:p>
          <a:p>
            <a:pPr lvl="1"/>
            <a:r>
              <a:rPr lang="pt-BR" dirty="0" smtClean="0"/>
              <a:t>Na forma original</a:t>
            </a:r>
          </a:p>
          <a:p>
            <a:pPr lvl="2"/>
            <a:r>
              <a:rPr lang="pt-BR" dirty="0" smtClean="0"/>
              <a:t>Equações</a:t>
            </a:r>
          </a:p>
          <a:p>
            <a:pPr lvl="2"/>
            <a:r>
              <a:rPr lang="pt-BR" dirty="0" smtClean="0"/>
              <a:t>Algoritmos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632"/>
            <a:ext cx="7262289" cy="52763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9260"/>
            <a:ext cx="9144000" cy="13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816"/>
          <a:stretch>
            <a:fillRect/>
          </a:stretch>
        </p:blipFill>
        <p:spPr bwMode="auto">
          <a:xfrm>
            <a:off x="179512" y="19101"/>
            <a:ext cx="8890448" cy="672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passos devem apresentar justificativas claras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Propósito</a:t>
            </a:r>
          </a:p>
          <a:p>
            <a:r>
              <a:rPr lang="pt-BR" dirty="0" smtClean="0"/>
              <a:t>Variáveis de estado e escalas</a:t>
            </a:r>
          </a:p>
          <a:p>
            <a:r>
              <a:rPr lang="pt-BR" dirty="0" smtClean="0"/>
              <a:t>Processos e seqüência</a:t>
            </a:r>
            <a:endParaRPr lang="pt-BR" dirty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Propósito</a:t>
            </a:r>
          </a:p>
          <a:p>
            <a:pPr lvl="1"/>
            <a:r>
              <a:rPr lang="pt-BR" dirty="0" smtClean="0"/>
              <a:t>O que o modelo se propõe a modelar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objetivo deste modelo é simular a dinâmica de um incêndio em uma floresta, e como o tempo de recuperação da floresta influencia  a dinâmica das queimadas</a:t>
            </a:r>
          </a:p>
          <a:p>
            <a:pPr lvl="1"/>
            <a:r>
              <a:rPr lang="pt-BR" dirty="0" smtClean="0"/>
              <a:t>O objetivo deste modelo é simular as flutuações de populações de lobos e ovelhas em um sistema de </a:t>
            </a:r>
            <a:r>
              <a:rPr lang="pt-BR" dirty="0" smtClean="0"/>
              <a:t>predação.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47"/>
            <a:ext cx="9144000" cy="35133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651"/>
            <a:ext cx="80867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Propósito</a:t>
            </a:r>
          </a:p>
          <a:p>
            <a:r>
              <a:rPr lang="en-US" dirty="0"/>
              <a:t>The aim is to explore the possibility of an agent-based model to simulate </a:t>
            </a:r>
            <a:r>
              <a:rPr lang="en-US" dirty="0" smtClean="0"/>
              <a:t>the enzyme </a:t>
            </a:r>
            <a:r>
              <a:rPr lang="en-US" dirty="0"/>
              <a:t>kinetics, </a:t>
            </a:r>
            <a:r>
              <a:rPr lang="en-US" i="1" dirty="0"/>
              <a:t>in silico</a:t>
            </a:r>
            <a:r>
              <a:rPr lang="en-US" dirty="0"/>
              <a:t>, giving the exact concentration of the formed products.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128"/>
            <a:ext cx="9144000" cy="22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de estado e escalas</a:t>
            </a:r>
          </a:p>
          <a:p>
            <a:pPr lvl="1"/>
            <a:r>
              <a:rPr lang="pt-BR" dirty="0" smtClean="0"/>
              <a:t>Este modelo é composto por regiões de floresta com duas características, </a:t>
            </a:r>
          </a:p>
          <a:p>
            <a:pPr lvl="2"/>
            <a:r>
              <a:rPr lang="pt-BR" dirty="0" smtClean="0"/>
              <a:t>a escala local e temporal é abstrata, sem relação direta com o mundo real (mundo de 17 X 17, condições de contorno contínuas)</a:t>
            </a:r>
          </a:p>
          <a:p>
            <a:pPr lvl="2"/>
            <a:r>
              <a:rPr lang="pt-BR" dirty="0" smtClean="0"/>
              <a:t>Estado (verde, em chamas, queimado)</a:t>
            </a:r>
          </a:p>
          <a:p>
            <a:pPr lvl="3"/>
            <a:r>
              <a:rPr lang="pt-BR" dirty="0" smtClean="0"/>
              <a:t>Estado atual da floresta</a:t>
            </a:r>
          </a:p>
          <a:p>
            <a:pPr lvl="2"/>
            <a:r>
              <a:rPr lang="pt-BR" dirty="0" smtClean="0"/>
              <a:t>Tempo</a:t>
            </a:r>
          </a:p>
          <a:p>
            <a:pPr lvl="3"/>
            <a:r>
              <a:rPr lang="pt-BR" dirty="0" smtClean="0"/>
              <a:t>O tempo que floresta leva em chamas e para se recuperar da queima</a:t>
            </a:r>
          </a:p>
        </p:txBody>
      </p:sp>
    </p:spTree>
    <p:extLst>
      <p:ext uri="{BB962C8B-B14F-4D97-AF65-F5344CB8AC3E}">
        <p14:creationId xmlns:p14="http://schemas.microsoft.com/office/powerpoint/2010/main" val="28461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814</TotalTime>
  <Words>718</Words>
  <Application>Microsoft Office PowerPoint</Application>
  <PresentationFormat>Apresentação na tela 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Gill Sans MT</vt:lpstr>
      <vt:lpstr>Verdana</vt:lpstr>
      <vt:lpstr>Wingdings 2</vt:lpstr>
      <vt:lpstr>Solstício</vt:lpstr>
      <vt:lpstr>Protocolo ODD</vt:lpstr>
      <vt:lpstr>Modelagem computacional de sistemas biológicos</vt:lpstr>
      <vt:lpstr>Apresentação do PowerPoint</vt:lpstr>
      <vt:lpstr>Apresentação do PowerPoint</vt:lpstr>
      <vt:lpstr>Visão geral</vt:lpstr>
      <vt:lpstr>Visão geral</vt:lpstr>
      <vt:lpstr>Visão geral</vt:lpstr>
      <vt:lpstr>Visão geral</vt:lpstr>
      <vt:lpstr>Visão geral</vt:lpstr>
      <vt:lpstr>Visão geral</vt:lpstr>
      <vt:lpstr>Visão geral</vt:lpstr>
      <vt:lpstr>Visão geral</vt:lpstr>
      <vt:lpstr>Conceitos de design</vt:lpstr>
      <vt:lpstr>Conceitos de design</vt:lpstr>
      <vt:lpstr>Detalhes</vt:lpstr>
      <vt:lpstr>Detalhes</vt:lpstr>
      <vt:lpstr>Detalhes</vt:lpstr>
      <vt:lpstr>Detalhes</vt:lpstr>
      <vt:lpstr>Detalhes</vt:lpstr>
      <vt:lpstr>Detalhes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ODD</dc:title>
  <dc:creator>Vitor</dc:creator>
  <cp:lastModifiedBy>José Garcia Vivas Miranda</cp:lastModifiedBy>
  <cp:revision>29</cp:revision>
  <dcterms:created xsi:type="dcterms:W3CDTF">2011-04-24T22:39:27Z</dcterms:created>
  <dcterms:modified xsi:type="dcterms:W3CDTF">2018-07-30T09:17:48Z</dcterms:modified>
</cp:coreProperties>
</file>