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72" r:id="rId12"/>
    <p:sldId id="273" r:id="rId13"/>
    <p:sldId id="264" r:id="rId14"/>
    <p:sldId id="265" r:id="rId15"/>
    <p:sldId id="269" r:id="rId16"/>
    <p:sldId id="267" r:id="rId17"/>
    <p:sldId id="268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59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TVG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Time-</a:t>
            </a:r>
            <a:r>
              <a:rPr lang="en-US" dirty="0"/>
              <a:t>V</a:t>
            </a:r>
            <a:r>
              <a:rPr lang="en-US" dirty="0" smtClean="0"/>
              <a:t>arying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4992" y="4596251"/>
            <a:ext cx="570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Artigo base: </a:t>
            </a:r>
            <a:r>
              <a:rPr lang="en-US" dirty="0"/>
              <a:t>Time-Varying Graphs and Dynamic </a:t>
            </a:r>
            <a:r>
              <a:rPr lang="en-US" dirty="0" smtClean="0"/>
              <a:t>Networks</a:t>
            </a:r>
          </a:p>
          <a:p>
            <a:r>
              <a:rPr lang="en-US" dirty="0" err="1" smtClean="0"/>
              <a:t>Autores</a:t>
            </a:r>
            <a:r>
              <a:rPr lang="en-US" dirty="0" smtClean="0"/>
              <a:t>: </a:t>
            </a:r>
            <a:r>
              <a:rPr lang="it-IT" dirty="0" err="1"/>
              <a:t>Arnaud</a:t>
            </a:r>
            <a:r>
              <a:rPr lang="it-IT" dirty="0"/>
              <a:t> </a:t>
            </a:r>
            <a:r>
              <a:rPr lang="it-IT" dirty="0" err="1" smtClean="0"/>
              <a:t>Casteigts</a:t>
            </a:r>
            <a:r>
              <a:rPr lang="it-IT" dirty="0" smtClean="0"/>
              <a:t>, </a:t>
            </a:r>
            <a:r>
              <a:rPr lang="it-IT" dirty="0"/>
              <a:t>Paola </a:t>
            </a:r>
            <a:r>
              <a:rPr lang="it-IT" dirty="0" err="1" smtClean="0"/>
              <a:t>Flocchini</a:t>
            </a:r>
            <a:r>
              <a:rPr lang="it-IT" dirty="0" smtClean="0"/>
              <a:t>, </a:t>
            </a:r>
          </a:p>
          <a:p>
            <a:r>
              <a:rPr lang="it-IT" dirty="0" smtClean="0"/>
              <a:t>               Walter </a:t>
            </a:r>
            <a:r>
              <a:rPr lang="it-IT" dirty="0" err="1" smtClean="0"/>
              <a:t>Quattrociocchi</a:t>
            </a:r>
            <a:r>
              <a:rPr lang="it-IT" dirty="0" smtClean="0"/>
              <a:t>, </a:t>
            </a:r>
            <a:r>
              <a:rPr lang="it-IT" dirty="0"/>
              <a:t>Nicola </a:t>
            </a:r>
            <a:r>
              <a:rPr lang="it-IT" dirty="0" smtClean="0"/>
              <a:t>Santoro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24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227286" y="4713051"/>
            <a:ext cx="6707265" cy="15388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/>
            <a:r>
              <a:rPr lang="pt-BR" dirty="0" err="1" smtClean="0"/>
              <a:t>Subgrafos</a:t>
            </a:r>
            <a:r>
              <a:rPr lang="pt-BR" dirty="0" smtClean="0"/>
              <a:t> temporais </a:t>
            </a:r>
            <a:r>
              <a:rPr lang="pt-BR" i="1" dirty="0" smtClean="0"/>
              <a:t>G’=G</a:t>
            </a:r>
            <a:r>
              <a:rPr lang="pt-BR" i="1" baseline="-25000" dirty="0"/>
              <a:t>[</a:t>
            </a:r>
            <a:r>
              <a:rPr lang="pt-BR" i="1" baseline="-25000" dirty="0" err="1" smtClean="0"/>
              <a:t>ti,tf</a:t>
            </a:r>
            <a:r>
              <a:rPr lang="pt-BR" i="1" baseline="-25000" dirty="0" smtClean="0"/>
              <a:t>)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Oval 3"/>
          <p:cNvSpPr/>
          <p:nvPr/>
        </p:nvSpPr>
        <p:spPr>
          <a:xfrm>
            <a:off x="2083533" y="3595768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3063638" y="2642328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</a:t>
            </a:r>
            <a:endParaRPr lang="pt-BR" dirty="0"/>
          </a:p>
        </p:txBody>
      </p:sp>
      <p:sp>
        <p:nvSpPr>
          <p:cNvPr id="6" name="Oval 5"/>
          <p:cNvSpPr/>
          <p:nvPr/>
        </p:nvSpPr>
        <p:spPr>
          <a:xfrm>
            <a:off x="4305196" y="3374600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6864243" y="3160566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</a:t>
            </a:r>
            <a:endParaRPr lang="pt-BR" dirty="0"/>
          </a:p>
        </p:txBody>
      </p:sp>
      <p:cxnSp>
        <p:nvCxnSpPr>
          <p:cNvPr id="8" name="Straight Connector 7"/>
          <p:cNvCxnSpPr>
            <a:stCxn id="4" idx="7"/>
            <a:endCxn id="5" idx="3"/>
          </p:cNvCxnSpPr>
          <p:nvPr/>
        </p:nvCxnSpPr>
        <p:spPr>
          <a:xfrm flipV="1">
            <a:off x="2412417" y="3019885"/>
            <a:ext cx="707648" cy="640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 flipV="1">
            <a:off x="2468844" y="3595768"/>
            <a:ext cx="1836352" cy="221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5" idx="5"/>
          </p:cNvCxnSpPr>
          <p:nvPr/>
        </p:nvCxnSpPr>
        <p:spPr>
          <a:xfrm flipH="1" flipV="1">
            <a:off x="3392522" y="3019885"/>
            <a:ext cx="969101" cy="419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 flipV="1">
            <a:off x="4690507" y="3381734"/>
            <a:ext cx="2173736" cy="21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533" y="3028900"/>
            <a:ext cx="6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[1,3)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3983909" y="2825146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[0,4)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3120065" y="3811864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[2,5)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5158692" y="3627198"/>
            <a:ext cx="136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[5,6) </a:t>
            </a:r>
            <a:r>
              <a:rPr lang="pt-BR" dirty="0" err="1" smtClean="0"/>
              <a:t>U</a:t>
            </a:r>
            <a:r>
              <a:rPr lang="pt-BR" dirty="0" smtClean="0"/>
              <a:t> [7,8)</a:t>
            </a:r>
            <a:endParaRPr lang="pt-BR" dirty="0"/>
          </a:p>
        </p:txBody>
      </p:sp>
      <p:sp>
        <p:nvSpPr>
          <p:cNvPr id="16" name="Oval 15"/>
          <p:cNvSpPr/>
          <p:nvPr/>
        </p:nvSpPr>
        <p:spPr>
          <a:xfrm>
            <a:off x="2083533" y="5666491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7" name="Oval 16"/>
          <p:cNvSpPr/>
          <p:nvPr/>
        </p:nvSpPr>
        <p:spPr>
          <a:xfrm>
            <a:off x="3063638" y="4713051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</a:t>
            </a:r>
            <a:endParaRPr lang="pt-BR" dirty="0"/>
          </a:p>
        </p:txBody>
      </p:sp>
      <p:sp>
        <p:nvSpPr>
          <p:cNvPr id="18" name="Oval 17"/>
          <p:cNvSpPr/>
          <p:nvPr/>
        </p:nvSpPr>
        <p:spPr>
          <a:xfrm>
            <a:off x="4305196" y="5445323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19" name="Oval 18"/>
          <p:cNvSpPr/>
          <p:nvPr/>
        </p:nvSpPr>
        <p:spPr>
          <a:xfrm>
            <a:off x="6864243" y="5231289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</a:t>
            </a:r>
            <a:endParaRPr lang="pt-BR" dirty="0"/>
          </a:p>
        </p:txBody>
      </p:sp>
      <p:cxnSp>
        <p:nvCxnSpPr>
          <p:cNvPr id="20" name="Straight Connector 19"/>
          <p:cNvCxnSpPr>
            <a:stCxn id="16" idx="7"/>
            <a:endCxn id="17" idx="3"/>
          </p:cNvCxnSpPr>
          <p:nvPr/>
        </p:nvCxnSpPr>
        <p:spPr>
          <a:xfrm flipV="1">
            <a:off x="2412417" y="5090608"/>
            <a:ext cx="707648" cy="640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6"/>
            <a:endCxn id="18" idx="2"/>
          </p:cNvCxnSpPr>
          <p:nvPr/>
        </p:nvCxnSpPr>
        <p:spPr>
          <a:xfrm flipV="1">
            <a:off x="2468844" y="5666491"/>
            <a:ext cx="1836352" cy="221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  <a:endCxn id="17" idx="5"/>
          </p:cNvCxnSpPr>
          <p:nvPr/>
        </p:nvCxnSpPr>
        <p:spPr>
          <a:xfrm flipH="1" flipV="1">
            <a:off x="3392522" y="5090608"/>
            <a:ext cx="969101" cy="419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3533" y="5099623"/>
            <a:ext cx="6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[1,3)</a:t>
            </a:r>
            <a:endParaRPr lang="pt-BR" dirty="0"/>
          </a:p>
        </p:txBody>
      </p:sp>
      <p:sp>
        <p:nvSpPr>
          <p:cNvPr id="25" name="TextBox 24"/>
          <p:cNvSpPr txBox="1"/>
          <p:nvPr/>
        </p:nvSpPr>
        <p:spPr>
          <a:xfrm>
            <a:off x="3983909" y="4895869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[0,4)</a:t>
            </a:r>
            <a:endParaRPr lang="pt-BR" dirty="0"/>
          </a:p>
        </p:txBody>
      </p:sp>
      <p:sp>
        <p:nvSpPr>
          <p:cNvPr id="26" name="TextBox 25"/>
          <p:cNvSpPr txBox="1"/>
          <p:nvPr/>
        </p:nvSpPr>
        <p:spPr>
          <a:xfrm>
            <a:off x="3120065" y="5882587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[2,4]</a:t>
            </a:r>
            <a:endParaRPr lang="pt-BR" dirty="0"/>
          </a:p>
        </p:txBody>
      </p:sp>
      <p:sp>
        <p:nvSpPr>
          <p:cNvPr id="29" name="TextBox 28"/>
          <p:cNvSpPr txBox="1"/>
          <p:nvPr/>
        </p:nvSpPr>
        <p:spPr>
          <a:xfrm>
            <a:off x="1095023" y="438741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G[0,4]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6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Jornadas e Distâncias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/>
            <a:r>
              <a:rPr lang="pt-BR" dirty="0" smtClean="0"/>
              <a:t>Jornada</a:t>
            </a:r>
          </a:p>
          <a:p>
            <a:pPr marL="274320" lvl="1"/>
            <a:endParaRPr lang="pt-BR" dirty="0" smtClean="0"/>
          </a:p>
          <a:p>
            <a:pPr marL="274320" lvl="1"/>
            <a:endParaRPr lang="pt-BR" dirty="0"/>
          </a:p>
          <a:p>
            <a:pPr marL="274320" lvl="1"/>
            <a:endParaRPr lang="pt-BR" dirty="0" smtClean="0"/>
          </a:p>
          <a:p>
            <a:pPr marL="274320" lvl="1"/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2088373" y="4767378"/>
            <a:ext cx="5166021" cy="1538868"/>
            <a:chOff x="2122423" y="2564916"/>
            <a:chExt cx="5166021" cy="1538868"/>
          </a:xfrm>
        </p:grpSpPr>
        <p:sp>
          <p:nvSpPr>
            <p:cNvPr id="4" name="Oval 3"/>
            <p:cNvSpPr/>
            <p:nvPr/>
          </p:nvSpPr>
          <p:spPr>
            <a:xfrm>
              <a:off x="2122423" y="3518356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02528" y="2564916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B</a:t>
              </a:r>
              <a:endParaRPr lang="pt-BR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344086" y="3297188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</a:t>
              </a:r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903133" y="3083154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D</a:t>
              </a:r>
              <a:endParaRPr lang="pt-BR" dirty="0"/>
            </a:p>
          </p:txBody>
        </p:sp>
        <p:cxnSp>
          <p:nvCxnSpPr>
            <p:cNvPr id="8" name="Straight Connector 7"/>
            <p:cNvCxnSpPr>
              <a:stCxn id="4" idx="7"/>
              <a:endCxn id="5" idx="3"/>
            </p:cNvCxnSpPr>
            <p:nvPr/>
          </p:nvCxnSpPr>
          <p:spPr>
            <a:xfrm flipV="1">
              <a:off x="2451307" y="2942473"/>
              <a:ext cx="707648" cy="6406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6" idx="2"/>
            </p:cNvCxnSpPr>
            <p:nvPr/>
          </p:nvCxnSpPr>
          <p:spPr>
            <a:xfrm flipV="1">
              <a:off x="2507734" y="3518356"/>
              <a:ext cx="1836352" cy="2211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3431412" y="2942473"/>
              <a:ext cx="969101" cy="419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6"/>
              <a:endCxn id="7" idx="2"/>
            </p:cNvCxnSpPr>
            <p:nvPr/>
          </p:nvCxnSpPr>
          <p:spPr>
            <a:xfrm flipV="1">
              <a:off x="4729397" y="3304322"/>
              <a:ext cx="2173736" cy="2140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22423" y="2951488"/>
              <a:ext cx="64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[1,3)</a:t>
              </a:r>
              <a:endParaRPr lang="pt-B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22799" y="2747734"/>
              <a:ext cx="64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[0,4)</a:t>
              </a:r>
              <a:endParaRPr lang="pt-BR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58955" y="3734452"/>
              <a:ext cx="64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[2,5)</a:t>
              </a:r>
              <a:endParaRPr lang="pt-B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97582" y="3549786"/>
              <a:ext cx="1367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[5,6) </a:t>
              </a:r>
              <a:r>
                <a:rPr lang="pt-BR" dirty="0" err="1" smtClean="0"/>
                <a:t>U</a:t>
              </a:r>
              <a:r>
                <a:rPr lang="pt-BR" dirty="0" smtClean="0"/>
                <a:t> [7,8)</a:t>
              </a:r>
              <a:endParaRPr lang="pt-BR" dirty="0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751655" y="2638426"/>
            <a:ext cx="7483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MSY10"/>
              </a:rPr>
              <a:t>Uma sequência de pares J </a:t>
            </a:r>
            <a:r>
              <a:rPr lang="de-DE" dirty="0">
                <a:latin typeface="CMR10"/>
              </a:rPr>
              <a:t>= </a:t>
            </a:r>
            <a:r>
              <a:rPr lang="de-DE" dirty="0">
                <a:latin typeface="CMSY10"/>
              </a:rPr>
              <a:t>{</a:t>
            </a:r>
            <a:r>
              <a:rPr lang="de-DE" dirty="0">
                <a:latin typeface="CMR10"/>
              </a:rPr>
              <a:t>(</a:t>
            </a:r>
            <a:r>
              <a:rPr lang="de-DE" dirty="0">
                <a:latin typeface="CMMI10"/>
              </a:rPr>
              <a:t>e</a:t>
            </a:r>
            <a:r>
              <a:rPr lang="de-DE" sz="1100" dirty="0">
                <a:latin typeface="CMR8"/>
              </a:rPr>
              <a:t>1</a:t>
            </a:r>
            <a:r>
              <a:rPr lang="de-DE" dirty="0">
                <a:latin typeface="CMMI10"/>
              </a:rPr>
              <a:t>, t</a:t>
            </a:r>
            <a:r>
              <a:rPr lang="de-DE" sz="1100" dirty="0">
                <a:latin typeface="CMR8"/>
              </a:rPr>
              <a:t>1</a:t>
            </a:r>
            <a:r>
              <a:rPr lang="de-DE" dirty="0">
                <a:latin typeface="CMR10"/>
              </a:rPr>
              <a:t>)</a:t>
            </a:r>
            <a:r>
              <a:rPr lang="de-DE" dirty="0">
                <a:latin typeface="CMMI10"/>
              </a:rPr>
              <a:t>, </a:t>
            </a:r>
            <a:r>
              <a:rPr lang="de-DE" dirty="0">
                <a:latin typeface="CMR10"/>
              </a:rPr>
              <a:t>(</a:t>
            </a:r>
            <a:r>
              <a:rPr lang="de-DE" dirty="0">
                <a:latin typeface="CMMI10"/>
              </a:rPr>
              <a:t>e</a:t>
            </a:r>
            <a:r>
              <a:rPr lang="de-DE" sz="1100" dirty="0">
                <a:latin typeface="CMR8"/>
              </a:rPr>
              <a:t>2</a:t>
            </a:r>
            <a:r>
              <a:rPr lang="de-DE" dirty="0">
                <a:latin typeface="CMMI10"/>
              </a:rPr>
              <a:t>, t</a:t>
            </a:r>
            <a:r>
              <a:rPr lang="de-DE" sz="1100" dirty="0">
                <a:latin typeface="CMR8"/>
              </a:rPr>
              <a:t>2</a:t>
            </a:r>
            <a:r>
              <a:rPr lang="de-DE" dirty="0">
                <a:latin typeface="CMR10"/>
              </a:rPr>
              <a:t>) </a:t>
            </a:r>
            <a:r>
              <a:rPr lang="de-DE" dirty="0">
                <a:latin typeface="CMMI10"/>
              </a:rPr>
              <a:t>. . . , </a:t>
            </a:r>
            <a:r>
              <a:rPr lang="de-DE" dirty="0">
                <a:latin typeface="CMR10"/>
              </a:rPr>
              <a:t>(</a:t>
            </a:r>
            <a:r>
              <a:rPr lang="de-DE" dirty="0">
                <a:latin typeface="CMMI10"/>
              </a:rPr>
              <a:t>e</a:t>
            </a:r>
            <a:r>
              <a:rPr lang="de-DE" sz="1100" dirty="0">
                <a:latin typeface="CMMI8"/>
              </a:rPr>
              <a:t>k</a:t>
            </a:r>
            <a:r>
              <a:rPr lang="de-DE" dirty="0">
                <a:latin typeface="CMMI10"/>
              </a:rPr>
              <a:t>, t</a:t>
            </a:r>
            <a:r>
              <a:rPr lang="de-DE" sz="1100" dirty="0">
                <a:latin typeface="CMMI8"/>
              </a:rPr>
              <a:t>k</a:t>
            </a:r>
            <a:r>
              <a:rPr lang="de-DE" dirty="0" smtClean="0">
                <a:latin typeface="CMR10"/>
              </a:rPr>
              <a:t>)</a:t>
            </a:r>
            <a:r>
              <a:rPr lang="de-DE" dirty="0" smtClean="0">
                <a:latin typeface="CMSY10"/>
              </a:rPr>
              <a:t>}, de forma que </a:t>
            </a:r>
            <a:r>
              <a:rPr lang="pt-BR" dirty="0"/>
              <a:t>{e</a:t>
            </a:r>
            <a:r>
              <a:rPr lang="pt-BR" baseline="-25000" dirty="0"/>
              <a:t>1</a:t>
            </a:r>
            <a:r>
              <a:rPr lang="pt-BR" dirty="0"/>
              <a:t>, e</a:t>
            </a:r>
            <a:r>
              <a:rPr lang="pt-BR" baseline="-25000" dirty="0"/>
              <a:t>2</a:t>
            </a:r>
            <a:r>
              <a:rPr lang="pt-BR" dirty="0"/>
              <a:t>, ..., </a:t>
            </a:r>
            <a:r>
              <a:rPr lang="pt-BR" dirty="0" err="1"/>
              <a:t>e</a:t>
            </a:r>
            <a:r>
              <a:rPr lang="pt-BR" baseline="-25000" dirty="0" err="1"/>
              <a:t>k</a:t>
            </a:r>
            <a:r>
              <a:rPr lang="pt-BR" dirty="0" smtClean="0"/>
              <a:t>} é um caminho em G é uma jornada em </a:t>
            </a:r>
            <a:r>
              <a:rPr lang="pt-BR" i="1" dirty="0" smtClean="0"/>
              <a:t>G</a:t>
            </a:r>
            <a:r>
              <a:rPr lang="pt-BR" dirty="0" smtClean="0"/>
              <a:t> se e somente se </a:t>
            </a:r>
            <a:r>
              <a:rPr lang="el-GR" dirty="0"/>
              <a:t>ρ</a:t>
            </a:r>
            <a:r>
              <a:rPr lang="nn-NO" dirty="0" smtClean="0"/>
              <a:t>(e</a:t>
            </a:r>
            <a:r>
              <a:rPr lang="nn-NO" baseline="-25000" dirty="0" smtClean="0"/>
              <a:t>i</a:t>
            </a:r>
            <a:r>
              <a:rPr lang="nn-NO" dirty="0"/>
              <a:t>, t</a:t>
            </a:r>
            <a:r>
              <a:rPr lang="nn-NO" baseline="-25000" dirty="0"/>
              <a:t>i</a:t>
            </a:r>
            <a:r>
              <a:rPr lang="nn-NO" dirty="0"/>
              <a:t>) = 1 </a:t>
            </a:r>
            <a:r>
              <a:rPr lang="nn-NO" dirty="0" smtClean="0"/>
              <a:t>e t</a:t>
            </a:r>
            <a:r>
              <a:rPr lang="nn-NO" baseline="-25000" dirty="0" smtClean="0"/>
              <a:t>i+1</a:t>
            </a:r>
            <a:r>
              <a:rPr lang="nn-NO" dirty="0" smtClean="0"/>
              <a:t> </a:t>
            </a:r>
            <a:r>
              <a:rPr lang="nn-NO" dirty="0"/>
              <a:t>≥ t</a:t>
            </a:r>
            <a:r>
              <a:rPr lang="nn-NO" baseline="-25000" dirty="0"/>
              <a:t>i</a:t>
            </a:r>
            <a:r>
              <a:rPr lang="nn-NO" dirty="0"/>
              <a:t> + </a:t>
            </a:r>
            <a:r>
              <a:rPr lang="el-GR" dirty="0"/>
              <a:t>ζ</a:t>
            </a:r>
            <a:r>
              <a:rPr lang="nn-NO" dirty="0" smtClean="0"/>
              <a:t>(e</a:t>
            </a:r>
            <a:r>
              <a:rPr lang="nn-NO" baseline="-25000" dirty="0" smtClean="0"/>
              <a:t>i</a:t>
            </a:r>
            <a:r>
              <a:rPr lang="nn-NO" dirty="0"/>
              <a:t>, t</a:t>
            </a:r>
            <a:r>
              <a:rPr lang="nn-NO" baseline="-25000" dirty="0"/>
              <a:t>i</a:t>
            </a:r>
            <a:r>
              <a:rPr lang="nn-NO" dirty="0"/>
              <a:t>) </a:t>
            </a:r>
            <a:r>
              <a:rPr lang="nn-NO" dirty="0" smtClean="0"/>
              <a:t>para todo </a:t>
            </a:r>
            <a:r>
              <a:rPr lang="nn-NO" dirty="0"/>
              <a:t>i &lt; k</a:t>
            </a:r>
            <a:r>
              <a:rPr lang="nn-NO" dirty="0" smtClean="0"/>
              <a:t>.</a:t>
            </a:r>
          </a:p>
          <a:p>
            <a:endParaRPr lang="nn-NO" dirty="0"/>
          </a:p>
          <a:p>
            <a:r>
              <a:rPr lang="nn-NO" dirty="0" smtClean="0"/>
              <a:t>Ex. {(AB,1),(BC,2),(CA,3)} é uma jornada.</a:t>
            </a:r>
          </a:p>
          <a:p>
            <a:r>
              <a:rPr lang="nn-NO" dirty="0"/>
              <a:t>{(AB,1),(BC,2),(</a:t>
            </a:r>
            <a:r>
              <a:rPr lang="nn-NO" dirty="0" smtClean="0"/>
              <a:t>CD,5)} é uma jornada</a:t>
            </a:r>
          </a:p>
          <a:p>
            <a:r>
              <a:rPr lang="nn-NO" dirty="0"/>
              <a:t>{(AB,1),(BC,2),(</a:t>
            </a:r>
            <a:r>
              <a:rPr lang="nn-NO" dirty="0" smtClean="0"/>
              <a:t>CA,1)} </a:t>
            </a:r>
            <a:r>
              <a:rPr lang="nn-NO" dirty="0"/>
              <a:t>é uma jornada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86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Jornadas e Distâncias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/>
            <a:r>
              <a:rPr lang="pt-BR" dirty="0" smtClean="0"/>
              <a:t>Jornada mais restritiva</a:t>
            </a:r>
            <a:endParaRPr lang="pt-BR" dirty="0" smtClean="0"/>
          </a:p>
          <a:p>
            <a:pPr marL="274320" lvl="1"/>
            <a:endParaRPr lang="pt-BR" dirty="0" smtClean="0"/>
          </a:p>
          <a:p>
            <a:pPr marL="274320" lvl="1"/>
            <a:endParaRPr lang="pt-BR" dirty="0"/>
          </a:p>
          <a:p>
            <a:pPr marL="274320" lvl="1"/>
            <a:endParaRPr lang="pt-BR" dirty="0" smtClean="0"/>
          </a:p>
          <a:p>
            <a:pPr marL="274320" lvl="1"/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2088373" y="4767378"/>
            <a:ext cx="5166021" cy="1538868"/>
            <a:chOff x="2122423" y="2564916"/>
            <a:chExt cx="5166021" cy="1538868"/>
          </a:xfrm>
        </p:grpSpPr>
        <p:sp>
          <p:nvSpPr>
            <p:cNvPr id="4" name="Oval 3"/>
            <p:cNvSpPr/>
            <p:nvPr/>
          </p:nvSpPr>
          <p:spPr>
            <a:xfrm>
              <a:off x="2122423" y="3518356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02528" y="2564916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B</a:t>
              </a:r>
              <a:endParaRPr lang="pt-BR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344086" y="3297188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</a:t>
              </a:r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903133" y="3083154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D</a:t>
              </a:r>
              <a:endParaRPr lang="pt-BR" dirty="0"/>
            </a:p>
          </p:txBody>
        </p:sp>
        <p:cxnSp>
          <p:nvCxnSpPr>
            <p:cNvPr id="8" name="Straight Connector 7"/>
            <p:cNvCxnSpPr>
              <a:stCxn id="4" idx="7"/>
              <a:endCxn id="5" idx="3"/>
            </p:cNvCxnSpPr>
            <p:nvPr/>
          </p:nvCxnSpPr>
          <p:spPr>
            <a:xfrm flipV="1">
              <a:off x="2451307" y="2942473"/>
              <a:ext cx="707648" cy="6406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6" idx="2"/>
            </p:cNvCxnSpPr>
            <p:nvPr/>
          </p:nvCxnSpPr>
          <p:spPr>
            <a:xfrm flipV="1">
              <a:off x="2507734" y="3518356"/>
              <a:ext cx="1836352" cy="2211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3431412" y="2942473"/>
              <a:ext cx="969101" cy="419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6"/>
              <a:endCxn id="7" idx="2"/>
            </p:cNvCxnSpPr>
            <p:nvPr/>
          </p:nvCxnSpPr>
          <p:spPr>
            <a:xfrm flipV="1">
              <a:off x="4729397" y="3304322"/>
              <a:ext cx="2173736" cy="2140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22423" y="2951488"/>
              <a:ext cx="64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[1,3)</a:t>
              </a:r>
              <a:endParaRPr lang="pt-B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22799" y="2747734"/>
              <a:ext cx="64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[0,4)</a:t>
              </a:r>
              <a:endParaRPr lang="pt-BR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58955" y="3734452"/>
              <a:ext cx="64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[2,5)</a:t>
              </a:r>
              <a:endParaRPr lang="pt-B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97582" y="3549786"/>
              <a:ext cx="1367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[5,6) </a:t>
              </a:r>
              <a:r>
                <a:rPr lang="pt-BR" dirty="0" err="1" smtClean="0"/>
                <a:t>U</a:t>
              </a:r>
              <a:r>
                <a:rPr lang="pt-BR" dirty="0" smtClean="0"/>
                <a:t> [7,8)</a:t>
              </a:r>
              <a:endParaRPr lang="pt-BR" dirty="0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751655" y="2638426"/>
            <a:ext cx="74830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MSY10"/>
              </a:rPr>
              <a:t>Ao anterior soma-se a restrição </a:t>
            </a:r>
            <a:r>
              <a:rPr lang="el-GR" dirty="0"/>
              <a:t>ρ</a:t>
            </a:r>
            <a:r>
              <a:rPr lang="pt-BR" baseline="-25000" dirty="0" smtClean="0"/>
              <a:t>[</a:t>
            </a:r>
            <a:r>
              <a:rPr lang="pt-BR" baseline="-25000" dirty="0" err="1" smtClean="0"/>
              <a:t>ti,ti</a:t>
            </a:r>
            <a:r>
              <a:rPr lang="pt-BR" baseline="-25000" dirty="0" smtClean="0"/>
              <a:t>+</a:t>
            </a:r>
            <a:r>
              <a:rPr lang="el-GR" dirty="0"/>
              <a:t> </a:t>
            </a:r>
            <a:r>
              <a:rPr lang="el-GR" baseline="-25000" dirty="0"/>
              <a:t>ζ</a:t>
            </a:r>
            <a:r>
              <a:rPr lang="pt-BR" baseline="-25000" dirty="0" smtClean="0"/>
              <a:t>(</a:t>
            </a:r>
            <a:r>
              <a:rPr lang="pt-BR" baseline="-25000" dirty="0" err="1" smtClean="0"/>
              <a:t>ei,ti</a:t>
            </a:r>
            <a:r>
              <a:rPr lang="pt-BR" baseline="-25000" dirty="0"/>
              <a:t>))</a:t>
            </a:r>
            <a:r>
              <a:rPr lang="pt-BR" dirty="0"/>
              <a:t>(e</a:t>
            </a:r>
            <a:r>
              <a:rPr lang="pt-BR" baseline="-25000" dirty="0"/>
              <a:t>i</a:t>
            </a:r>
            <a:r>
              <a:rPr lang="pt-BR" dirty="0"/>
              <a:t>)</a:t>
            </a:r>
            <a:r>
              <a:rPr lang="pt-BR" baseline="-25000" dirty="0"/>
              <a:t> </a:t>
            </a:r>
            <a:r>
              <a:rPr lang="pt-BR" dirty="0"/>
              <a:t>= 1</a:t>
            </a:r>
            <a:r>
              <a:rPr lang="nn-NO" dirty="0" smtClean="0"/>
              <a:t>. Ou seja a aresta se mantem disponível até a mensagem ser enviada. </a:t>
            </a:r>
          </a:p>
          <a:p>
            <a:endParaRPr lang="nn-NO" dirty="0"/>
          </a:p>
          <a:p>
            <a:r>
              <a:rPr lang="nn-NO" dirty="0" smtClean="0"/>
              <a:t>Ex. {(AB,1),(BC,2),(CA,3)} é uma jornada.</a:t>
            </a:r>
          </a:p>
          <a:p>
            <a:r>
              <a:rPr lang="nn-NO" dirty="0"/>
              <a:t>{(AB,1),(BC,2),(</a:t>
            </a:r>
            <a:r>
              <a:rPr lang="nn-NO" dirty="0" smtClean="0"/>
              <a:t>CD,5)} NÃO é uma jornada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7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Jornadas e Distâncias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43" y="1764946"/>
            <a:ext cx="7848408" cy="3603812"/>
          </a:xfrm>
        </p:spPr>
        <p:txBody>
          <a:bodyPr>
            <a:normAutofit/>
          </a:bodyPr>
          <a:lstStyle/>
          <a:p>
            <a:pPr marL="274320" lvl="1"/>
            <a:r>
              <a:rPr lang="pt-BR" dirty="0" smtClean="0"/>
              <a:t>Distância é o tamanho de uma jornada mínima entre dois vértices no tempo t. O resultado pode ser em tempo ou saltos.</a:t>
            </a:r>
          </a:p>
          <a:p>
            <a:pPr marL="0" lvl="1" indent="0">
              <a:buNone/>
            </a:pPr>
            <a:r>
              <a:rPr lang="pt-BR" dirty="0" smtClean="0"/>
              <a:t>A jornada mínima pode ser topológica ou temporal.</a:t>
            </a:r>
            <a:endParaRPr lang="pt-BR" dirty="0" smtClean="0"/>
          </a:p>
          <a:p>
            <a:r>
              <a:rPr lang="nn-NO" dirty="0"/>
              <a:t>Ex</a:t>
            </a:r>
            <a:r>
              <a:rPr lang="nn-NO" dirty="0" smtClean="0"/>
              <a:t>.</a:t>
            </a:r>
          </a:p>
          <a:p>
            <a:r>
              <a:rPr lang="nn-NO" dirty="0" smtClean="0"/>
              <a:t>D</a:t>
            </a:r>
            <a:r>
              <a:rPr lang="nn-NO" baseline="-25000" dirty="0" smtClean="0"/>
              <a:t>t=1</a:t>
            </a:r>
            <a:r>
              <a:rPr lang="nn-NO" dirty="0" smtClean="0"/>
              <a:t>(A,C) = 2 saltos ou 1s</a:t>
            </a:r>
            <a:endParaRPr lang="nn-NO" dirty="0"/>
          </a:p>
          <a:p>
            <a:r>
              <a:rPr lang="nn-NO" dirty="0" smtClean="0"/>
              <a:t>D</a:t>
            </a:r>
            <a:r>
              <a:rPr lang="nn-NO" baseline="-25000" dirty="0" smtClean="0"/>
              <a:t>t=2</a:t>
            </a:r>
            <a:r>
              <a:rPr lang="nn-NO" dirty="0" smtClean="0"/>
              <a:t>(A,C</a:t>
            </a:r>
            <a:r>
              <a:rPr lang="nn-NO" dirty="0"/>
              <a:t>) </a:t>
            </a:r>
            <a:r>
              <a:rPr lang="nn-NO" dirty="0" smtClean="0"/>
              <a:t>= 1 ou 1s</a:t>
            </a:r>
          </a:p>
          <a:p>
            <a:r>
              <a:rPr lang="nn-NO" dirty="0" smtClean="0"/>
              <a:t>D</a:t>
            </a:r>
            <a:r>
              <a:rPr lang="nn-NO" baseline="-25000" dirty="0" smtClean="0"/>
              <a:t>t=1</a:t>
            </a:r>
            <a:r>
              <a:rPr lang="nn-NO" dirty="0" smtClean="0"/>
              <a:t>(A,D) = 2 ou 5s</a:t>
            </a:r>
            <a:endParaRPr lang="nn-NO" dirty="0"/>
          </a:p>
          <a:p>
            <a:endParaRPr lang="pt-BR" dirty="0"/>
          </a:p>
          <a:p>
            <a:endParaRPr lang="pt-BR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2146386" y="4629352"/>
            <a:ext cx="5166021" cy="1538868"/>
            <a:chOff x="2122423" y="2564916"/>
            <a:chExt cx="5166021" cy="1538868"/>
          </a:xfrm>
        </p:grpSpPr>
        <p:sp>
          <p:nvSpPr>
            <p:cNvPr id="20" name="Oval 19"/>
            <p:cNvSpPr/>
            <p:nvPr/>
          </p:nvSpPr>
          <p:spPr>
            <a:xfrm>
              <a:off x="2122423" y="3518356"/>
              <a:ext cx="385311" cy="44233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02528" y="2564916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B</a:t>
              </a:r>
              <a:endParaRPr lang="pt-BR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344086" y="3297188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</a:t>
              </a:r>
              <a:endParaRPr lang="pt-B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903133" y="3083154"/>
              <a:ext cx="385311" cy="44233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D</a:t>
              </a:r>
              <a:endParaRPr lang="pt-BR" dirty="0"/>
            </a:p>
          </p:txBody>
        </p:sp>
        <p:cxnSp>
          <p:nvCxnSpPr>
            <p:cNvPr id="24" name="Straight Connector 23"/>
            <p:cNvCxnSpPr>
              <a:stCxn id="20" idx="7"/>
              <a:endCxn id="21" idx="3"/>
            </p:cNvCxnSpPr>
            <p:nvPr/>
          </p:nvCxnSpPr>
          <p:spPr>
            <a:xfrm flipV="1">
              <a:off x="2451307" y="2942473"/>
              <a:ext cx="707648" cy="6406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6"/>
              <a:endCxn id="22" idx="2"/>
            </p:cNvCxnSpPr>
            <p:nvPr/>
          </p:nvCxnSpPr>
          <p:spPr>
            <a:xfrm flipV="1">
              <a:off x="2507734" y="3518356"/>
              <a:ext cx="1836352" cy="2211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1"/>
              <a:endCxn id="21" idx="5"/>
            </p:cNvCxnSpPr>
            <p:nvPr/>
          </p:nvCxnSpPr>
          <p:spPr>
            <a:xfrm flipH="1" flipV="1">
              <a:off x="3431412" y="2942473"/>
              <a:ext cx="969101" cy="419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6"/>
              <a:endCxn id="23" idx="2"/>
            </p:cNvCxnSpPr>
            <p:nvPr/>
          </p:nvCxnSpPr>
          <p:spPr>
            <a:xfrm flipV="1">
              <a:off x="4729397" y="3304322"/>
              <a:ext cx="2173736" cy="2140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22423" y="2951488"/>
              <a:ext cx="64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[1,3)</a:t>
              </a:r>
              <a:endParaRPr lang="pt-BR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22799" y="2747734"/>
              <a:ext cx="64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[0,4)</a:t>
              </a:r>
              <a:endParaRPr lang="pt-B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58955" y="37344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</a:t>
              </a:r>
              <a:r>
                <a:rPr lang="pt-BR" dirty="0" smtClean="0"/>
                <a:t>2,5)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7582" y="3549786"/>
              <a:ext cx="1367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[5,6) </a:t>
              </a:r>
              <a:r>
                <a:rPr lang="pt-BR" dirty="0" err="1" smtClean="0"/>
                <a:t>U</a:t>
              </a:r>
              <a:r>
                <a:rPr lang="pt-BR" dirty="0" smtClean="0"/>
                <a:t> [7,8)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5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/>
            <a:r>
              <a:rPr lang="de-DE" dirty="0" err="1" smtClean="0"/>
              <a:t>Classe</a:t>
            </a:r>
            <a:r>
              <a:rPr lang="de-DE" dirty="0" smtClean="0"/>
              <a:t> 1: </a:t>
            </a:r>
            <a:r>
              <a:rPr lang="de-DE" dirty="0"/>
              <a:t>∃</a:t>
            </a:r>
            <a:r>
              <a:rPr lang="de-DE" dirty="0" err="1"/>
              <a:t>u∈V</a:t>
            </a:r>
            <a:r>
              <a:rPr lang="de-DE" dirty="0"/>
              <a:t> :∀</a:t>
            </a:r>
            <a:r>
              <a:rPr lang="de-DE" dirty="0" err="1"/>
              <a:t>v∈V</a:t>
            </a:r>
            <a:r>
              <a:rPr lang="de-DE" dirty="0"/>
              <a:t> </a:t>
            </a:r>
            <a:r>
              <a:rPr lang="de-DE" dirty="0" smtClean="0"/>
              <a:t>:</a:t>
            </a:r>
            <a:r>
              <a:rPr lang="de-DE" dirty="0" err="1" smtClean="0"/>
              <a:t>u</a:t>
            </a:r>
            <a:r>
              <a:rPr lang="en-US" dirty="0" smtClean="0">
                <a:sym typeface="Wingdings"/>
              </a:rPr>
              <a:t></a:t>
            </a:r>
            <a:r>
              <a:rPr lang="de-DE" dirty="0" smtClean="0"/>
              <a:t>v</a:t>
            </a:r>
            <a:r>
              <a:rPr lang="de-DE" dirty="0" smtClean="0"/>
              <a:t>. A informação que sai de u chega a todos.</a:t>
            </a:r>
            <a:endParaRPr lang="de-DE" dirty="0"/>
          </a:p>
          <a:p>
            <a:pPr marL="274320" lvl="1"/>
            <a:r>
              <a:rPr lang="en-US" dirty="0" err="1" smtClean="0"/>
              <a:t>Classe</a:t>
            </a:r>
            <a:r>
              <a:rPr lang="en-US" dirty="0" smtClean="0"/>
              <a:t> 2:∃</a:t>
            </a:r>
            <a:r>
              <a:rPr lang="en-US" dirty="0" err="1"/>
              <a:t>u∈V</a:t>
            </a:r>
            <a:r>
              <a:rPr lang="en-US" dirty="0"/>
              <a:t> :∀</a:t>
            </a:r>
            <a:r>
              <a:rPr lang="en-US" dirty="0" err="1"/>
              <a:t>v∈V</a:t>
            </a:r>
            <a:r>
              <a:rPr lang="en-US" dirty="0"/>
              <a:t> :</a:t>
            </a:r>
            <a:r>
              <a:rPr lang="en-US" dirty="0" err="1" smtClean="0"/>
              <a:t>v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u</a:t>
            </a:r>
            <a:r>
              <a:rPr lang="en-US" dirty="0" smtClean="0"/>
              <a:t>. A </a:t>
            </a:r>
            <a:r>
              <a:rPr lang="en-US" dirty="0" err="1" smtClean="0"/>
              <a:t>informação</a:t>
            </a:r>
            <a:r>
              <a:rPr lang="en-US" dirty="0" smtClean="0"/>
              <a:t> que sai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chega</a:t>
            </a:r>
            <a:r>
              <a:rPr lang="en-US" dirty="0" smtClean="0"/>
              <a:t> a u.</a:t>
            </a:r>
            <a:endParaRPr lang="en-US" dirty="0" smtClean="0"/>
          </a:p>
          <a:p>
            <a:pPr marL="274320" lvl="1"/>
            <a:r>
              <a:rPr lang="en-US" dirty="0" err="1" smtClean="0"/>
              <a:t>Classe</a:t>
            </a:r>
            <a:r>
              <a:rPr lang="en-US" dirty="0" smtClean="0"/>
              <a:t> 3: </a:t>
            </a:r>
            <a:r>
              <a:rPr lang="hr-HR" dirty="0"/>
              <a:t>∀u, v ∈ V, </a:t>
            </a:r>
            <a:r>
              <a:rPr lang="hr-HR" dirty="0" smtClean="0"/>
              <a:t>u</a:t>
            </a:r>
            <a:r>
              <a:rPr lang="en-US" dirty="0" smtClean="0">
                <a:sym typeface="Wingdings"/>
              </a:rPr>
              <a:t></a:t>
            </a:r>
            <a:r>
              <a:rPr lang="hr-HR" dirty="0" smtClean="0"/>
              <a:t>v.</a:t>
            </a:r>
          </a:p>
          <a:p>
            <a:pPr marL="548640" lvl="2"/>
            <a:r>
              <a:rPr lang="en-US" dirty="0" smtClean="0">
                <a:sym typeface="Wingdings"/>
              </a:rPr>
              <a:t> : </a:t>
            </a:r>
            <a:r>
              <a:rPr lang="en-US" dirty="0" err="1" smtClean="0">
                <a:sym typeface="Wingdings"/>
              </a:rPr>
              <a:t>jornada</a:t>
            </a:r>
            <a:r>
              <a:rPr lang="en-US" dirty="0" smtClean="0">
                <a:sym typeface="Wingdings"/>
              </a:rPr>
              <a:t> no tempo</a:t>
            </a:r>
            <a:endParaRPr lang="en-US" dirty="0" smtClean="0"/>
          </a:p>
          <a:p>
            <a:pPr marL="274320" lvl="1"/>
            <a:endParaRPr lang="en-US" dirty="0" smtClean="0"/>
          </a:p>
          <a:p>
            <a:pPr marL="274320" lvl="1"/>
            <a:endParaRPr lang="de-DE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960209" y="4665931"/>
            <a:ext cx="5166021" cy="1538868"/>
            <a:chOff x="2122423" y="2564916"/>
            <a:chExt cx="5166021" cy="1538868"/>
          </a:xfrm>
        </p:grpSpPr>
        <p:sp>
          <p:nvSpPr>
            <p:cNvPr id="7" name="Oval 6"/>
            <p:cNvSpPr/>
            <p:nvPr/>
          </p:nvSpPr>
          <p:spPr>
            <a:xfrm>
              <a:off x="2122423" y="3518356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102528" y="2564916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B</a:t>
              </a:r>
              <a:endParaRPr lang="pt-BR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344086" y="3297188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</a:t>
              </a:r>
              <a:endParaRPr lang="pt-BR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903133" y="3083154"/>
              <a:ext cx="385311" cy="442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D</a:t>
              </a:r>
              <a:endParaRPr lang="pt-BR" dirty="0"/>
            </a:p>
          </p:txBody>
        </p:sp>
        <p:cxnSp>
          <p:nvCxnSpPr>
            <p:cNvPr id="11" name="Straight Connector 10"/>
            <p:cNvCxnSpPr>
              <a:stCxn id="7" idx="7"/>
              <a:endCxn id="8" idx="3"/>
            </p:cNvCxnSpPr>
            <p:nvPr/>
          </p:nvCxnSpPr>
          <p:spPr>
            <a:xfrm flipV="1">
              <a:off x="2451307" y="2942473"/>
              <a:ext cx="707648" cy="6406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6"/>
              <a:endCxn id="9" idx="2"/>
            </p:cNvCxnSpPr>
            <p:nvPr/>
          </p:nvCxnSpPr>
          <p:spPr>
            <a:xfrm flipV="1">
              <a:off x="2507734" y="3518356"/>
              <a:ext cx="1836352" cy="2211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1"/>
              <a:endCxn id="8" idx="5"/>
            </p:cNvCxnSpPr>
            <p:nvPr/>
          </p:nvCxnSpPr>
          <p:spPr>
            <a:xfrm flipH="1" flipV="1">
              <a:off x="3431412" y="2942473"/>
              <a:ext cx="969101" cy="419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6"/>
              <a:endCxn id="10" idx="2"/>
            </p:cNvCxnSpPr>
            <p:nvPr/>
          </p:nvCxnSpPr>
          <p:spPr>
            <a:xfrm flipV="1">
              <a:off x="4729397" y="3304322"/>
              <a:ext cx="2173736" cy="2140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22423" y="2951488"/>
              <a:ext cx="64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[1,3)</a:t>
              </a:r>
              <a:endParaRPr lang="pt-BR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2799" y="2747734"/>
              <a:ext cx="64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[0,4)</a:t>
              </a:r>
              <a:endParaRPr lang="pt-B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58955" y="3734452"/>
              <a:ext cx="64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[2,5)</a:t>
              </a:r>
              <a:endParaRPr lang="pt-B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97582" y="3549786"/>
              <a:ext cx="1367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[5,6) </a:t>
              </a:r>
              <a:r>
                <a:rPr lang="pt-BR" dirty="0" err="1" smtClean="0"/>
                <a:t>U</a:t>
              </a:r>
              <a:r>
                <a:rPr lang="pt-BR" dirty="0" smtClean="0"/>
                <a:t> [7,8)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84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Outros Conceitos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Excentricidade topológica e temporal.</a:t>
            </a:r>
          </a:p>
          <a:p>
            <a:r>
              <a:rPr lang="pt-BR" dirty="0" smtClean="0"/>
              <a:t>Diâmetro topológico e temporal.</a:t>
            </a:r>
          </a:p>
          <a:p>
            <a:r>
              <a:rPr lang="pt-BR" dirty="0" smtClean="0"/>
              <a:t> Dinâmica de expansão.</a:t>
            </a:r>
          </a:p>
          <a:p>
            <a:r>
              <a:rPr lang="pt-BR" dirty="0" smtClean="0"/>
              <a:t>Jornadas direta e indiretas.</a:t>
            </a:r>
          </a:p>
          <a:p>
            <a:r>
              <a:rPr lang="pt-BR" dirty="0" smtClean="0"/>
              <a:t>Justiça e balanceamento.</a:t>
            </a:r>
          </a:p>
          <a:p>
            <a:r>
              <a:rPr lang="pt-BR" dirty="0" smtClean="0"/>
              <a:t>TVG não determinístico.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14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19" name="Picture 18" descr="Captura de tela 2011-06-14 às 10.51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23" y="2896591"/>
            <a:ext cx="6973490" cy="208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</a:t>
            </a:r>
            <a:br>
              <a:rPr lang="pt-BR" dirty="0" smtClean="0"/>
            </a:br>
            <a:r>
              <a:rPr lang="pt-BR" dirty="0" smtClean="0"/>
              <a:t>REA ou UG</a:t>
            </a:r>
            <a:endParaRPr lang="pt-BR" dirty="0"/>
          </a:p>
        </p:txBody>
      </p:sp>
      <p:pic>
        <p:nvPicPr>
          <p:cNvPr id="4" name="Picture 3" descr="Captura de tela 2011-06-14 às 12.2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1" y="2525598"/>
            <a:ext cx="5519826" cy="26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1860" y="2896591"/>
            <a:ext cx="1569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FIM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220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Contexto</a:t>
            </a:r>
          </a:p>
          <a:p>
            <a:r>
              <a:rPr lang="pt-BR" dirty="0" smtClean="0"/>
              <a:t>TVG – Time-varying graphs</a:t>
            </a:r>
          </a:p>
          <a:p>
            <a:r>
              <a:rPr lang="pt-BR" dirty="0" smtClean="0"/>
              <a:t>Conceitos</a:t>
            </a:r>
          </a:p>
          <a:p>
            <a:pPr lvl="1"/>
            <a:r>
              <a:rPr lang="pt-BR" dirty="0" smtClean="0"/>
              <a:t>Underline Graph</a:t>
            </a:r>
          </a:p>
          <a:p>
            <a:pPr lvl="1"/>
            <a:r>
              <a:rPr lang="pt-BR" dirty="0" smtClean="0"/>
              <a:t>Vertex-centric evolution e Graph-centric evolution.</a:t>
            </a:r>
          </a:p>
          <a:p>
            <a:pPr lvl="1"/>
            <a:r>
              <a:rPr lang="pt-BR" dirty="0" smtClean="0"/>
              <a:t>Subgrafos</a:t>
            </a:r>
          </a:p>
          <a:p>
            <a:r>
              <a:rPr lang="pt-BR" dirty="0" smtClean="0"/>
              <a:t> Jornadas e distancias </a:t>
            </a:r>
          </a:p>
          <a:p>
            <a:r>
              <a:rPr lang="pt-BR" dirty="0" smtClean="0"/>
              <a:t>Classes de TVG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676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Grafos = redes </a:t>
            </a:r>
            <a:r>
              <a:rPr lang="pt-BR" dirty="0" smtClean="0"/>
              <a:t>complexas?</a:t>
            </a:r>
            <a:endParaRPr lang="pt-BR" dirty="0" smtClean="0"/>
          </a:p>
          <a:p>
            <a:r>
              <a:rPr lang="pt-BR" dirty="0" smtClean="0"/>
              <a:t>Grafos estáticos </a:t>
            </a:r>
            <a:r>
              <a:rPr lang="pt-BR" dirty="0" err="1" smtClean="0"/>
              <a:t>X</a:t>
            </a:r>
            <a:r>
              <a:rPr lang="pt-BR" dirty="0" smtClean="0"/>
              <a:t> Grafos Dinâmicos</a:t>
            </a:r>
          </a:p>
          <a:p>
            <a:pPr lvl="1"/>
            <a:r>
              <a:rPr lang="pt-BR" dirty="0" smtClean="0"/>
              <a:t> Grafos que mudam no tempo.</a:t>
            </a:r>
          </a:p>
          <a:p>
            <a:pPr marL="365760" lvl="1" indent="0">
              <a:buNone/>
            </a:pP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875003"/>
            <a:ext cx="4864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 Redes de computadores tolerantes a atraso.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Rede de contato pessoal.</a:t>
            </a:r>
          </a:p>
          <a:p>
            <a:pPr lvl="1"/>
            <a:r>
              <a:rPr lang="pt-BR" dirty="0" smtClean="0"/>
              <a:t>Pessoas podem frequentar lugares comuns e conhecer pessoas em comum e não estar ligadas.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8636" y="2925130"/>
            <a:ext cx="570831" cy="585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1633468" y="3182169"/>
            <a:ext cx="386381" cy="38645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6" name="Oval 5"/>
          <p:cNvSpPr/>
          <p:nvPr/>
        </p:nvSpPr>
        <p:spPr>
          <a:xfrm>
            <a:off x="3848531" y="3123706"/>
            <a:ext cx="386381" cy="38645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5960608" y="2983593"/>
            <a:ext cx="570831" cy="585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8" name="Oval 7"/>
          <p:cNvSpPr/>
          <p:nvPr/>
        </p:nvSpPr>
        <p:spPr>
          <a:xfrm>
            <a:off x="4925440" y="3225572"/>
            <a:ext cx="386381" cy="38645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9" name="Oval 8"/>
          <p:cNvSpPr/>
          <p:nvPr/>
        </p:nvSpPr>
        <p:spPr>
          <a:xfrm>
            <a:off x="7140503" y="3182169"/>
            <a:ext cx="386381" cy="38645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</a:t>
            </a:r>
            <a:endParaRPr lang="pt-BR" dirty="0"/>
          </a:p>
        </p:txBody>
      </p:sp>
      <p:cxnSp>
        <p:nvCxnSpPr>
          <p:cNvPr id="11" name="Straight Connector 10"/>
          <p:cNvCxnSpPr>
            <a:stCxn id="5" idx="6"/>
            <a:endCxn id="4" idx="1"/>
          </p:cNvCxnSpPr>
          <p:nvPr/>
        </p:nvCxnSpPr>
        <p:spPr>
          <a:xfrm flipV="1">
            <a:off x="2019849" y="3217643"/>
            <a:ext cx="648787" cy="1577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9" idx="2"/>
          </p:cNvCxnSpPr>
          <p:nvPr/>
        </p:nvCxnSpPr>
        <p:spPr>
          <a:xfrm>
            <a:off x="6531439" y="3276106"/>
            <a:ext cx="609064" cy="99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</p:cNvCxnSpPr>
          <p:nvPr/>
        </p:nvCxnSpPr>
        <p:spPr>
          <a:xfrm flipH="1" flipV="1">
            <a:off x="3239467" y="3217643"/>
            <a:ext cx="609064" cy="99288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7" idx="1"/>
          </p:cNvCxnSpPr>
          <p:nvPr/>
        </p:nvCxnSpPr>
        <p:spPr>
          <a:xfrm flipV="1">
            <a:off x="5311821" y="3276106"/>
            <a:ext cx="648787" cy="142691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2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TVG </a:t>
            </a:r>
            <a:r>
              <a:rPr lang="en-US" dirty="0" smtClean="0"/>
              <a:t>–</a:t>
            </a:r>
            <a:r>
              <a:rPr lang="pt-BR" dirty="0" smtClean="0"/>
              <a:t> Time-varying graphs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 </a:t>
            </a:r>
            <a:r>
              <a:rPr lang="el-GR" dirty="0"/>
              <a:t>TVG, G = (V, E, </a:t>
            </a:r>
            <a:r>
              <a:rPr lang="el-GR" dirty="0" smtClean="0"/>
              <a:t>Τ </a:t>
            </a:r>
            <a:r>
              <a:rPr lang="el-GR" dirty="0"/>
              <a:t>, ρ, ζ</a:t>
            </a:r>
            <a:r>
              <a:rPr lang="el-GR" dirty="0" smtClean="0"/>
              <a:t>)</a:t>
            </a:r>
          </a:p>
          <a:p>
            <a:pPr lvl="1"/>
            <a:r>
              <a:rPr lang="pt-BR" dirty="0" smtClean="0"/>
              <a:t>V </a:t>
            </a:r>
            <a:r>
              <a:rPr lang="en-US" dirty="0" smtClean="0"/>
              <a:t>–</a:t>
            </a:r>
            <a:r>
              <a:rPr lang="pt-BR" dirty="0" smtClean="0"/>
              <a:t> conjunto de vértices</a:t>
            </a:r>
          </a:p>
          <a:p>
            <a:pPr lvl="1"/>
            <a:r>
              <a:rPr lang="pt-BR" dirty="0" smtClean="0"/>
              <a:t>E </a:t>
            </a:r>
            <a:r>
              <a:rPr lang="en-US" dirty="0" smtClean="0"/>
              <a:t>–</a:t>
            </a:r>
            <a:r>
              <a:rPr lang="pt-BR" dirty="0" smtClean="0"/>
              <a:t> Arestas, relacionamentos entre vértices</a:t>
            </a:r>
          </a:p>
          <a:p>
            <a:pPr lvl="1"/>
            <a:r>
              <a:rPr lang="el-GR" dirty="0" smtClean="0"/>
              <a:t>Τ </a:t>
            </a:r>
            <a:r>
              <a:rPr lang="en-US" dirty="0" smtClean="0"/>
              <a:t>–</a:t>
            </a:r>
            <a:r>
              <a:rPr lang="el-GR" dirty="0" smtClean="0"/>
              <a:t> Tempo de vida.</a:t>
            </a:r>
          </a:p>
          <a:p>
            <a:pPr lvl="1"/>
            <a:r>
              <a:rPr lang="el-GR" dirty="0" smtClean="0"/>
              <a:t>ρ</a:t>
            </a:r>
            <a:r>
              <a:rPr lang="pt-BR" dirty="0" smtClean="0"/>
              <a:t>(t)</a:t>
            </a:r>
            <a:r>
              <a:rPr lang="el-GR" dirty="0" smtClean="0"/>
              <a:t> </a:t>
            </a:r>
            <a:r>
              <a:rPr lang="en-US" dirty="0" smtClean="0"/>
              <a:t>–</a:t>
            </a:r>
            <a:r>
              <a:rPr lang="el-GR" dirty="0" smtClean="0"/>
              <a:t> Função de presença</a:t>
            </a:r>
            <a:r>
              <a:rPr lang="el-GR" dirty="0" smtClean="0"/>
              <a:t>.</a:t>
            </a:r>
            <a:r>
              <a:rPr lang="pt-BR" dirty="0" smtClean="0"/>
              <a:t> Indica se uma dada aresta está disponível em um tempo t</a:t>
            </a:r>
            <a:endParaRPr lang="el-GR" dirty="0" smtClean="0"/>
          </a:p>
          <a:p>
            <a:pPr lvl="1"/>
            <a:r>
              <a:rPr lang="el-GR" dirty="0" smtClean="0"/>
              <a:t>ζ</a:t>
            </a:r>
            <a:r>
              <a:rPr lang="pt-BR" dirty="0" smtClean="0"/>
              <a:t>(t)</a:t>
            </a:r>
            <a:r>
              <a:rPr lang="el-GR" dirty="0" smtClean="0"/>
              <a:t> </a:t>
            </a:r>
            <a:r>
              <a:rPr lang="en-US" dirty="0" smtClean="0"/>
              <a:t>–</a:t>
            </a:r>
            <a:r>
              <a:rPr lang="el-GR" dirty="0" smtClean="0"/>
              <a:t> Função de latência</a:t>
            </a:r>
            <a:r>
              <a:rPr lang="el-GR" dirty="0" smtClean="0"/>
              <a:t>.</a:t>
            </a:r>
            <a:r>
              <a:rPr lang="pt-BR" dirty="0"/>
              <a:t> </a:t>
            </a:r>
            <a:r>
              <a:rPr lang="pt-BR" dirty="0" smtClean="0"/>
              <a:t>Indica </a:t>
            </a:r>
            <a:r>
              <a:rPr lang="pt-BR" dirty="0"/>
              <a:t>o tempo que leva para atravessar uma determinada </a:t>
            </a:r>
            <a:r>
              <a:rPr lang="pt-BR" dirty="0" smtClean="0"/>
              <a:t>aresta se iniciado no tempo t </a:t>
            </a:r>
            <a:r>
              <a:rPr lang="pt-BR" dirty="0"/>
              <a:t>(a latência de uma </a:t>
            </a:r>
            <a:r>
              <a:rPr lang="pt-BR" dirty="0" smtClean="0"/>
              <a:t>aresta pode </a:t>
            </a:r>
            <a:r>
              <a:rPr lang="pt-BR" dirty="0"/>
              <a:t>variar no tempo).</a:t>
            </a:r>
            <a:endParaRPr lang="el-GR" dirty="0" smtClean="0"/>
          </a:p>
          <a:p>
            <a:pPr lvl="1"/>
            <a:endParaRPr lang="el-GR" dirty="0" smtClean="0"/>
          </a:p>
          <a:p>
            <a:pPr lvl="1"/>
            <a:endParaRPr lang="el-GR" dirty="0" smtClean="0"/>
          </a:p>
          <a:p>
            <a:pPr marL="36576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04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Underlying</a:t>
            </a:r>
            <a:r>
              <a:rPr lang="pt-BR" dirty="0"/>
              <a:t> </a:t>
            </a:r>
            <a:r>
              <a:rPr lang="pt-BR" dirty="0" err="1" smtClean="0"/>
              <a:t>graph</a:t>
            </a:r>
            <a:r>
              <a:rPr lang="pt-BR" dirty="0" smtClean="0"/>
              <a:t> G de um TVG </a:t>
            </a:r>
            <a:r>
              <a:rPr lang="pt-BR" i="1" dirty="0" smtClean="0"/>
              <a:t>G</a:t>
            </a:r>
            <a:r>
              <a:rPr lang="pt-BR" dirty="0" smtClean="0"/>
              <a:t>:</a:t>
            </a:r>
          </a:p>
          <a:p>
            <a:r>
              <a:rPr lang="pt-BR" dirty="0" smtClean="0"/>
              <a:t>No caso abaixo G está conectado e </a:t>
            </a:r>
            <a:r>
              <a:rPr lang="pt-BR" i="1" dirty="0" smtClean="0"/>
              <a:t>G</a:t>
            </a:r>
            <a:r>
              <a:rPr lang="pt-BR" dirty="0" smtClean="0"/>
              <a:t> não.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Oval 3"/>
          <p:cNvSpPr/>
          <p:nvPr/>
        </p:nvSpPr>
        <p:spPr>
          <a:xfrm>
            <a:off x="1463040" y="3894229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3120065" y="4287400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</a:t>
            </a:r>
            <a:endParaRPr lang="pt-BR" dirty="0"/>
          </a:p>
        </p:txBody>
      </p:sp>
      <p:sp>
        <p:nvSpPr>
          <p:cNvPr id="6" name="Oval 5"/>
          <p:cNvSpPr/>
          <p:nvPr/>
        </p:nvSpPr>
        <p:spPr>
          <a:xfrm>
            <a:off x="5158691" y="4368408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7331217" y="3894229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</a:t>
            </a:r>
            <a:endParaRPr lang="pt-BR" dirty="0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1848351" y="4115397"/>
            <a:ext cx="1271714" cy="393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5" idx="6"/>
          </p:cNvCxnSpPr>
          <p:nvPr/>
        </p:nvCxnSpPr>
        <p:spPr>
          <a:xfrm flipH="1" flipV="1">
            <a:off x="3505376" y="4508568"/>
            <a:ext cx="1653315" cy="81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 flipV="1">
            <a:off x="5544002" y="4115397"/>
            <a:ext cx="1787215" cy="4741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62517" y="4503552"/>
            <a:ext cx="63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[0,1)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6215658" y="4443385"/>
            <a:ext cx="63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[0,1)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3983909" y="4626078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5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19" y="724070"/>
            <a:ext cx="6965245" cy="1202485"/>
          </a:xfrm>
        </p:spPr>
        <p:txBody>
          <a:bodyPr>
            <a:normAutofit/>
          </a:bodyPr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38" y="1899633"/>
            <a:ext cx="6196405" cy="3603812"/>
          </a:xfrm>
        </p:spPr>
        <p:txBody>
          <a:bodyPr>
            <a:normAutofit/>
          </a:bodyPr>
          <a:lstStyle/>
          <a:p>
            <a:pPr marL="274320" lvl="1"/>
            <a:r>
              <a:rPr lang="pt-BR" dirty="0" smtClean="0"/>
              <a:t>Ponto de vista:</a:t>
            </a:r>
          </a:p>
          <a:p>
            <a:pPr marL="548640" lvl="2"/>
            <a:r>
              <a:rPr lang="pt-BR" dirty="0" smtClean="0"/>
              <a:t>Edge/</a:t>
            </a:r>
            <a:r>
              <a:rPr lang="pt-BR" dirty="0" err="1" smtClean="0"/>
              <a:t>Vertex</a:t>
            </a:r>
            <a:r>
              <a:rPr lang="pt-BR" dirty="0" smtClean="0"/>
              <a:t>/Graph-</a:t>
            </a:r>
            <a:r>
              <a:rPr lang="pt-BR" dirty="0" err="1" smtClean="0"/>
              <a:t>centric</a:t>
            </a:r>
            <a:r>
              <a:rPr lang="pt-BR" dirty="0" smtClean="0"/>
              <a:t> </a:t>
            </a:r>
            <a:r>
              <a:rPr lang="pt-BR" dirty="0" err="1" smtClean="0"/>
              <a:t>evolution</a:t>
            </a:r>
            <a:r>
              <a:rPr lang="pt-BR" dirty="0" smtClean="0"/>
              <a:t>.</a:t>
            </a:r>
          </a:p>
          <a:p>
            <a:pPr lvl="2"/>
            <a:r>
              <a:rPr lang="pt-BR" dirty="0" err="1" smtClean="0"/>
              <a:t>Ι</a:t>
            </a:r>
            <a:r>
              <a:rPr lang="pt-BR" dirty="0" smtClean="0"/>
              <a:t>(e) = intervalos em que a aresta está disponível.</a:t>
            </a:r>
          </a:p>
          <a:p>
            <a:pPr lvl="2"/>
            <a:r>
              <a:rPr lang="pt-BR" dirty="0" err="1" smtClean="0"/>
              <a:t>N</a:t>
            </a:r>
            <a:r>
              <a:rPr lang="pt-BR" baseline="-25000" dirty="0" err="1" smtClean="0"/>
              <a:t>t</a:t>
            </a:r>
            <a:r>
              <a:rPr lang="pt-BR" dirty="0" smtClean="0"/>
              <a:t>(</a:t>
            </a:r>
            <a:r>
              <a:rPr lang="pt-BR" dirty="0" err="1" smtClean="0"/>
              <a:t>v</a:t>
            </a:r>
            <a:r>
              <a:rPr lang="pt-BR" dirty="0" smtClean="0"/>
              <a:t>) =  sequencia de vizinhança</a:t>
            </a:r>
          </a:p>
          <a:p>
            <a:pPr lvl="2"/>
            <a:r>
              <a:rPr lang="en-US" dirty="0" smtClean="0"/>
              <a:t>S</a:t>
            </a:r>
            <a:r>
              <a:rPr lang="en-US" baseline="-25000" dirty="0" smtClean="0"/>
              <a:t>T</a:t>
            </a:r>
            <a:r>
              <a:rPr lang="en-US" dirty="0" smtClean="0"/>
              <a:t>(</a:t>
            </a:r>
            <a:r>
              <a:rPr lang="en-US" dirty="0"/>
              <a:t>G</a:t>
            </a:r>
            <a:r>
              <a:rPr lang="en-US" dirty="0" smtClean="0"/>
              <a:t>) = </a:t>
            </a:r>
            <a:r>
              <a:rPr lang="pt-BR" dirty="0" smtClean="0"/>
              <a:t>sequencia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grafos</a:t>
            </a:r>
            <a:r>
              <a:rPr lang="en-US" dirty="0" smtClean="0"/>
              <a:t>.</a:t>
            </a:r>
            <a:endParaRPr lang="pt-BR" dirty="0" smtClean="0"/>
          </a:p>
        </p:txBody>
      </p:sp>
      <p:sp>
        <p:nvSpPr>
          <p:cNvPr id="4" name="Oval 3"/>
          <p:cNvSpPr/>
          <p:nvPr/>
        </p:nvSpPr>
        <p:spPr>
          <a:xfrm>
            <a:off x="1890877" y="5271514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2870982" y="4318074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</a:t>
            </a:r>
            <a:endParaRPr lang="pt-BR" dirty="0"/>
          </a:p>
        </p:txBody>
      </p:sp>
      <p:sp>
        <p:nvSpPr>
          <p:cNvPr id="6" name="Oval 5"/>
          <p:cNvSpPr/>
          <p:nvPr/>
        </p:nvSpPr>
        <p:spPr>
          <a:xfrm>
            <a:off x="4112540" y="5050346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6671587" y="4836312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</a:t>
            </a:r>
            <a:endParaRPr lang="pt-BR" dirty="0"/>
          </a:p>
        </p:txBody>
      </p:sp>
      <p:cxnSp>
        <p:nvCxnSpPr>
          <p:cNvPr id="8" name="Straight Connector 7"/>
          <p:cNvCxnSpPr>
            <a:stCxn id="4" idx="7"/>
            <a:endCxn id="5" idx="3"/>
          </p:cNvCxnSpPr>
          <p:nvPr/>
        </p:nvCxnSpPr>
        <p:spPr>
          <a:xfrm flipV="1">
            <a:off x="2219761" y="4695631"/>
            <a:ext cx="707648" cy="640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 flipV="1">
            <a:off x="2276188" y="5271514"/>
            <a:ext cx="1836352" cy="221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5" idx="5"/>
          </p:cNvCxnSpPr>
          <p:nvPr/>
        </p:nvCxnSpPr>
        <p:spPr>
          <a:xfrm flipH="1" flipV="1">
            <a:off x="3199866" y="4695631"/>
            <a:ext cx="969101" cy="419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 flipV="1">
            <a:off x="4497851" y="5057480"/>
            <a:ext cx="2173736" cy="21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90877" y="4704646"/>
            <a:ext cx="6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[1,3)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3791253" y="4500892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[0,4)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927409" y="5487610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[2,5)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966036" y="5302944"/>
            <a:ext cx="136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[5,6) </a:t>
            </a:r>
            <a:r>
              <a:rPr lang="pt-BR" dirty="0" err="1" smtClean="0"/>
              <a:t>U</a:t>
            </a:r>
            <a:r>
              <a:rPr lang="pt-BR" dirty="0" smtClean="0"/>
              <a:t> [7,8)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0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19" y="724070"/>
            <a:ext cx="6965245" cy="1202485"/>
          </a:xfrm>
        </p:spPr>
        <p:txBody>
          <a:bodyPr>
            <a:normAutofit/>
          </a:bodyPr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38" y="1899633"/>
            <a:ext cx="6196405" cy="3603812"/>
          </a:xfrm>
        </p:spPr>
        <p:txBody>
          <a:bodyPr>
            <a:normAutofit/>
          </a:bodyPr>
          <a:lstStyle/>
          <a:p>
            <a:pPr marL="274320" lvl="1"/>
            <a:r>
              <a:rPr lang="pt-BR" dirty="0" smtClean="0"/>
              <a:t>Ponto de </a:t>
            </a:r>
            <a:r>
              <a:rPr lang="pt-BR" dirty="0" smtClean="0"/>
              <a:t>vista Edge:</a:t>
            </a:r>
            <a:endParaRPr lang="pt-BR" dirty="0" smtClean="0"/>
          </a:p>
          <a:p>
            <a:pPr marL="548640" lvl="2"/>
            <a:r>
              <a:rPr lang="pt-BR" dirty="0" smtClean="0"/>
              <a:t>A B [1,3)</a:t>
            </a:r>
          </a:p>
          <a:p>
            <a:pPr marL="548640" lvl="2"/>
            <a:r>
              <a:rPr lang="pt-BR" dirty="0" smtClean="0"/>
              <a:t>A C [2,5)</a:t>
            </a:r>
          </a:p>
          <a:p>
            <a:pPr marL="548640" lvl="2"/>
            <a:r>
              <a:rPr lang="pt-BR" dirty="0" smtClean="0"/>
              <a:t>B C [0,4)</a:t>
            </a:r>
          </a:p>
          <a:p>
            <a:pPr marL="548640" lvl="2"/>
            <a:r>
              <a:rPr lang="pt-BR" dirty="0" smtClean="0"/>
              <a:t>C D [5,6);[7,8)</a:t>
            </a:r>
            <a:endParaRPr lang="pt-BR" dirty="0" smtClean="0"/>
          </a:p>
        </p:txBody>
      </p:sp>
      <p:sp>
        <p:nvSpPr>
          <p:cNvPr id="4" name="Oval 3"/>
          <p:cNvSpPr/>
          <p:nvPr/>
        </p:nvSpPr>
        <p:spPr>
          <a:xfrm>
            <a:off x="1890877" y="5271514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2870982" y="4318074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</a:t>
            </a:r>
            <a:endParaRPr lang="pt-BR" dirty="0"/>
          </a:p>
        </p:txBody>
      </p:sp>
      <p:sp>
        <p:nvSpPr>
          <p:cNvPr id="6" name="Oval 5"/>
          <p:cNvSpPr/>
          <p:nvPr/>
        </p:nvSpPr>
        <p:spPr>
          <a:xfrm>
            <a:off x="4112540" y="5050346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6671587" y="4836312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</a:t>
            </a:r>
            <a:endParaRPr lang="pt-BR" dirty="0"/>
          </a:p>
        </p:txBody>
      </p:sp>
      <p:cxnSp>
        <p:nvCxnSpPr>
          <p:cNvPr id="8" name="Straight Connector 7"/>
          <p:cNvCxnSpPr>
            <a:stCxn id="4" idx="7"/>
            <a:endCxn id="5" idx="3"/>
          </p:cNvCxnSpPr>
          <p:nvPr/>
        </p:nvCxnSpPr>
        <p:spPr>
          <a:xfrm flipV="1">
            <a:off x="2219761" y="4695631"/>
            <a:ext cx="707648" cy="640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 flipV="1">
            <a:off x="2276188" y="5271514"/>
            <a:ext cx="1836352" cy="221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5" idx="5"/>
          </p:cNvCxnSpPr>
          <p:nvPr/>
        </p:nvCxnSpPr>
        <p:spPr>
          <a:xfrm flipH="1" flipV="1">
            <a:off x="3199866" y="4695631"/>
            <a:ext cx="969101" cy="419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 flipV="1">
            <a:off x="4497851" y="5057480"/>
            <a:ext cx="2173736" cy="21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90877" y="4704646"/>
            <a:ext cx="6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[1,3)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3791253" y="4500892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[0,4)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927409" y="5487610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[2,5)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966036" y="5302944"/>
            <a:ext cx="136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[5,6) </a:t>
            </a:r>
            <a:r>
              <a:rPr lang="pt-BR" dirty="0" err="1" smtClean="0"/>
              <a:t>U</a:t>
            </a:r>
            <a:r>
              <a:rPr lang="pt-BR" dirty="0" smtClean="0"/>
              <a:t> [7,8)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5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19" y="724070"/>
            <a:ext cx="6965245" cy="1202485"/>
          </a:xfrm>
        </p:spPr>
        <p:txBody>
          <a:bodyPr>
            <a:normAutofit/>
          </a:bodyPr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38" y="1899633"/>
            <a:ext cx="6196405" cy="3603812"/>
          </a:xfrm>
        </p:spPr>
        <p:txBody>
          <a:bodyPr>
            <a:normAutofit/>
          </a:bodyPr>
          <a:lstStyle/>
          <a:p>
            <a:pPr marL="274320" lvl="1"/>
            <a:r>
              <a:rPr lang="pt-BR" dirty="0" smtClean="0"/>
              <a:t>Ponto de </a:t>
            </a:r>
            <a:r>
              <a:rPr lang="pt-BR" dirty="0"/>
              <a:t>vista </a:t>
            </a:r>
            <a:r>
              <a:rPr lang="pt-BR" dirty="0" err="1"/>
              <a:t>Vertex</a:t>
            </a:r>
            <a:r>
              <a:rPr lang="pt-BR" dirty="0"/>
              <a:t>:</a:t>
            </a:r>
            <a:endParaRPr lang="pt-BR" dirty="0" smtClean="0"/>
          </a:p>
          <a:p>
            <a:pPr marL="548640" lvl="2"/>
            <a:r>
              <a:rPr lang="pt-BR" dirty="0" smtClean="0"/>
              <a:t>t v</a:t>
            </a:r>
            <a:r>
              <a:rPr lang="pt-BR" dirty="0" smtClean="0"/>
              <a:t> N(v)</a:t>
            </a:r>
          </a:p>
          <a:p>
            <a:pPr marL="548640" lvl="2"/>
            <a:r>
              <a:rPr lang="pt-BR" dirty="0" smtClean="0"/>
              <a:t>0 C {B}</a:t>
            </a:r>
          </a:p>
          <a:p>
            <a:pPr marL="548640" lvl="2"/>
            <a:r>
              <a:rPr lang="pt-BR" dirty="0" smtClean="0"/>
              <a:t>1 A {B}</a:t>
            </a:r>
          </a:p>
          <a:p>
            <a:pPr marL="548640" lvl="2"/>
            <a:r>
              <a:rPr lang="pt-BR" dirty="0" smtClean="0"/>
              <a:t>1 C {B} </a:t>
            </a:r>
          </a:p>
          <a:p>
            <a:pPr marL="548640" lvl="2"/>
            <a:r>
              <a:rPr lang="pt-BR" dirty="0" smtClean="0"/>
              <a:t>2 A {B,C}</a:t>
            </a:r>
          </a:p>
          <a:p>
            <a:pPr marL="548640" lvl="2"/>
            <a:r>
              <a:rPr lang="pt-BR" dirty="0" smtClean="0"/>
              <a:t>2 C {B,A} ...</a:t>
            </a:r>
            <a:endParaRPr lang="pt-BR" dirty="0" smtClean="0"/>
          </a:p>
          <a:p>
            <a:pPr marL="548640" lvl="2"/>
            <a:endParaRPr lang="pt-BR" dirty="0" smtClean="0"/>
          </a:p>
        </p:txBody>
      </p:sp>
      <p:sp>
        <p:nvSpPr>
          <p:cNvPr id="4" name="Oval 3"/>
          <p:cNvSpPr/>
          <p:nvPr/>
        </p:nvSpPr>
        <p:spPr>
          <a:xfrm>
            <a:off x="1890877" y="5631104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2870982" y="4677664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</a:t>
            </a:r>
            <a:endParaRPr lang="pt-BR" dirty="0"/>
          </a:p>
        </p:txBody>
      </p:sp>
      <p:sp>
        <p:nvSpPr>
          <p:cNvPr id="6" name="Oval 5"/>
          <p:cNvSpPr/>
          <p:nvPr/>
        </p:nvSpPr>
        <p:spPr>
          <a:xfrm>
            <a:off x="4112540" y="5409936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6671587" y="5195902"/>
            <a:ext cx="385311" cy="4423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</a:t>
            </a:r>
            <a:endParaRPr lang="pt-BR" dirty="0"/>
          </a:p>
        </p:txBody>
      </p:sp>
      <p:cxnSp>
        <p:nvCxnSpPr>
          <p:cNvPr id="8" name="Straight Connector 7"/>
          <p:cNvCxnSpPr>
            <a:stCxn id="4" idx="7"/>
            <a:endCxn id="5" idx="3"/>
          </p:cNvCxnSpPr>
          <p:nvPr/>
        </p:nvCxnSpPr>
        <p:spPr>
          <a:xfrm flipV="1">
            <a:off x="2219761" y="5055221"/>
            <a:ext cx="707648" cy="640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 flipV="1">
            <a:off x="2276188" y="5631104"/>
            <a:ext cx="1836352" cy="221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5" idx="5"/>
          </p:cNvCxnSpPr>
          <p:nvPr/>
        </p:nvCxnSpPr>
        <p:spPr>
          <a:xfrm flipH="1" flipV="1">
            <a:off x="3199866" y="5055221"/>
            <a:ext cx="969101" cy="419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 flipV="1">
            <a:off x="4497851" y="5417070"/>
            <a:ext cx="2173736" cy="21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90877" y="5064236"/>
            <a:ext cx="6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[1,3)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3791253" y="4860482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[0,4)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927409" y="5847200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[2,5)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966036" y="5662534"/>
            <a:ext cx="136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[5,6) </a:t>
            </a:r>
            <a:r>
              <a:rPr lang="pt-BR" dirty="0" err="1" smtClean="0"/>
              <a:t>U</a:t>
            </a:r>
            <a:r>
              <a:rPr lang="pt-BR" dirty="0" smtClean="0"/>
              <a:t> [7,8)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7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357</TotalTime>
  <Words>839</Words>
  <Application>Microsoft Office PowerPoint</Application>
  <PresentationFormat>Apresentação na tela (4:3)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30" baseType="lpstr">
      <vt:lpstr>Arial</vt:lpstr>
      <vt:lpstr>Brush Script MT</vt:lpstr>
      <vt:lpstr>CMMI10</vt:lpstr>
      <vt:lpstr>CMMI8</vt:lpstr>
      <vt:lpstr>CMR10</vt:lpstr>
      <vt:lpstr>CMR8</vt:lpstr>
      <vt:lpstr>CMSY10</vt:lpstr>
      <vt:lpstr>Constantia</vt:lpstr>
      <vt:lpstr>Franklin Gothic Book</vt:lpstr>
      <vt:lpstr>Rage Italic</vt:lpstr>
      <vt:lpstr>Wingdings</vt:lpstr>
      <vt:lpstr>Pushpin</vt:lpstr>
      <vt:lpstr>TVG</vt:lpstr>
      <vt:lpstr>Esquema</vt:lpstr>
      <vt:lpstr>Introdução</vt:lpstr>
      <vt:lpstr>Contexto</vt:lpstr>
      <vt:lpstr>TVG – Time-varying graphs</vt:lpstr>
      <vt:lpstr>Conceitos</vt:lpstr>
      <vt:lpstr>Conceitos</vt:lpstr>
      <vt:lpstr>Conceitos</vt:lpstr>
      <vt:lpstr>Conceitos</vt:lpstr>
      <vt:lpstr>Conceitos</vt:lpstr>
      <vt:lpstr>Jornadas e Distâncias</vt:lpstr>
      <vt:lpstr>Jornadas e Distâncias</vt:lpstr>
      <vt:lpstr>Jornadas e Distâncias</vt:lpstr>
      <vt:lpstr>Classes</vt:lpstr>
      <vt:lpstr>Outros Conceitos</vt:lpstr>
      <vt:lpstr>Exemplo</vt:lpstr>
      <vt:lpstr>Exemplo REA ou UG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TVG</dc:title>
  <dc:creator>Alex Santana</dc:creator>
  <cp:lastModifiedBy>José Garcia Vivas Miranda</cp:lastModifiedBy>
  <cp:revision>32</cp:revision>
  <dcterms:created xsi:type="dcterms:W3CDTF">2011-06-14T11:27:39Z</dcterms:created>
  <dcterms:modified xsi:type="dcterms:W3CDTF">2018-06-17T23:47:46Z</dcterms:modified>
</cp:coreProperties>
</file>