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Nunito"/>
      <p:regular r:id="rId23"/>
      <p:bold r:id="rId24"/>
      <p:italic r:id="rId25"/>
      <p:boldItalic r:id="rId26"/>
    </p:embeddedFon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A3318FC-DC4F-47A8-859B-084E45E292E5}">
  <a:tblStyle styleId="{2A3318FC-DC4F-47A8-859B-084E45E292E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each of the EU country we will look at the relationship between nationals and foreigners and employed and unemployed. </a:t>
            </a:r>
            <a:endParaRPr/>
          </a:p>
          <a:p>
            <a:pPr indent="0" lvl="0" marL="0" rtl="0" algn="l">
              <a:spcBef>
                <a:spcPts val="0"/>
              </a:spcBef>
              <a:spcAft>
                <a:spcPts val="0"/>
              </a:spcAft>
              <a:buNone/>
            </a:pPr>
            <a:r>
              <a:rPr lang="en"/>
              <a:t>National workers are those who have a citizenship in the residing country and foreign workers do not.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92fd1dfb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92fd1dfb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 to look at how relative net flow of immigrants compares with national unemployment rate. This graph shows an unemployed rate for Dutch nationals changing from year to year and the net flow of immigrants as a % of last years total active population. This graph is m</a:t>
            </a:r>
            <a:r>
              <a:rPr lang="en"/>
              <a:t>easuring the impact on the changes of  foreigners into the TOTAL ACTIVE POOL.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things to notice: the bars (immigrant flows) represent much smaller number than the line which represents unemployment rate for nationals and they do NOT move together.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92fd1dfb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92fd1dfb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an unemployed rate for German nationals changing from year to year and the net flow of immigrants as a % of last years total active population. Important to note, that in 2016 the largest flow of immigrants measured at 1% came into the country and </a:t>
            </a:r>
            <a:r>
              <a:rPr lang="en"/>
              <a:t>still unemployed rate is going down.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92fd1dfb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92fd1dfb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Spain has chronic high unemployment, we can see that they reached about 25% in 2013. In this graph, we see foreigners leaving the country from 2011-2016 as unemployment rate increases.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also notice, the magnitude of the outflow of immigrants in 2014 of roughly -1% compares to Germany 1% in 2016 which was the same number but in opposite direction. Measuring the impact on the changes of  foreigners into the TOTAL ACTIVE POOL.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During the recovery, it’s important to note that unemployment goes down and foreigners come in. There is an almost near perfect negative correlation in Spain of -0.97.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92fd1dfb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92fd1dfb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Bear in mind that this graph is not ideal as there is double counting due to the fact that immigrants from one part of Europe going to another affect the unemployment rate in two countries instead of one. Still we see an increase of net flow of immigrants as unemployment rate is going down. If our story 1 is true they would move together.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92fd1dfb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92fd1dfb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back to story 3, which says that national’s unemployment is not related to migrant flows.</a:t>
            </a:r>
            <a:endParaRPr/>
          </a:p>
          <a:p>
            <a:pPr indent="0" lvl="0" marL="0" rtl="0" algn="l">
              <a:spcBef>
                <a:spcPts val="0"/>
              </a:spcBef>
              <a:spcAft>
                <a:spcPts val="0"/>
              </a:spcAft>
              <a:buNone/>
            </a:pPr>
            <a:r>
              <a:rPr lang="en"/>
              <a:t>We are testing how far from the mean each of two variables are - the variables being unemployed nationals &amp; change of active foreigners</a:t>
            </a:r>
            <a:endParaRPr/>
          </a:p>
          <a:p>
            <a:pPr indent="0" lvl="0" marL="0" rtl="0" algn="l">
              <a:spcBef>
                <a:spcPts val="0"/>
              </a:spcBef>
              <a:spcAft>
                <a:spcPts val="0"/>
              </a:spcAft>
              <a:buNone/>
            </a:pPr>
            <a:r>
              <a:rPr lang="en"/>
              <a:t>Our p-value is small for Netherlands, Germany and Spain meaning we reject the null hypothesis that migration rate is not related to unemployment rate. In other words, we could say that migration rate is related to unemployment of nationals, however they don’t have to move in the same direction.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92fd1dfb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92fd1dfb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unemployment goes up the inflow of immigrants goes down and vice versa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92fd1dfb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92fd1dfb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434343"/>
                </a:solidFill>
              </a:rPr>
              <a:t>Story 3: There is no relation between migration rate and unemployment rate (discard this)</a:t>
            </a:r>
            <a:endParaRPr i="1" sz="900">
              <a:solidFill>
                <a:srgbClr val="434343"/>
              </a:solidFill>
            </a:endParaRPr>
          </a:p>
          <a:p>
            <a:pPr indent="0" lvl="0" marL="0" rtl="0" algn="l">
              <a:spcBef>
                <a:spcPts val="0"/>
              </a:spcBef>
              <a:spcAft>
                <a:spcPts val="0"/>
              </a:spcAft>
              <a:buNone/>
            </a:pPr>
            <a:r>
              <a:rPr i="1" lang="en" sz="900">
                <a:solidFill>
                  <a:srgbClr val="434343"/>
                </a:solidFill>
              </a:rPr>
              <a:t>Story 2: Foreigners migrate only when there are jobs available (this looks stronger than story 1, we saw this in Germany and Spain. Unemployment goes down when foreigners come in. </a:t>
            </a:r>
            <a:endParaRPr i="1" sz="900">
              <a:solidFill>
                <a:srgbClr val="434343"/>
              </a:solidFill>
            </a:endParaRPr>
          </a:p>
          <a:p>
            <a:pPr indent="0" lvl="0" marL="0" rtl="0" algn="l">
              <a:spcBef>
                <a:spcPts val="0"/>
              </a:spcBef>
              <a:spcAft>
                <a:spcPts val="0"/>
              </a:spcAft>
              <a:buNone/>
            </a:pPr>
            <a:r>
              <a:rPr i="1" lang="en" sz="900">
                <a:solidFill>
                  <a:srgbClr val="434343"/>
                </a:solidFill>
              </a:rPr>
              <a:t>Story 1: Foreigners take jobs away from nationals (foreigners come in unemployment goes up)</a:t>
            </a:r>
            <a:endParaRPr i="1" sz="900">
              <a:solidFill>
                <a:srgbClr val="434343"/>
              </a:solidFill>
            </a:endParaRPr>
          </a:p>
          <a:p>
            <a:pPr indent="0" lvl="0" marL="0" rtl="0" algn="l">
              <a:spcBef>
                <a:spcPts val="0"/>
              </a:spcBef>
              <a:spcAft>
                <a:spcPts val="0"/>
              </a:spcAft>
              <a:buNone/>
            </a:pPr>
            <a:r>
              <a:rPr i="1" lang="en" sz="900">
                <a:solidFill>
                  <a:srgbClr val="434343"/>
                </a:solidFill>
              </a:rPr>
              <a:t>Measuring lag effects (migration affecting unemployment with a delay)</a:t>
            </a:r>
            <a:endParaRPr i="1" sz="900">
              <a:solidFill>
                <a:srgbClr val="434343"/>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92fd1dfb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92fd1dfb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92fd1dfb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92fd1dfb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data contained </a:t>
            </a:r>
            <a:r>
              <a:rPr lang="en" sz="1050">
                <a:highlight>
                  <a:srgbClr val="FFFFFF"/>
                </a:highlight>
                <a:latin typeface="Helvetica Neue"/>
                <a:ea typeface="Helvetica Neue"/>
                <a:cs typeface="Helvetica Neue"/>
                <a:sym typeface="Helvetica Neue"/>
              </a:rPr>
              <a:t>52650 rows × 9 columns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92fd1dfb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92fd1dfb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92fd1dfb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92fd1dfb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92fd1dfb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92fd1dfb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story 3 we derived the following hypothesis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92fd1dfb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92fd1dfb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choose to focus on 3 countries: Netherlands - its our home and a dynamic country), Germany (as it is the biggest economy in Europe) and Spain is it is one of the biggest economies in Europe that has high chronic unemployment and a relatively high migration rate.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Starting with Netherlands, this graph shows unemployment rate for Dutch nationals and Dutch foreigners spanning over 10 years. The orange line represents unemployment rate for nationals and red line for foreigners. We see that both lines are very similar, thus the Dutch market treats both national and foreign workers the same.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92fd1dfb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92fd1dfb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also see that both lines are very similar, with a slight decrease of unemployment rate for nationals than foreigners starting from 2015.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92fd1dfb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92fd1dfb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once again see similarities in both lines and interesting fact to note is that for 2018 and 2019 unemployment rate for nationals and foreigners is the same.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c.europa.eu/eurostat/web/migrant-integration/data/database" TargetMode="Externa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EU National and Foreign workers</a:t>
            </a:r>
            <a:endParaRPr/>
          </a:p>
        </p:txBody>
      </p:sp>
      <p:sp>
        <p:nvSpPr>
          <p:cNvPr id="129" name="Google Shape;129;p13"/>
          <p:cNvSpPr txBox="1"/>
          <p:nvPr/>
        </p:nvSpPr>
        <p:spPr>
          <a:xfrm>
            <a:off x="2322875" y="3663000"/>
            <a:ext cx="4326600" cy="51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Nunito"/>
                <a:ea typeface="Nunito"/>
                <a:cs typeface="Nunito"/>
                <a:sym typeface="Nunito"/>
              </a:rPr>
              <a:t>By Viktoriya Shirochenkova </a:t>
            </a:r>
            <a:endParaRPr sz="20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22"/>
          <p:cNvPicPr preferRelativeResize="0"/>
          <p:nvPr/>
        </p:nvPicPr>
        <p:blipFill>
          <a:blip r:embed="rId3">
            <a:alphaModFix/>
          </a:blip>
          <a:stretch>
            <a:fillRect/>
          </a:stretch>
        </p:blipFill>
        <p:spPr>
          <a:xfrm>
            <a:off x="179000" y="143200"/>
            <a:ext cx="8616275" cy="4901201"/>
          </a:xfrm>
          <a:prstGeom prst="rect">
            <a:avLst/>
          </a:prstGeom>
          <a:noFill/>
          <a:ln>
            <a:noFill/>
          </a:ln>
        </p:spPr>
      </p:pic>
      <p:sp>
        <p:nvSpPr>
          <p:cNvPr id="183" name="Google Shape;183;p22"/>
          <p:cNvSpPr/>
          <p:nvPr/>
        </p:nvSpPr>
        <p:spPr>
          <a:xfrm>
            <a:off x="3470625" y="1622950"/>
            <a:ext cx="1210500" cy="64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-0.59</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3"/>
          <p:cNvPicPr preferRelativeResize="0"/>
          <p:nvPr/>
        </p:nvPicPr>
        <p:blipFill>
          <a:blip r:embed="rId3">
            <a:alphaModFix/>
          </a:blip>
          <a:stretch>
            <a:fillRect/>
          </a:stretch>
        </p:blipFill>
        <p:spPr>
          <a:xfrm>
            <a:off x="227488" y="221275"/>
            <a:ext cx="8689024" cy="4838700"/>
          </a:xfrm>
          <a:prstGeom prst="rect">
            <a:avLst/>
          </a:prstGeom>
          <a:noFill/>
          <a:ln>
            <a:noFill/>
          </a:ln>
        </p:spPr>
      </p:pic>
      <p:sp>
        <p:nvSpPr>
          <p:cNvPr id="189" name="Google Shape;189;p23"/>
          <p:cNvSpPr/>
          <p:nvPr/>
        </p:nvSpPr>
        <p:spPr>
          <a:xfrm>
            <a:off x="1435700" y="2247150"/>
            <a:ext cx="1210500" cy="64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-0.76</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24"/>
          <p:cNvPicPr preferRelativeResize="0"/>
          <p:nvPr/>
        </p:nvPicPr>
        <p:blipFill>
          <a:blip r:embed="rId3">
            <a:alphaModFix/>
          </a:blip>
          <a:stretch>
            <a:fillRect/>
          </a:stretch>
        </p:blipFill>
        <p:spPr>
          <a:xfrm>
            <a:off x="202875" y="152400"/>
            <a:ext cx="8652050" cy="4838700"/>
          </a:xfrm>
          <a:prstGeom prst="rect">
            <a:avLst/>
          </a:prstGeom>
          <a:noFill/>
          <a:ln>
            <a:noFill/>
          </a:ln>
        </p:spPr>
      </p:pic>
      <p:sp>
        <p:nvSpPr>
          <p:cNvPr id="195" name="Google Shape;195;p24"/>
          <p:cNvSpPr/>
          <p:nvPr/>
        </p:nvSpPr>
        <p:spPr>
          <a:xfrm>
            <a:off x="2621700" y="1285875"/>
            <a:ext cx="1210500" cy="64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-0.97</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25"/>
          <p:cNvPicPr preferRelativeResize="0"/>
          <p:nvPr/>
        </p:nvPicPr>
        <p:blipFill>
          <a:blip r:embed="rId3">
            <a:alphaModFix/>
          </a:blip>
          <a:stretch>
            <a:fillRect/>
          </a:stretch>
        </p:blipFill>
        <p:spPr>
          <a:xfrm>
            <a:off x="222012" y="152400"/>
            <a:ext cx="8762339" cy="499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HYPOTHESIS testing</a:t>
            </a:r>
            <a:endParaRPr sz="3200"/>
          </a:p>
        </p:txBody>
      </p:sp>
      <p:sp>
        <p:nvSpPr>
          <p:cNvPr id="206" name="Google Shape;206;p26"/>
          <p:cNvSpPr txBox="1"/>
          <p:nvPr>
            <p:ph idx="1" type="body"/>
          </p:nvPr>
        </p:nvSpPr>
        <p:spPr>
          <a:xfrm>
            <a:off x="592425" y="1670750"/>
            <a:ext cx="7505700" cy="273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2000">
                <a:solidFill>
                  <a:srgbClr val="434343"/>
                </a:solidFill>
                <a:latin typeface="Arial"/>
                <a:ea typeface="Arial"/>
                <a:cs typeface="Arial"/>
                <a:sym typeface="Arial"/>
              </a:rPr>
              <a:t>H</a:t>
            </a:r>
            <a:r>
              <a:rPr baseline="-25000" i="1" lang="en" sz="2000">
                <a:solidFill>
                  <a:srgbClr val="434343"/>
                </a:solidFill>
                <a:latin typeface="Arial"/>
                <a:ea typeface="Arial"/>
                <a:cs typeface="Arial"/>
                <a:sym typeface="Arial"/>
              </a:rPr>
              <a:t>0</a:t>
            </a:r>
            <a:r>
              <a:rPr i="1" lang="en" sz="2000">
                <a:solidFill>
                  <a:srgbClr val="434343"/>
                </a:solidFill>
                <a:latin typeface="Arial"/>
                <a:ea typeface="Arial"/>
                <a:cs typeface="Arial"/>
                <a:sym typeface="Arial"/>
              </a:rPr>
              <a:t>: </a:t>
            </a:r>
            <a:r>
              <a:rPr i="1" lang="en" sz="2000">
                <a:solidFill>
                  <a:srgbClr val="434343"/>
                </a:solidFill>
                <a:latin typeface="Arial"/>
                <a:ea typeface="Arial"/>
                <a:cs typeface="Arial"/>
                <a:sym typeface="Arial"/>
              </a:rPr>
              <a:t>Migration rate is not related to unemployment rate.</a:t>
            </a:r>
            <a:endParaRPr i="1" sz="20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rPr i="1" lang="en" sz="2000">
                <a:solidFill>
                  <a:srgbClr val="434343"/>
                </a:solidFill>
                <a:latin typeface="Arial"/>
                <a:ea typeface="Arial"/>
                <a:cs typeface="Arial"/>
                <a:sym typeface="Arial"/>
              </a:rPr>
              <a:t>H</a:t>
            </a:r>
            <a:r>
              <a:rPr baseline="-25000" i="1" lang="en" sz="2000">
                <a:solidFill>
                  <a:srgbClr val="434343"/>
                </a:solidFill>
                <a:latin typeface="Arial"/>
                <a:ea typeface="Arial"/>
                <a:cs typeface="Arial"/>
                <a:sym typeface="Arial"/>
              </a:rPr>
              <a:t>1</a:t>
            </a:r>
            <a:r>
              <a:rPr i="1" lang="en" sz="2000">
                <a:solidFill>
                  <a:srgbClr val="434343"/>
                </a:solidFill>
                <a:latin typeface="Arial"/>
                <a:ea typeface="Arial"/>
                <a:cs typeface="Arial"/>
                <a:sym typeface="Arial"/>
              </a:rPr>
              <a:t>: </a:t>
            </a:r>
            <a:r>
              <a:rPr i="1" lang="en" sz="2000">
                <a:solidFill>
                  <a:srgbClr val="434343"/>
                </a:solidFill>
                <a:latin typeface="Arial"/>
                <a:ea typeface="Arial"/>
                <a:cs typeface="Arial"/>
                <a:sym typeface="Arial"/>
              </a:rPr>
              <a:t>Migration rate is related to unemployment rate.</a:t>
            </a:r>
            <a:endParaRPr i="1" sz="20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t/>
            </a:r>
            <a:endParaRPr i="1" sz="20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rPr lang="en" sz="2000">
                <a:solidFill>
                  <a:srgbClr val="434343"/>
                </a:solidFill>
                <a:latin typeface="Arial"/>
                <a:ea typeface="Arial"/>
                <a:cs typeface="Arial"/>
                <a:sym typeface="Arial"/>
              </a:rPr>
              <a:t>Related t-test function (unemployed nationals vs change of active foreigners) </a:t>
            </a:r>
            <a:endParaRPr sz="20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t/>
            </a:r>
            <a:endParaRPr sz="20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rPr lang="en" sz="1500">
                <a:solidFill>
                  <a:srgbClr val="434343"/>
                </a:solidFill>
                <a:latin typeface="Arial"/>
                <a:ea typeface="Arial"/>
                <a:cs typeface="Arial"/>
                <a:sym typeface="Arial"/>
              </a:rPr>
              <a:t>NL Result (p-value &lt; 0.05)</a:t>
            </a:r>
            <a:endParaRPr sz="15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rPr lang="en" sz="1500">
                <a:solidFill>
                  <a:srgbClr val="434343"/>
                </a:solidFill>
                <a:latin typeface="Arial"/>
                <a:ea typeface="Arial"/>
                <a:cs typeface="Arial"/>
                <a:sym typeface="Arial"/>
              </a:rPr>
              <a:t>DE Result (p-value &lt; 0.05)</a:t>
            </a:r>
            <a:endParaRPr sz="1500">
              <a:solidFill>
                <a:srgbClr val="434343"/>
              </a:solidFill>
              <a:latin typeface="Arial"/>
              <a:ea typeface="Arial"/>
              <a:cs typeface="Arial"/>
              <a:sym typeface="Arial"/>
            </a:endParaRPr>
          </a:p>
          <a:p>
            <a:pPr indent="0" lvl="0" marL="0" rtl="0" algn="l">
              <a:spcBef>
                <a:spcPts val="0"/>
              </a:spcBef>
              <a:spcAft>
                <a:spcPts val="0"/>
              </a:spcAft>
              <a:buNone/>
            </a:pPr>
            <a:r>
              <a:rPr lang="en" sz="1500">
                <a:solidFill>
                  <a:srgbClr val="434343"/>
                </a:solidFill>
                <a:latin typeface="Arial"/>
                <a:ea typeface="Arial"/>
                <a:cs typeface="Arial"/>
                <a:sym typeface="Arial"/>
              </a:rPr>
              <a:t>SP Result (p-value &lt; 0.05)</a:t>
            </a:r>
            <a:endParaRPr sz="5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i="1" sz="20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t/>
            </a:r>
            <a:endParaRPr i="1" sz="20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t/>
            </a:r>
            <a:endParaRPr i="1" sz="2200">
              <a:solidFill>
                <a:srgbClr val="434343"/>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819150" y="551525"/>
            <a:ext cx="7505700" cy="12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Correlations: </a:t>
            </a:r>
            <a:r>
              <a:rPr lang="en"/>
              <a:t>unemployed nationals vs the inflow/outlow of foreigners</a:t>
            </a:r>
            <a:endParaRPr/>
          </a:p>
        </p:txBody>
      </p:sp>
      <p:graphicFrame>
        <p:nvGraphicFramePr>
          <p:cNvPr id="212" name="Google Shape;212;p27"/>
          <p:cNvGraphicFramePr/>
          <p:nvPr/>
        </p:nvGraphicFramePr>
        <p:xfrm>
          <a:off x="1202000" y="1800125"/>
          <a:ext cx="3000000" cy="3000000"/>
        </p:xfrm>
        <a:graphic>
          <a:graphicData uri="http://schemas.openxmlformats.org/drawingml/2006/table">
            <a:tbl>
              <a:tblPr>
                <a:noFill/>
                <a:tableStyleId>{2A3318FC-DC4F-47A8-859B-084E45E292E5}</a:tableStyleId>
              </a:tblPr>
              <a:tblGrid>
                <a:gridCol w="3370000"/>
                <a:gridCol w="3370000"/>
              </a:tblGrid>
              <a:tr h="850550">
                <a:tc>
                  <a:txBody>
                    <a:bodyPr/>
                    <a:lstStyle/>
                    <a:p>
                      <a:pPr indent="0" lvl="0" marL="0" rtl="0" algn="l">
                        <a:spcBef>
                          <a:spcPts val="0"/>
                        </a:spcBef>
                        <a:spcAft>
                          <a:spcPts val="0"/>
                        </a:spcAft>
                        <a:buNone/>
                      </a:pPr>
                      <a:r>
                        <a:rPr lang="en" sz="2400">
                          <a:solidFill>
                            <a:srgbClr val="434343"/>
                          </a:solidFill>
                          <a:latin typeface="Nunito"/>
                          <a:ea typeface="Nunito"/>
                          <a:cs typeface="Nunito"/>
                          <a:sym typeface="Nunito"/>
                        </a:rPr>
                        <a:t>Netherlands</a:t>
                      </a:r>
                      <a:endParaRPr sz="800">
                        <a:solidFill>
                          <a:srgbClr val="434343"/>
                        </a:solidFill>
                      </a:endParaRPr>
                    </a:p>
                  </a:txBody>
                  <a:tcPr marT="91425" marB="91425" marR="91425" marL="91425"/>
                </a:tc>
                <a:tc>
                  <a:txBody>
                    <a:bodyPr/>
                    <a:lstStyle/>
                    <a:p>
                      <a:pPr indent="0" lvl="0" marL="0" rtl="0" algn="l">
                        <a:lnSpc>
                          <a:spcPct val="115000"/>
                        </a:lnSpc>
                        <a:spcBef>
                          <a:spcPts val="0"/>
                        </a:spcBef>
                        <a:spcAft>
                          <a:spcPts val="0"/>
                        </a:spcAft>
                        <a:buNone/>
                      </a:pPr>
                      <a:r>
                        <a:rPr lang="en" sz="2400">
                          <a:solidFill>
                            <a:srgbClr val="434343"/>
                          </a:solidFill>
                          <a:latin typeface="Nunito"/>
                          <a:ea typeface="Nunito"/>
                          <a:cs typeface="Nunito"/>
                          <a:sym typeface="Nunito"/>
                        </a:rPr>
                        <a:t>-0.59</a:t>
                      </a:r>
                      <a:endParaRPr sz="2400">
                        <a:solidFill>
                          <a:srgbClr val="434343"/>
                        </a:solidFill>
                        <a:latin typeface="Nunito"/>
                        <a:ea typeface="Nunito"/>
                        <a:cs typeface="Nunito"/>
                        <a:sym typeface="Nunito"/>
                      </a:endParaRPr>
                    </a:p>
                    <a:p>
                      <a:pPr indent="0" lvl="0" marL="0" rtl="0" algn="l">
                        <a:spcBef>
                          <a:spcPts val="0"/>
                        </a:spcBef>
                        <a:spcAft>
                          <a:spcPts val="0"/>
                        </a:spcAft>
                        <a:buNone/>
                      </a:pPr>
                      <a:r>
                        <a:t/>
                      </a:r>
                      <a:endParaRPr/>
                    </a:p>
                  </a:txBody>
                  <a:tcPr marT="91425" marB="91425" marR="91425" marL="91425"/>
                </a:tc>
              </a:tr>
              <a:tr h="850550">
                <a:tc>
                  <a:txBody>
                    <a:bodyPr/>
                    <a:lstStyle/>
                    <a:p>
                      <a:pPr indent="0" lvl="0" marL="0" rtl="0" algn="l">
                        <a:spcBef>
                          <a:spcPts val="0"/>
                        </a:spcBef>
                        <a:spcAft>
                          <a:spcPts val="0"/>
                        </a:spcAft>
                        <a:buNone/>
                      </a:pPr>
                      <a:r>
                        <a:rPr lang="en" sz="2500">
                          <a:solidFill>
                            <a:srgbClr val="434343"/>
                          </a:solidFill>
                          <a:latin typeface="Nunito"/>
                          <a:ea typeface="Nunito"/>
                          <a:cs typeface="Nunito"/>
                          <a:sym typeface="Nunito"/>
                        </a:rPr>
                        <a:t>Germany</a:t>
                      </a:r>
                      <a:endParaRPr sz="900"/>
                    </a:p>
                  </a:txBody>
                  <a:tcPr marT="91425" marB="91425" marR="91425" marL="91425"/>
                </a:tc>
                <a:tc>
                  <a:txBody>
                    <a:bodyPr/>
                    <a:lstStyle/>
                    <a:p>
                      <a:pPr indent="0" lvl="0" marL="0" rtl="0" algn="l">
                        <a:lnSpc>
                          <a:spcPct val="115000"/>
                        </a:lnSpc>
                        <a:spcBef>
                          <a:spcPts val="0"/>
                        </a:spcBef>
                        <a:spcAft>
                          <a:spcPts val="0"/>
                        </a:spcAft>
                        <a:buNone/>
                      </a:pPr>
                      <a:r>
                        <a:rPr lang="en" sz="2400">
                          <a:solidFill>
                            <a:srgbClr val="434343"/>
                          </a:solidFill>
                          <a:latin typeface="Nunito"/>
                          <a:ea typeface="Nunito"/>
                          <a:cs typeface="Nunito"/>
                          <a:sym typeface="Nunito"/>
                        </a:rPr>
                        <a:t>-0.76</a:t>
                      </a:r>
                      <a:endParaRPr sz="2400">
                        <a:solidFill>
                          <a:srgbClr val="434343"/>
                        </a:solidFill>
                        <a:latin typeface="Nunito"/>
                        <a:ea typeface="Nunito"/>
                        <a:cs typeface="Nunito"/>
                        <a:sym typeface="Nunito"/>
                      </a:endParaRPr>
                    </a:p>
                    <a:p>
                      <a:pPr indent="0" lvl="0" marL="0" rtl="0" algn="l">
                        <a:spcBef>
                          <a:spcPts val="0"/>
                        </a:spcBef>
                        <a:spcAft>
                          <a:spcPts val="0"/>
                        </a:spcAft>
                        <a:buNone/>
                      </a:pPr>
                      <a:r>
                        <a:t/>
                      </a:r>
                      <a:endParaRPr/>
                    </a:p>
                  </a:txBody>
                  <a:tcPr marT="91425" marB="91425" marR="91425" marL="91425"/>
                </a:tc>
              </a:tr>
              <a:tr h="850550">
                <a:tc>
                  <a:txBody>
                    <a:bodyPr/>
                    <a:lstStyle/>
                    <a:p>
                      <a:pPr indent="0" lvl="0" marL="0" rtl="0" algn="l">
                        <a:spcBef>
                          <a:spcPts val="0"/>
                        </a:spcBef>
                        <a:spcAft>
                          <a:spcPts val="0"/>
                        </a:spcAft>
                        <a:buNone/>
                      </a:pPr>
                      <a:r>
                        <a:rPr lang="en" sz="2500">
                          <a:solidFill>
                            <a:srgbClr val="434343"/>
                          </a:solidFill>
                          <a:latin typeface="Nunito"/>
                          <a:ea typeface="Nunito"/>
                          <a:cs typeface="Nunito"/>
                          <a:sym typeface="Nunito"/>
                        </a:rPr>
                        <a:t>Spain</a:t>
                      </a:r>
                      <a:endParaRPr/>
                    </a:p>
                  </a:txBody>
                  <a:tcPr marT="91425" marB="91425" marR="91425" marL="91425"/>
                </a:tc>
                <a:tc>
                  <a:txBody>
                    <a:bodyPr/>
                    <a:lstStyle/>
                    <a:p>
                      <a:pPr indent="0" lvl="0" marL="0" rtl="0" algn="l">
                        <a:lnSpc>
                          <a:spcPct val="115000"/>
                        </a:lnSpc>
                        <a:spcBef>
                          <a:spcPts val="0"/>
                        </a:spcBef>
                        <a:spcAft>
                          <a:spcPts val="0"/>
                        </a:spcAft>
                        <a:buNone/>
                      </a:pPr>
                      <a:r>
                        <a:rPr lang="en" sz="2400">
                          <a:solidFill>
                            <a:srgbClr val="434343"/>
                          </a:solidFill>
                          <a:latin typeface="Nunito"/>
                          <a:ea typeface="Nunito"/>
                          <a:cs typeface="Nunito"/>
                          <a:sym typeface="Nunito"/>
                        </a:rPr>
                        <a:t>-0.97</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Conclusions</a:t>
            </a:r>
            <a:endParaRPr sz="3200"/>
          </a:p>
        </p:txBody>
      </p:sp>
      <p:sp>
        <p:nvSpPr>
          <p:cNvPr id="218" name="Google Shape;218;p28"/>
          <p:cNvSpPr txBox="1"/>
          <p:nvPr>
            <p:ph idx="1" type="body"/>
          </p:nvPr>
        </p:nvSpPr>
        <p:spPr>
          <a:xfrm>
            <a:off x="819150" y="1697475"/>
            <a:ext cx="7505700" cy="27411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434343"/>
              </a:buClr>
              <a:buSzPts val="2000"/>
              <a:buFont typeface="Arial"/>
              <a:buChar char="●"/>
            </a:pPr>
            <a:r>
              <a:rPr i="1" lang="en" sz="2000">
                <a:solidFill>
                  <a:srgbClr val="434343"/>
                </a:solidFill>
                <a:latin typeface="Arial"/>
                <a:ea typeface="Arial"/>
                <a:cs typeface="Arial"/>
                <a:sym typeface="Arial"/>
              </a:rPr>
              <a:t>Story 3: </a:t>
            </a:r>
            <a:r>
              <a:rPr i="1" lang="en" sz="2000">
                <a:solidFill>
                  <a:srgbClr val="434343"/>
                </a:solidFill>
                <a:latin typeface="Arial"/>
                <a:ea typeface="Arial"/>
                <a:cs typeface="Arial"/>
                <a:sym typeface="Arial"/>
              </a:rPr>
              <a:t>Migration rate and unemployment rate are related</a:t>
            </a:r>
            <a:br>
              <a:rPr i="1" lang="en" sz="2000">
                <a:solidFill>
                  <a:srgbClr val="434343"/>
                </a:solidFill>
                <a:latin typeface="Arial"/>
                <a:ea typeface="Arial"/>
                <a:cs typeface="Arial"/>
                <a:sym typeface="Arial"/>
              </a:rPr>
            </a:br>
            <a:endParaRPr i="1" sz="2000">
              <a:solidFill>
                <a:srgbClr val="434343"/>
              </a:solidFill>
              <a:latin typeface="Arial"/>
              <a:ea typeface="Arial"/>
              <a:cs typeface="Arial"/>
              <a:sym typeface="Arial"/>
            </a:endParaRPr>
          </a:p>
          <a:p>
            <a:pPr indent="-355600" lvl="0" marL="457200" rtl="0" algn="l">
              <a:lnSpc>
                <a:spcPct val="100000"/>
              </a:lnSpc>
              <a:spcBef>
                <a:spcPts val="0"/>
              </a:spcBef>
              <a:spcAft>
                <a:spcPts val="0"/>
              </a:spcAft>
              <a:buClr>
                <a:srgbClr val="434343"/>
              </a:buClr>
              <a:buSzPts val="2000"/>
              <a:buFont typeface="Arial"/>
              <a:buChar char="●"/>
            </a:pPr>
            <a:r>
              <a:rPr i="1" lang="en" sz="2000">
                <a:solidFill>
                  <a:srgbClr val="434343"/>
                </a:solidFill>
                <a:latin typeface="Arial"/>
                <a:ea typeface="Arial"/>
                <a:cs typeface="Arial"/>
                <a:sym typeface="Arial"/>
              </a:rPr>
              <a:t>Story 1 vs Story 2: These variables seem to be inversely related (Germany 2016 and Spain 2014). Story 2 is stronger.</a:t>
            </a:r>
            <a:endParaRPr i="1" sz="20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t/>
            </a:r>
            <a:endParaRPr i="1" sz="2000">
              <a:solidFill>
                <a:srgbClr val="434343"/>
              </a:solidFill>
              <a:latin typeface="Arial"/>
              <a:ea typeface="Arial"/>
              <a:cs typeface="Arial"/>
              <a:sym typeface="Arial"/>
            </a:endParaRPr>
          </a:p>
          <a:p>
            <a:pPr indent="-355600" lvl="0" marL="457200" rtl="0" algn="l">
              <a:lnSpc>
                <a:spcPct val="100000"/>
              </a:lnSpc>
              <a:spcBef>
                <a:spcPts val="0"/>
              </a:spcBef>
              <a:spcAft>
                <a:spcPts val="0"/>
              </a:spcAft>
              <a:buClr>
                <a:srgbClr val="434343"/>
              </a:buClr>
              <a:buSzPts val="2000"/>
              <a:buFont typeface="Arial"/>
              <a:buChar char="●"/>
            </a:pPr>
            <a:r>
              <a:rPr i="1" lang="en" sz="2000">
                <a:solidFill>
                  <a:srgbClr val="434343"/>
                </a:solidFill>
                <a:latin typeface="Arial"/>
                <a:ea typeface="Arial"/>
                <a:cs typeface="Arial"/>
                <a:sym typeface="Arial"/>
              </a:rPr>
              <a:t>Further study: look into measuring lag effects (migration affecting unemployment with a delay)</a:t>
            </a:r>
            <a:endParaRPr i="1" sz="2000">
              <a:solidFill>
                <a:srgbClr val="434343"/>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671500" y="550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DATA</a:t>
            </a:r>
            <a:endParaRPr sz="3200"/>
          </a:p>
        </p:txBody>
      </p:sp>
      <p:sp>
        <p:nvSpPr>
          <p:cNvPr id="135" name="Google Shape;135;p14"/>
          <p:cNvSpPr txBox="1"/>
          <p:nvPr>
            <p:ph idx="1" type="body"/>
          </p:nvPr>
        </p:nvSpPr>
        <p:spPr>
          <a:xfrm>
            <a:off x="671500" y="1146625"/>
            <a:ext cx="7505700" cy="77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434343"/>
                </a:solidFill>
                <a:latin typeface="Arial"/>
                <a:ea typeface="Arial"/>
                <a:cs typeface="Arial"/>
                <a:sym typeface="Arial"/>
              </a:rPr>
              <a:t>Eurostats: Migrant Database</a:t>
            </a:r>
            <a:endParaRPr sz="17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rPr lang="en" sz="1600" u="sng">
                <a:solidFill>
                  <a:schemeClr val="hlink"/>
                </a:solidFill>
                <a:latin typeface="Arial"/>
                <a:ea typeface="Arial"/>
                <a:cs typeface="Arial"/>
                <a:sym typeface="Arial"/>
                <a:hlinkClick r:id="rId3"/>
              </a:rPr>
              <a:t>https://ec.europa.eu/eurostat/web/migrant-integration/data/database</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800">
              <a:solidFill>
                <a:srgbClr val="434343"/>
              </a:solidFill>
              <a:highlight>
                <a:srgbClr val="FFFFFF"/>
              </a:highlight>
              <a:latin typeface="Arial"/>
              <a:ea typeface="Arial"/>
              <a:cs typeface="Arial"/>
              <a:sym typeface="Arial"/>
            </a:endParaRPr>
          </a:p>
        </p:txBody>
      </p:sp>
      <p:pic>
        <p:nvPicPr>
          <p:cNvPr id="136" name="Google Shape;136;p14"/>
          <p:cNvPicPr preferRelativeResize="0"/>
          <p:nvPr/>
        </p:nvPicPr>
        <p:blipFill>
          <a:blip r:embed="rId4">
            <a:alphaModFix/>
          </a:blip>
          <a:stretch>
            <a:fillRect/>
          </a:stretch>
        </p:blipFill>
        <p:spPr>
          <a:xfrm>
            <a:off x="767650" y="1919425"/>
            <a:ext cx="4369159" cy="2919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DATA</a:t>
            </a:r>
            <a:endParaRPr/>
          </a:p>
        </p:txBody>
      </p:sp>
      <p:sp>
        <p:nvSpPr>
          <p:cNvPr id="142" name="Google Shape;142;p15"/>
          <p:cNvSpPr txBox="1"/>
          <p:nvPr>
            <p:ph idx="1" type="body"/>
          </p:nvPr>
        </p:nvSpPr>
        <p:spPr>
          <a:xfrm>
            <a:off x="819150" y="1587350"/>
            <a:ext cx="7505700" cy="285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434343"/>
                </a:solidFill>
                <a:latin typeface="Arial"/>
                <a:ea typeface="Arial"/>
                <a:cs typeface="Arial"/>
                <a:sym typeface="Arial"/>
              </a:rPr>
              <a:t>Original data</a:t>
            </a:r>
            <a:endParaRPr sz="2000">
              <a:solidFill>
                <a:srgbClr val="434343"/>
              </a:solidFill>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highlight>
                  <a:srgbClr val="FFFFFF"/>
                </a:highlight>
                <a:latin typeface="Arial"/>
                <a:ea typeface="Arial"/>
                <a:cs typeface="Arial"/>
                <a:sym typeface="Arial"/>
              </a:rPr>
              <a:t>Population by sex, age, citizenship and labour status</a:t>
            </a:r>
            <a:endParaRPr sz="18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2000">
                <a:solidFill>
                  <a:srgbClr val="434343"/>
                </a:solidFill>
                <a:latin typeface="Arial"/>
                <a:ea typeface="Arial"/>
                <a:cs typeface="Arial"/>
                <a:sym typeface="Arial"/>
              </a:rPr>
              <a:t>Data extracted per country for 2010-2019</a:t>
            </a:r>
            <a:endParaRPr sz="1800">
              <a:solidFill>
                <a:srgbClr val="434343"/>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highlight>
                  <a:srgbClr val="FFFFFF"/>
                </a:highlight>
                <a:latin typeface="Arial"/>
                <a:ea typeface="Arial"/>
                <a:cs typeface="Arial"/>
                <a:sym typeface="Arial"/>
              </a:rPr>
              <a:t>Nationals employed </a:t>
            </a:r>
            <a:endParaRPr sz="1800">
              <a:solidFill>
                <a:srgbClr val="434343"/>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highlight>
                  <a:srgbClr val="FFFFFF"/>
                </a:highlight>
                <a:latin typeface="Arial"/>
                <a:ea typeface="Arial"/>
                <a:cs typeface="Arial"/>
                <a:sym typeface="Arial"/>
              </a:rPr>
              <a:t>Nationals unemployed</a:t>
            </a:r>
            <a:endParaRPr sz="1800">
              <a:solidFill>
                <a:srgbClr val="434343"/>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highlight>
                  <a:srgbClr val="FFFFFF"/>
                </a:highlight>
                <a:latin typeface="Arial"/>
                <a:ea typeface="Arial"/>
                <a:cs typeface="Arial"/>
                <a:sym typeface="Arial"/>
              </a:rPr>
              <a:t>Foreigners employed</a:t>
            </a:r>
            <a:endParaRPr sz="1800">
              <a:solidFill>
                <a:srgbClr val="434343"/>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highlight>
                  <a:srgbClr val="FFFFFF"/>
                </a:highlight>
                <a:latin typeface="Arial"/>
                <a:ea typeface="Arial"/>
                <a:cs typeface="Arial"/>
                <a:sym typeface="Arial"/>
              </a:rPr>
              <a:t>Foreigners unemployed</a:t>
            </a:r>
            <a:endParaRPr sz="1800">
              <a:solidFill>
                <a:srgbClr val="434343"/>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434343"/>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DATA</a:t>
            </a:r>
            <a:endParaRPr/>
          </a:p>
          <a:p>
            <a:pPr indent="0" lvl="0" marL="0" rtl="0" algn="l">
              <a:spcBef>
                <a:spcPts val="0"/>
              </a:spcBef>
              <a:spcAft>
                <a:spcPts val="0"/>
              </a:spcAft>
              <a:buNone/>
            </a:pPr>
            <a:r>
              <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434343"/>
                </a:solidFill>
                <a:latin typeface="Arial"/>
                <a:ea typeface="Arial"/>
                <a:cs typeface="Arial"/>
                <a:sym typeface="Arial"/>
              </a:rPr>
              <a:t>Additional derived data</a:t>
            </a:r>
            <a:endParaRPr sz="1800">
              <a:solidFill>
                <a:srgbClr val="434343"/>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highlight>
                  <a:srgbClr val="FFFFFF"/>
                </a:highlight>
                <a:latin typeface="Arial"/>
                <a:ea typeface="Arial"/>
                <a:cs typeface="Arial"/>
                <a:sym typeface="Arial"/>
              </a:rPr>
              <a:t>Change y/y for active foreigners and nationals</a:t>
            </a:r>
            <a:endParaRPr sz="1800">
              <a:solidFill>
                <a:srgbClr val="434343"/>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highlight>
                  <a:srgbClr val="FFFFFF"/>
                </a:highlight>
                <a:latin typeface="Arial"/>
                <a:ea typeface="Arial"/>
                <a:cs typeface="Arial"/>
                <a:sym typeface="Arial"/>
              </a:rPr>
              <a:t>Change y/y for employed foreigners and nationals</a:t>
            </a:r>
            <a:endParaRPr sz="1800">
              <a:solidFill>
                <a:srgbClr val="434343"/>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434343"/>
              </a:buClr>
              <a:buSzPts val="1800"/>
              <a:buFont typeface="Arial"/>
              <a:buChar char="●"/>
            </a:pPr>
            <a:r>
              <a:rPr lang="en" sz="1800">
                <a:solidFill>
                  <a:srgbClr val="434343"/>
                </a:solidFill>
                <a:highlight>
                  <a:srgbClr val="FFFFFF"/>
                </a:highlight>
                <a:latin typeface="Arial"/>
                <a:ea typeface="Arial"/>
                <a:cs typeface="Arial"/>
                <a:sym typeface="Arial"/>
              </a:rPr>
              <a:t>Change y/y for unemployed foreigners and nationals</a:t>
            </a:r>
            <a:endParaRPr sz="1800">
              <a:solidFill>
                <a:srgbClr val="434343"/>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STORIES</a:t>
            </a:r>
            <a:endParaRPr sz="3200"/>
          </a:p>
        </p:txBody>
      </p:sp>
      <p:sp>
        <p:nvSpPr>
          <p:cNvPr id="154" name="Google Shape;154;p17"/>
          <p:cNvSpPr txBox="1"/>
          <p:nvPr>
            <p:ph idx="1" type="body"/>
          </p:nvPr>
        </p:nvSpPr>
        <p:spPr>
          <a:xfrm>
            <a:off x="819150" y="1645925"/>
            <a:ext cx="7505700" cy="279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2200">
                <a:solidFill>
                  <a:srgbClr val="434343"/>
                </a:solidFill>
                <a:latin typeface="Arial"/>
                <a:ea typeface="Arial"/>
                <a:cs typeface="Arial"/>
                <a:sym typeface="Arial"/>
              </a:rPr>
              <a:t>Story 1: Foreigners take jobs away from nationals</a:t>
            </a:r>
            <a:endParaRPr i="1" sz="22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t/>
            </a:r>
            <a:endParaRPr i="1" sz="22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rPr i="1" lang="en" sz="2200">
                <a:solidFill>
                  <a:srgbClr val="434343"/>
                </a:solidFill>
                <a:latin typeface="Arial"/>
                <a:ea typeface="Arial"/>
                <a:cs typeface="Arial"/>
                <a:sym typeface="Arial"/>
              </a:rPr>
              <a:t>Story 2: Foreigners migrate only when there are jobs available</a:t>
            </a:r>
            <a:endParaRPr i="1" sz="22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t/>
            </a:r>
            <a:endParaRPr i="1" sz="22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rPr i="1" lang="en" sz="2200">
                <a:solidFill>
                  <a:srgbClr val="434343"/>
                </a:solidFill>
                <a:latin typeface="Arial"/>
                <a:ea typeface="Arial"/>
                <a:cs typeface="Arial"/>
                <a:sym typeface="Arial"/>
              </a:rPr>
              <a:t>Story 3: There is no relation between migration rate and unemployment rate</a:t>
            </a:r>
            <a:endParaRPr i="1" sz="22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t/>
            </a:r>
            <a:endParaRPr i="1" sz="2200">
              <a:solidFill>
                <a:srgbClr val="434343"/>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HYPOTHESIS </a:t>
            </a:r>
            <a:endParaRPr sz="3200"/>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2200">
                <a:solidFill>
                  <a:srgbClr val="434343"/>
                </a:solidFill>
                <a:latin typeface="Arial"/>
                <a:ea typeface="Arial"/>
                <a:cs typeface="Arial"/>
                <a:sym typeface="Arial"/>
              </a:rPr>
              <a:t>H</a:t>
            </a:r>
            <a:r>
              <a:rPr baseline="-25000" i="1" lang="en" sz="2200">
                <a:solidFill>
                  <a:srgbClr val="434343"/>
                </a:solidFill>
                <a:latin typeface="Arial"/>
                <a:ea typeface="Arial"/>
                <a:cs typeface="Arial"/>
                <a:sym typeface="Arial"/>
              </a:rPr>
              <a:t>0</a:t>
            </a:r>
            <a:r>
              <a:rPr i="1" lang="en" sz="2200">
                <a:solidFill>
                  <a:srgbClr val="434343"/>
                </a:solidFill>
                <a:latin typeface="Arial"/>
                <a:ea typeface="Arial"/>
                <a:cs typeface="Arial"/>
                <a:sym typeface="Arial"/>
              </a:rPr>
              <a:t>: Migration rate is not related to unemployment rate.</a:t>
            </a:r>
            <a:endParaRPr i="1" sz="22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t/>
            </a:r>
            <a:endParaRPr i="1" sz="22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rPr i="1" lang="en" sz="2200">
                <a:solidFill>
                  <a:srgbClr val="434343"/>
                </a:solidFill>
                <a:latin typeface="Arial"/>
                <a:ea typeface="Arial"/>
                <a:cs typeface="Arial"/>
                <a:sym typeface="Arial"/>
              </a:rPr>
              <a:t>H</a:t>
            </a:r>
            <a:r>
              <a:rPr baseline="-25000" i="1" lang="en" sz="2200">
                <a:solidFill>
                  <a:srgbClr val="434343"/>
                </a:solidFill>
                <a:latin typeface="Arial"/>
                <a:ea typeface="Arial"/>
                <a:cs typeface="Arial"/>
                <a:sym typeface="Arial"/>
              </a:rPr>
              <a:t>1</a:t>
            </a:r>
            <a:r>
              <a:rPr i="1" lang="en" sz="2200">
                <a:solidFill>
                  <a:srgbClr val="434343"/>
                </a:solidFill>
                <a:latin typeface="Arial"/>
                <a:ea typeface="Arial"/>
                <a:cs typeface="Arial"/>
                <a:sym typeface="Arial"/>
              </a:rPr>
              <a:t>: Migration rate is related to unemployment rate.</a:t>
            </a:r>
            <a:endParaRPr i="1" sz="2400">
              <a:solidFill>
                <a:srgbClr val="43434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19"/>
          <p:cNvPicPr preferRelativeResize="0"/>
          <p:nvPr/>
        </p:nvPicPr>
        <p:blipFill>
          <a:blip r:embed="rId3">
            <a:alphaModFix/>
          </a:blip>
          <a:stretch>
            <a:fillRect/>
          </a:stretch>
        </p:blipFill>
        <p:spPr>
          <a:xfrm>
            <a:off x="152400" y="152400"/>
            <a:ext cx="8839199" cy="48322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20"/>
          <p:cNvPicPr preferRelativeResize="0"/>
          <p:nvPr/>
        </p:nvPicPr>
        <p:blipFill>
          <a:blip r:embed="rId3">
            <a:alphaModFix/>
          </a:blip>
          <a:stretch>
            <a:fillRect/>
          </a:stretch>
        </p:blipFill>
        <p:spPr>
          <a:xfrm>
            <a:off x="319275" y="184700"/>
            <a:ext cx="8505426" cy="4774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21"/>
          <p:cNvPicPr preferRelativeResize="0"/>
          <p:nvPr/>
        </p:nvPicPr>
        <p:blipFill>
          <a:blip r:embed="rId3">
            <a:alphaModFix/>
          </a:blip>
          <a:stretch>
            <a:fillRect/>
          </a:stretch>
        </p:blipFill>
        <p:spPr>
          <a:xfrm>
            <a:off x="152400" y="152400"/>
            <a:ext cx="8828053"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