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Slab"/>
      <p:regular r:id="rId27"/>
      <p:bold r:id="rId28"/>
    </p:embeddedFon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Slab-bold.fntdata"/><Relationship Id="rId27" Type="http://schemas.openxmlformats.org/officeDocument/2006/relationships/font" Target="fonts/RobotoSlab-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d05f096af9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d05f096af9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d05f096af9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d05f096af9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d05f096af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d05f096af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d05f096af9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d05f096af9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d05f096af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d05f096af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d05f096af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d05f096af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d01ac151a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d01ac151a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d05f096af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d05f096af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d01ac151a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d01ac151a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d05f096af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d05f096af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d05f096a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d05f096a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d01ac151a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d01ac151a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d01ac151a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d01ac151a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d05f096af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d05f096af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d05f096af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d05f096af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d05f096af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d05f096af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d05f096af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d05f096af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d01ac151a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d01ac151a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d05f096af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d05f096af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d05f096af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d05f096af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7.png"/><Relationship Id="rId5" Type="http://schemas.openxmlformats.org/officeDocument/2006/relationships/image" Target="../media/image15.png"/><Relationship Id="rId6"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SER 502 PROJECT</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fontScale="55000" lnSpcReduction="10000"/>
          </a:bodyPr>
          <a:lstStyle/>
          <a:p>
            <a:pPr indent="0" lvl="0" marL="0" rtl="0" algn="ctr">
              <a:spcBef>
                <a:spcPts val="0"/>
              </a:spcBef>
              <a:spcAft>
                <a:spcPts val="0"/>
              </a:spcAft>
              <a:buNone/>
            </a:pPr>
            <a:r>
              <a:rPr lang="en"/>
              <a:t>Members:</a:t>
            </a:r>
            <a:endParaRPr/>
          </a:p>
          <a:p>
            <a:pPr indent="0" lvl="0" marL="0" rtl="0" algn="ctr">
              <a:spcBef>
                <a:spcPts val="0"/>
              </a:spcBef>
              <a:spcAft>
                <a:spcPts val="0"/>
              </a:spcAft>
              <a:buNone/>
            </a:pPr>
            <a:r>
              <a:rPr lang="en"/>
              <a:t>Shloka Manish Pandya - 1231997574</a:t>
            </a:r>
            <a:endParaRPr/>
          </a:p>
          <a:p>
            <a:pPr indent="0" lvl="0" marL="0" rtl="0" algn="ctr">
              <a:spcBef>
                <a:spcPts val="0"/>
              </a:spcBef>
              <a:spcAft>
                <a:spcPts val="0"/>
              </a:spcAft>
              <a:buNone/>
            </a:pPr>
            <a:r>
              <a:rPr lang="en"/>
              <a:t>Vipsa Kamani - 1231818590</a:t>
            </a:r>
            <a:endParaRPr/>
          </a:p>
          <a:p>
            <a:pPr indent="0" lvl="0" marL="0" rtl="0" algn="ctr">
              <a:spcBef>
                <a:spcPts val="0"/>
              </a:spcBef>
              <a:spcAft>
                <a:spcPts val="0"/>
              </a:spcAft>
              <a:buNone/>
            </a:pPr>
            <a:r>
              <a:rPr lang="en"/>
              <a:t>Malavika Anand - 1231722364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Lexer </a:t>
            </a:r>
            <a:endParaRPr/>
          </a:p>
        </p:txBody>
      </p:sp>
      <p:pic>
        <p:nvPicPr>
          <p:cNvPr id="120" name="Google Shape;120;p22"/>
          <p:cNvPicPr preferRelativeResize="0"/>
          <p:nvPr/>
        </p:nvPicPr>
        <p:blipFill>
          <a:blip r:embed="rId3">
            <a:alphaModFix/>
          </a:blip>
          <a:stretch>
            <a:fillRect/>
          </a:stretch>
        </p:blipFill>
        <p:spPr>
          <a:xfrm>
            <a:off x="304425" y="1865425"/>
            <a:ext cx="4062700" cy="2072025"/>
          </a:xfrm>
          <a:prstGeom prst="rect">
            <a:avLst/>
          </a:prstGeom>
          <a:noFill/>
          <a:ln>
            <a:noFill/>
          </a:ln>
        </p:spPr>
      </p:pic>
      <p:pic>
        <p:nvPicPr>
          <p:cNvPr id="121" name="Google Shape;121;p22"/>
          <p:cNvPicPr preferRelativeResize="0"/>
          <p:nvPr/>
        </p:nvPicPr>
        <p:blipFill>
          <a:blip r:embed="rId4">
            <a:alphaModFix/>
          </a:blip>
          <a:stretch>
            <a:fillRect/>
          </a:stretch>
        </p:blipFill>
        <p:spPr>
          <a:xfrm>
            <a:off x="4518401" y="2246179"/>
            <a:ext cx="4583849" cy="1180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Token Reader</a:t>
            </a:r>
            <a:endParaRPr/>
          </a:p>
        </p:txBody>
      </p:sp>
      <p:pic>
        <p:nvPicPr>
          <p:cNvPr id="127" name="Google Shape;127;p23"/>
          <p:cNvPicPr preferRelativeResize="0"/>
          <p:nvPr/>
        </p:nvPicPr>
        <p:blipFill>
          <a:blip r:embed="rId3">
            <a:alphaModFix/>
          </a:blip>
          <a:stretch>
            <a:fillRect/>
          </a:stretch>
        </p:blipFill>
        <p:spPr>
          <a:xfrm>
            <a:off x="387900" y="1317400"/>
            <a:ext cx="3666218" cy="3694576"/>
          </a:xfrm>
          <a:prstGeom prst="rect">
            <a:avLst/>
          </a:prstGeom>
          <a:noFill/>
          <a:ln>
            <a:noFill/>
          </a:ln>
        </p:spPr>
      </p:pic>
      <p:pic>
        <p:nvPicPr>
          <p:cNvPr id="128" name="Google Shape;128;p23"/>
          <p:cNvPicPr preferRelativeResize="0"/>
          <p:nvPr/>
        </p:nvPicPr>
        <p:blipFill>
          <a:blip r:embed="rId4">
            <a:alphaModFix/>
          </a:blip>
          <a:stretch>
            <a:fillRect/>
          </a:stretch>
        </p:blipFill>
        <p:spPr>
          <a:xfrm>
            <a:off x="4186952" y="2500307"/>
            <a:ext cx="4685592" cy="1328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0" y="82900"/>
            <a:ext cx="9007200" cy="669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Dcg Grammar </a:t>
            </a:r>
            <a:endParaRPr/>
          </a:p>
        </p:txBody>
      </p:sp>
      <p:sp>
        <p:nvSpPr>
          <p:cNvPr id="134" name="Google Shape;134;p24"/>
          <p:cNvSpPr txBox="1"/>
          <p:nvPr/>
        </p:nvSpPr>
        <p:spPr>
          <a:xfrm>
            <a:off x="4572000" y="82900"/>
            <a:ext cx="4435200" cy="48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35" name="Google Shape;135;p24"/>
          <p:cNvSpPr txBox="1"/>
          <p:nvPr/>
        </p:nvSpPr>
        <p:spPr>
          <a:xfrm>
            <a:off x="252700" y="1456850"/>
            <a:ext cx="4068900" cy="31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36" name="Google Shape;136;p24"/>
          <p:cNvSpPr txBox="1"/>
          <p:nvPr/>
        </p:nvSpPr>
        <p:spPr>
          <a:xfrm>
            <a:off x="129400" y="664200"/>
            <a:ext cx="9007200" cy="4479300"/>
          </a:xfrm>
          <a:prstGeom prst="rect">
            <a:avLst/>
          </a:prstGeom>
          <a:noFill/>
          <a:ln>
            <a:noFill/>
          </a:ln>
        </p:spPr>
        <p:txBody>
          <a:bodyPr anchorCtr="0" anchor="t" bIns="91425" lIns="91425" spcFirstLastPara="1" rIns="91425" wrap="square" tIns="91425">
            <a:noAutofit/>
          </a:bodyPr>
          <a:lstStyle/>
          <a:p>
            <a:pPr indent="-228600" lvl="0" marL="914400" rtl="0" algn="l">
              <a:lnSpc>
                <a:spcPct val="115000"/>
              </a:lnSpc>
              <a:spcBef>
                <a:spcPts val="1200"/>
              </a:spcBef>
              <a:spcAft>
                <a:spcPts val="1200"/>
              </a:spcAft>
              <a:buNone/>
            </a:pPr>
            <a:r>
              <a:t/>
            </a:r>
            <a:endParaRPr sz="1000"/>
          </a:p>
        </p:txBody>
      </p:sp>
      <p:pic>
        <p:nvPicPr>
          <p:cNvPr id="137" name="Google Shape;137;p24"/>
          <p:cNvPicPr preferRelativeResize="0"/>
          <p:nvPr/>
        </p:nvPicPr>
        <p:blipFill>
          <a:blip r:embed="rId3">
            <a:alphaModFix/>
          </a:blip>
          <a:stretch>
            <a:fillRect/>
          </a:stretch>
        </p:blipFill>
        <p:spPr>
          <a:xfrm>
            <a:off x="70201" y="664200"/>
            <a:ext cx="4433899" cy="4479300"/>
          </a:xfrm>
          <a:prstGeom prst="rect">
            <a:avLst/>
          </a:prstGeom>
          <a:noFill/>
          <a:ln>
            <a:noFill/>
          </a:ln>
        </p:spPr>
      </p:pic>
      <p:pic>
        <p:nvPicPr>
          <p:cNvPr id="138" name="Google Shape;138;p24"/>
          <p:cNvPicPr preferRelativeResize="0"/>
          <p:nvPr/>
        </p:nvPicPr>
        <p:blipFill>
          <a:blip r:embed="rId4">
            <a:alphaModFix/>
          </a:blip>
          <a:stretch>
            <a:fillRect/>
          </a:stretch>
        </p:blipFill>
        <p:spPr>
          <a:xfrm>
            <a:off x="4579400" y="82910"/>
            <a:ext cx="4564600" cy="881440"/>
          </a:xfrm>
          <a:prstGeom prst="rect">
            <a:avLst/>
          </a:prstGeom>
          <a:noFill/>
          <a:ln>
            <a:noFill/>
          </a:ln>
        </p:spPr>
      </p:pic>
      <p:pic>
        <p:nvPicPr>
          <p:cNvPr id="139" name="Google Shape;139;p24"/>
          <p:cNvPicPr preferRelativeResize="0"/>
          <p:nvPr/>
        </p:nvPicPr>
        <p:blipFill rotWithShape="1">
          <a:blip r:embed="rId5">
            <a:alphaModFix/>
          </a:blip>
          <a:srcRect b="9" l="0" r="0" t="9811"/>
          <a:stretch/>
        </p:blipFill>
        <p:spPr>
          <a:xfrm>
            <a:off x="4579400" y="964351"/>
            <a:ext cx="4564600" cy="1900450"/>
          </a:xfrm>
          <a:prstGeom prst="rect">
            <a:avLst/>
          </a:prstGeom>
          <a:noFill/>
          <a:ln>
            <a:noFill/>
          </a:ln>
        </p:spPr>
      </p:pic>
      <p:pic>
        <p:nvPicPr>
          <p:cNvPr id="140" name="Google Shape;140;p24"/>
          <p:cNvPicPr preferRelativeResize="0"/>
          <p:nvPr/>
        </p:nvPicPr>
        <p:blipFill>
          <a:blip r:embed="rId6">
            <a:alphaModFix/>
          </a:blip>
          <a:stretch>
            <a:fillRect/>
          </a:stretch>
        </p:blipFill>
        <p:spPr>
          <a:xfrm>
            <a:off x="4579400" y="2864800"/>
            <a:ext cx="4564600" cy="2200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5"/>
          <p:cNvPicPr preferRelativeResize="0"/>
          <p:nvPr/>
        </p:nvPicPr>
        <p:blipFill>
          <a:blip r:embed="rId3">
            <a:alphaModFix/>
          </a:blip>
          <a:stretch>
            <a:fillRect/>
          </a:stretch>
        </p:blipFill>
        <p:spPr>
          <a:xfrm>
            <a:off x="0" y="82775"/>
            <a:ext cx="5061526" cy="1515000"/>
          </a:xfrm>
          <a:prstGeom prst="rect">
            <a:avLst/>
          </a:prstGeom>
          <a:noFill/>
          <a:ln>
            <a:noFill/>
          </a:ln>
        </p:spPr>
      </p:pic>
      <p:pic>
        <p:nvPicPr>
          <p:cNvPr id="146" name="Google Shape;146;p25"/>
          <p:cNvPicPr preferRelativeResize="0"/>
          <p:nvPr/>
        </p:nvPicPr>
        <p:blipFill>
          <a:blip r:embed="rId4">
            <a:alphaModFix/>
          </a:blip>
          <a:stretch>
            <a:fillRect/>
          </a:stretch>
        </p:blipFill>
        <p:spPr>
          <a:xfrm>
            <a:off x="0" y="1597775"/>
            <a:ext cx="5061526" cy="3545725"/>
          </a:xfrm>
          <a:prstGeom prst="rect">
            <a:avLst/>
          </a:prstGeom>
          <a:noFill/>
          <a:ln>
            <a:noFill/>
          </a:ln>
        </p:spPr>
      </p:pic>
      <p:pic>
        <p:nvPicPr>
          <p:cNvPr id="147" name="Google Shape;147;p25"/>
          <p:cNvPicPr preferRelativeResize="0"/>
          <p:nvPr/>
        </p:nvPicPr>
        <p:blipFill>
          <a:blip r:embed="rId5">
            <a:alphaModFix/>
          </a:blip>
          <a:stretch>
            <a:fillRect/>
          </a:stretch>
        </p:blipFill>
        <p:spPr>
          <a:xfrm>
            <a:off x="5061525" y="2319975"/>
            <a:ext cx="4082476" cy="2823525"/>
          </a:xfrm>
          <a:prstGeom prst="rect">
            <a:avLst/>
          </a:prstGeom>
          <a:noFill/>
          <a:ln>
            <a:noFill/>
          </a:ln>
        </p:spPr>
      </p:pic>
      <p:sp>
        <p:nvSpPr>
          <p:cNvPr id="148" name="Google Shape;148;p25"/>
          <p:cNvSpPr txBox="1"/>
          <p:nvPr/>
        </p:nvSpPr>
        <p:spPr>
          <a:xfrm>
            <a:off x="5308125" y="241450"/>
            <a:ext cx="3699000" cy="16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5100">
                <a:solidFill>
                  <a:schemeClr val="dk1"/>
                </a:solidFill>
                <a:latin typeface="Roboto"/>
                <a:ea typeface="Roboto"/>
                <a:cs typeface="Roboto"/>
                <a:sym typeface="Roboto"/>
              </a:rPr>
              <a:t>DCG grammar</a:t>
            </a:r>
            <a:endParaRPr b="1" sz="5100">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Parsing Technique</a:t>
            </a:r>
            <a:endParaRPr/>
          </a:p>
        </p:txBody>
      </p:sp>
      <p:sp>
        <p:nvSpPr>
          <p:cNvPr id="154" name="Google Shape;154;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t>- Top-down approach</a:t>
            </a:r>
            <a:endParaRPr/>
          </a:p>
          <a:p>
            <a:pPr indent="0" lvl="0" marL="0" rtl="0" algn="l">
              <a:spcBef>
                <a:spcPts val="1200"/>
              </a:spcBef>
              <a:spcAft>
                <a:spcPts val="0"/>
              </a:spcAft>
              <a:buNone/>
            </a:pPr>
            <a:r>
              <a:rPr lang="en"/>
              <a:t>- Definite Clause Grammar (DCG) in Prolog</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235100" y="176200"/>
            <a:ext cx="36111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Sample Parse Tree</a:t>
            </a:r>
            <a:endParaRPr/>
          </a:p>
        </p:txBody>
      </p:sp>
      <p:sp>
        <p:nvSpPr>
          <p:cNvPr id="160" name="Google Shape;160;p27"/>
          <p:cNvSpPr txBox="1"/>
          <p:nvPr>
            <p:ph idx="1" type="body"/>
          </p:nvPr>
        </p:nvSpPr>
        <p:spPr>
          <a:xfrm>
            <a:off x="94175" y="862300"/>
            <a:ext cx="30474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CODE:</a:t>
            </a:r>
            <a:endParaRPr/>
          </a:p>
          <a:p>
            <a:pPr indent="0" lvl="0" marL="0" rtl="0" algn="l">
              <a:spcBef>
                <a:spcPts val="1200"/>
              </a:spcBef>
              <a:spcAft>
                <a:spcPts val="0"/>
              </a:spcAft>
              <a:buNone/>
            </a:pPr>
            <a:r>
              <a:rPr lang="en"/>
              <a:t>Int x ;</a:t>
            </a:r>
            <a:endParaRPr/>
          </a:p>
          <a:p>
            <a:pPr indent="0" lvl="0" marL="0" rtl="0" algn="l">
              <a:spcBef>
                <a:spcPts val="1200"/>
              </a:spcBef>
              <a:spcAft>
                <a:spcPts val="0"/>
              </a:spcAft>
              <a:buNone/>
            </a:pPr>
            <a:r>
              <a:rPr lang="en"/>
              <a:t>Int y = (</a:t>
            </a:r>
            <a:r>
              <a:rPr lang="en"/>
              <a:t>4</a:t>
            </a:r>
            <a:r>
              <a:rPr lang="en"/>
              <a:t>*</a:t>
            </a:r>
            <a:r>
              <a:rPr lang="en"/>
              <a:t>6</a:t>
            </a:r>
            <a:r>
              <a:rPr lang="en"/>
              <a:t>)/3;</a:t>
            </a:r>
            <a:endParaRPr/>
          </a:p>
          <a:p>
            <a:pPr indent="0" lvl="0" marL="0" rtl="0" algn="l">
              <a:spcBef>
                <a:spcPts val="1200"/>
              </a:spcBef>
              <a:spcAft>
                <a:spcPts val="0"/>
              </a:spcAft>
              <a:buNone/>
            </a:pPr>
            <a:r>
              <a:rPr lang="en"/>
              <a:t>Float floatVar = 10.5;</a:t>
            </a:r>
            <a:endParaRPr/>
          </a:p>
          <a:p>
            <a:pPr indent="0" lvl="0" marL="0" rtl="0" algn="l">
              <a:spcBef>
                <a:spcPts val="1200"/>
              </a:spcBef>
              <a:spcAft>
                <a:spcPts val="1200"/>
              </a:spcAft>
              <a:buNone/>
            </a:pPr>
            <a:r>
              <a:rPr lang="en"/>
              <a:t>print&gt;&gt;”PRINT STATEMENT EXECUTED”;</a:t>
            </a:r>
            <a:br>
              <a:rPr lang="en"/>
            </a:br>
            <a:endParaRPr/>
          </a:p>
        </p:txBody>
      </p:sp>
      <p:pic>
        <p:nvPicPr>
          <p:cNvPr id="161" name="Google Shape;161;p27"/>
          <p:cNvPicPr preferRelativeResize="0"/>
          <p:nvPr/>
        </p:nvPicPr>
        <p:blipFill>
          <a:blip r:embed="rId3">
            <a:alphaModFix/>
          </a:blip>
          <a:stretch>
            <a:fillRect/>
          </a:stretch>
        </p:blipFill>
        <p:spPr>
          <a:xfrm>
            <a:off x="3053300" y="862300"/>
            <a:ext cx="6090551" cy="3078900"/>
          </a:xfrm>
          <a:prstGeom prst="rect">
            <a:avLst/>
          </a:prstGeom>
          <a:noFill/>
          <a:ln>
            <a:noFill/>
          </a:ln>
        </p:spPr>
      </p:pic>
      <p:sp>
        <p:nvSpPr>
          <p:cNvPr id="162" name="Google Shape;162;p27"/>
          <p:cNvSpPr txBox="1"/>
          <p:nvPr/>
        </p:nvSpPr>
        <p:spPr>
          <a:xfrm>
            <a:off x="94175" y="3799625"/>
            <a:ext cx="8965800" cy="123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Roboto"/>
                <a:ea typeface="Roboto"/>
                <a:cs typeface="Roboto"/>
                <a:sym typeface="Roboto"/>
              </a:rPr>
              <a:t>GENERATED QUERY :</a:t>
            </a:r>
            <a:endParaRPr sz="1800">
              <a:solidFill>
                <a:schemeClr val="dk1"/>
              </a:solidFill>
              <a:latin typeface="Roboto"/>
              <a:ea typeface="Roboto"/>
              <a:cs typeface="Roboto"/>
              <a:sym typeface="Roboto"/>
            </a:endParaRPr>
          </a:p>
          <a:p>
            <a:pPr indent="0" lvl="0" marL="0" rtl="0" algn="l">
              <a:lnSpc>
                <a:spcPct val="115000"/>
              </a:lnSpc>
              <a:spcBef>
                <a:spcPts val="1200"/>
              </a:spcBef>
              <a:spcAft>
                <a:spcPts val="1200"/>
              </a:spcAft>
              <a:buNone/>
            </a:pPr>
            <a:r>
              <a:rPr lang="en" sz="1800">
                <a:solidFill>
                  <a:schemeClr val="dk1"/>
                </a:solidFill>
                <a:latin typeface="Roboto"/>
                <a:ea typeface="Roboto"/>
                <a:cs typeface="Roboto"/>
                <a:sym typeface="Roboto"/>
              </a:rPr>
              <a:t>program(Tree,[int, x, ;,int, y, =, '(', 4, *, 6, ')', /, 3, ;,float, floatVar, =, 10.5, ;, print, &gt;&gt;, "PRINT STATEMENT EXECUTED", ; ],[]).</a:t>
            </a:r>
            <a:endParaRPr sz="1800">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Interpreter</a:t>
            </a:r>
            <a:endParaRPr/>
          </a:p>
        </p:txBody>
      </p:sp>
      <p:sp>
        <p:nvSpPr>
          <p:cNvPr id="168" name="Google Shape;168;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interpreter is a component that executes the instructions represented by the parse tree. This interpreter will receive a parse tree generated by the parser as input. Thereafter, it will traverse through each node of the tree and generate the semantics of it by executing the instructions in each node.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SNAPSHOTS</a:t>
            </a:r>
            <a:endParaRPr/>
          </a:p>
        </p:txBody>
      </p:sp>
      <p:sp>
        <p:nvSpPr>
          <p:cNvPr id="174" name="Google Shape;174;p2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Running the lexer by giving it the .poo file for generating .pootokens file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75" name="Google Shape;175;p29"/>
          <p:cNvPicPr preferRelativeResize="0"/>
          <p:nvPr/>
        </p:nvPicPr>
        <p:blipFill>
          <a:blip r:embed="rId3">
            <a:alphaModFix/>
          </a:blip>
          <a:stretch>
            <a:fillRect/>
          </a:stretch>
        </p:blipFill>
        <p:spPr>
          <a:xfrm>
            <a:off x="548200" y="2489976"/>
            <a:ext cx="7668276" cy="1264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idx="1" type="body"/>
          </p:nvPr>
        </p:nvSpPr>
        <p:spPr>
          <a:xfrm>
            <a:off x="387900" y="434450"/>
            <a:ext cx="8368200" cy="413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Giving .pootokens to mainFile, it first reads the content of .pootokens file and prints the content which will be sent to parser.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81" name="Google Shape;181;p30"/>
          <p:cNvPicPr preferRelativeResize="0"/>
          <p:nvPr/>
        </p:nvPicPr>
        <p:blipFill>
          <a:blip r:embed="rId3">
            <a:alphaModFix/>
          </a:blip>
          <a:stretch>
            <a:fillRect/>
          </a:stretch>
        </p:blipFill>
        <p:spPr>
          <a:xfrm>
            <a:off x="486175" y="1797100"/>
            <a:ext cx="8269926" cy="2330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idx="1" type="body"/>
          </p:nvPr>
        </p:nvSpPr>
        <p:spPr>
          <a:xfrm>
            <a:off x="387900" y="393075"/>
            <a:ext cx="8368200" cy="417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Parse tree generation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87" name="Google Shape;187;p31"/>
          <p:cNvPicPr preferRelativeResize="0"/>
          <p:nvPr/>
        </p:nvPicPr>
        <p:blipFill>
          <a:blip r:embed="rId3">
            <a:alphaModFix/>
          </a:blip>
          <a:stretch>
            <a:fillRect/>
          </a:stretch>
        </p:blipFill>
        <p:spPr>
          <a:xfrm>
            <a:off x="744750" y="1183175"/>
            <a:ext cx="8011351" cy="3471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93250"/>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1200"/>
              </a:spcBef>
              <a:spcAft>
                <a:spcPts val="1200"/>
              </a:spcAft>
              <a:buNone/>
            </a:pPr>
            <a:r>
              <a:rPr lang="en"/>
              <a:t>Programming Language Description</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a:p>
          <a:p>
            <a:pPr indent="0" lvl="0" marL="0" rtl="0" algn="l">
              <a:spcBef>
                <a:spcPts val="1200"/>
              </a:spcBef>
              <a:spcAft>
                <a:spcPts val="0"/>
              </a:spcAft>
              <a:buNone/>
            </a:pPr>
            <a:r>
              <a:rPr lang="en"/>
              <a:t>Language Name: Poodle</a:t>
            </a:r>
            <a:endParaRPr/>
          </a:p>
          <a:p>
            <a:pPr indent="0" lvl="0" marL="0" rtl="0" algn="l">
              <a:spcBef>
                <a:spcPts val="1200"/>
              </a:spcBef>
              <a:spcAft>
                <a:spcPts val="0"/>
              </a:spcAft>
              <a:buNone/>
            </a:pPr>
            <a:r>
              <a:rPr lang="en"/>
              <a:t>Programming Paradigm: Imperative</a:t>
            </a:r>
            <a:endParaRPr/>
          </a:p>
          <a:p>
            <a:pPr indent="0" lvl="0" marL="0" rtl="0" algn="l">
              <a:spcBef>
                <a:spcPts val="1200"/>
              </a:spcBef>
              <a:spcAft>
                <a:spcPts val="0"/>
              </a:spcAft>
              <a:buNone/>
            </a:pPr>
            <a:r>
              <a:rPr lang="en"/>
              <a:t>Extension: .poo</a:t>
            </a:r>
            <a:endParaRPr/>
          </a:p>
          <a:p>
            <a:pPr indent="0" lvl="0" marL="0" rtl="0" algn="l">
              <a:spcBef>
                <a:spcPts val="1200"/>
              </a:spcBef>
              <a:spcAft>
                <a:spcPts val="0"/>
              </a:spcAft>
              <a:buNone/>
            </a:pPr>
            <a:r>
              <a:rPr lang="en"/>
              <a:t>Github Link: https://github.com/Malavika-Anand/SER502-Poodle-Team23</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idx="1" type="body"/>
          </p:nvPr>
        </p:nvSpPr>
        <p:spPr>
          <a:xfrm>
            <a:off x="387900" y="227575"/>
            <a:ext cx="8368200" cy="434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POO file source code:</a:t>
            </a:r>
            <a:endParaRPr/>
          </a:p>
          <a:p>
            <a:pPr indent="0" lvl="0" marL="0" rtl="0" algn="l">
              <a:spcBef>
                <a:spcPts val="1200"/>
              </a:spcBef>
              <a:spcAft>
                <a:spcPts val="1200"/>
              </a:spcAft>
              <a:buNone/>
            </a:pPr>
            <a:r>
              <a:t/>
            </a:r>
            <a:endParaRPr/>
          </a:p>
        </p:txBody>
      </p:sp>
      <p:pic>
        <p:nvPicPr>
          <p:cNvPr id="193" name="Google Shape;193;p32"/>
          <p:cNvPicPr preferRelativeResize="0"/>
          <p:nvPr/>
        </p:nvPicPr>
        <p:blipFill>
          <a:blip r:embed="rId3">
            <a:alphaModFix/>
          </a:blip>
          <a:stretch>
            <a:fillRect/>
          </a:stretch>
        </p:blipFill>
        <p:spPr>
          <a:xfrm>
            <a:off x="543375" y="682725"/>
            <a:ext cx="3894150" cy="4204301"/>
          </a:xfrm>
          <a:prstGeom prst="rect">
            <a:avLst/>
          </a:prstGeom>
          <a:noFill/>
          <a:ln>
            <a:noFill/>
          </a:ln>
        </p:spPr>
      </p:pic>
      <p:pic>
        <p:nvPicPr>
          <p:cNvPr id="194" name="Google Shape;194;p32"/>
          <p:cNvPicPr preferRelativeResize="0"/>
          <p:nvPr/>
        </p:nvPicPr>
        <p:blipFill>
          <a:blip r:embed="rId4">
            <a:alphaModFix/>
          </a:blip>
          <a:stretch>
            <a:fillRect/>
          </a:stretch>
        </p:blipFill>
        <p:spPr>
          <a:xfrm>
            <a:off x="4674525" y="682725"/>
            <a:ext cx="4081575" cy="4158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idx="1" type="body"/>
          </p:nvPr>
        </p:nvSpPr>
        <p:spPr>
          <a:xfrm>
            <a:off x="325825" y="279275"/>
            <a:ext cx="8368200" cy="449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Parse tree is then is passed to Interpreter which gives the semantics to it and in the end prints the final ENV.</a:t>
            </a:r>
            <a:endParaRPr/>
          </a:p>
        </p:txBody>
      </p:sp>
      <p:pic>
        <p:nvPicPr>
          <p:cNvPr id="200" name="Google Shape;200;p33"/>
          <p:cNvPicPr preferRelativeResize="0"/>
          <p:nvPr/>
        </p:nvPicPr>
        <p:blipFill>
          <a:blip r:embed="rId3">
            <a:alphaModFix/>
          </a:blip>
          <a:stretch>
            <a:fillRect/>
          </a:stretch>
        </p:blipFill>
        <p:spPr>
          <a:xfrm>
            <a:off x="387900" y="1186300"/>
            <a:ext cx="8368200" cy="3531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Process Flow</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t>1. Lexer: Breaks down source code into tokens</a:t>
            </a:r>
            <a:endParaRPr/>
          </a:p>
          <a:p>
            <a:pPr indent="0" lvl="0" marL="0" rtl="0" algn="l">
              <a:spcBef>
                <a:spcPts val="1200"/>
              </a:spcBef>
              <a:spcAft>
                <a:spcPts val="0"/>
              </a:spcAft>
              <a:buNone/>
            </a:pPr>
            <a:r>
              <a:rPr lang="en"/>
              <a:t>2. Parser: Constructs parse tree from tokens</a:t>
            </a:r>
            <a:endParaRPr/>
          </a:p>
          <a:p>
            <a:pPr indent="0" lvl="0" marL="0" rtl="0" algn="l">
              <a:spcBef>
                <a:spcPts val="1200"/>
              </a:spcBef>
              <a:spcAft>
                <a:spcPts val="0"/>
              </a:spcAft>
              <a:buNone/>
            </a:pPr>
            <a:r>
              <a:rPr lang="en"/>
              <a:t>3. Interpreter: Executes instructions represented by parse tree</a:t>
            </a:r>
            <a:endParaRPr/>
          </a:p>
          <a:p>
            <a:pPr indent="0" lvl="0" marL="0" rtl="0" algn="l">
              <a:spcBef>
                <a:spcPts val="1200"/>
              </a:spcBef>
              <a:spcAft>
                <a:spcPts val="1200"/>
              </a:spcAft>
              <a:buNone/>
            </a:pPr>
            <a:r>
              <a:t/>
            </a:r>
            <a:endParaRPr/>
          </a:p>
        </p:txBody>
      </p:sp>
      <p:pic>
        <p:nvPicPr>
          <p:cNvPr id="77" name="Google Shape;77;p15"/>
          <p:cNvPicPr preferRelativeResize="0"/>
          <p:nvPr/>
        </p:nvPicPr>
        <p:blipFill>
          <a:blip r:embed="rId3">
            <a:alphaModFix/>
          </a:blip>
          <a:stretch>
            <a:fillRect/>
          </a:stretch>
        </p:blipFill>
        <p:spPr>
          <a:xfrm>
            <a:off x="564050" y="3066450"/>
            <a:ext cx="4814551" cy="1844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Implementation Details</a:t>
            </a:r>
            <a:endParaRPr/>
          </a:p>
        </p:txBody>
      </p:sp>
      <p:sp>
        <p:nvSpPr>
          <p:cNvPr id="83" name="Google Shape;83;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lang="en"/>
              <a:t>- Lexer: PLY (Python Lex-Yacc)</a:t>
            </a:r>
            <a:endParaRPr/>
          </a:p>
          <a:p>
            <a:pPr indent="0" lvl="0" marL="0" rtl="0" algn="l">
              <a:spcBef>
                <a:spcPts val="1200"/>
              </a:spcBef>
              <a:spcAft>
                <a:spcPts val="0"/>
              </a:spcAft>
              <a:buNone/>
            </a:pPr>
            <a:r>
              <a:rPr lang="en"/>
              <a:t>- Parser: Prolog</a:t>
            </a:r>
            <a:endParaRPr/>
          </a:p>
          <a:p>
            <a:pPr indent="0" lvl="0" marL="0" rtl="0" algn="l">
              <a:spcBef>
                <a:spcPts val="1200"/>
              </a:spcBef>
              <a:spcAft>
                <a:spcPts val="0"/>
              </a:spcAft>
              <a:buNone/>
            </a:pPr>
            <a:r>
              <a:rPr lang="en"/>
              <a:t>- Interpreter: Prolog</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Flow:</a:t>
            </a:r>
            <a:endParaRPr/>
          </a:p>
          <a:p>
            <a:pPr indent="0" lvl="0" marL="0" rtl="0" algn="l">
              <a:spcBef>
                <a:spcPts val="1200"/>
              </a:spcBef>
              <a:spcAft>
                <a:spcPts val="0"/>
              </a:spcAft>
              <a:buNone/>
            </a:pPr>
            <a:r>
              <a:rPr lang="en"/>
              <a:t>fileName.poo -&gt; lexer.py -&gt; fileName.pootokens -&gt; parser.pl -&gt; </a:t>
            </a:r>
            <a:r>
              <a:rPr lang="en"/>
              <a:t>interpreter</a:t>
            </a:r>
            <a:r>
              <a:rPr lang="en"/>
              <a:t>.pl</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Language Design </a:t>
            </a:r>
            <a:endParaRPr/>
          </a:p>
        </p:txBody>
      </p:sp>
      <p:sp>
        <p:nvSpPr>
          <p:cNvPr id="89" name="Google Shape;89;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Imperative language, mix of C and Python</a:t>
            </a:r>
            <a:endParaRPr/>
          </a:p>
          <a:p>
            <a:pPr indent="-342900" lvl="0" marL="457200" rtl="0" algn="l">
              <a:spcBef>
                <a:spcPts val="0"/>
              </a:spcBef>
              <a:spcAft>
                <a:spcPts val="0"/>
              </a:spcAft>
              <a:buSzPts val="1800"/>
              <a:buChar char="●"/>
            </a:pPr>
            <a:r>
              <a:rPr lang="en"/>
              <a:t>Program structure: Series of commands or blocks, hierarchically organized</a:t>
            </a:r>
            <a:endParaRPr/>
          </a:p>
          <a:p>
            <a:pPr indent="-342900" lvl="0" marL="457200" rtl="0" algn="l">
              <a:spcBef>
                <a:spcPts val="0"/>
              </a:spcBef>
              <a:spcAft>
                <a:spcPts val="0"/>
              </a:spcAft>
              <a:buSzPts val="1800"/>
              <a:buChar char="●"/>
            </a:pPr>
            <a:r>
              <a:rPr lang="en"/>
              <a:t>Commands: Loop statements, conditional statements</a:t>
            </a:r>
            <a:endParaRPr/>
          </a:p>
          <a:p>
            <a:pPr indent="-342900" lvl="0" marL="457200" rtl="0" algn="l">
              <a:spcBef>
                <a:spcPts val="0"/>
              </a:spcBef>
              <a:spcAft>
                <a:spcPts val="0"/>
              </a:spcAft>
              <a:buSzPts val="1800"/>
              <a:buChar char="●"/>
            </a:pPr>
            <a:r>
              <a:rPr lang="en"/>
              <a:t>Data types: Integer, String, Boolean, Float</a:t>
            </a:r>
            <a:endParaRPr/>
          </a:p>
          <a:p>
            <a:pPr indent="-342900" lvl="0" marL="457200" rtl="0" algn="l">
              <a:spcBef>
                <a:spcPts val="0"/>
              </a:spcBef>
              <a:spcAft>
                <a:spcPts val="0"/>
              </a:spcAft>
              <a:buSzPts val="1800"/>
              <a:buChar char="●"/>
            </a:pPr>
            <a:r>
              <a:rPr lang="en"/>
              <a:t>Operators: Arithmetic(+,-,/,*, braces,ternary operator), relational, logical, assignment, conditional</a:t>
            </a:r>
            <a:endParaRPr/>
          </a:p>
          <a:p>
            <a:pPr indent="-342900" lvl="0" marL="457200" rtl="0" algn="l">
              <a:spcBef>
                <a:spcPts val="0"/>
              </a:spcBef>
              <a:spcAft>
                <a:spcPts val="0"/>
              </a:spcAft>
              <a:buSzPts val="1800"/>
              <a:buChar char="●"/>
            </a:pPr>
            <a:r>
              <a:rPr lang="en"/>
              <a:t>Variable handling: Declaration, initialization, </a:t>
            </a:r>
            <a:r>
              <a:rPr lang="en"/>
              <a:t>declaration</a:t>
            </a:r>
            <a:r>
              <a:rPr lang="en"/>
              <a:t> and initialization, naming conventions of variables.</a:t>
            </a:r>
            <a:endParaRPr/>
          </a:p>
          <a:p>
            <a:pPr indent="-342900" lvl="0" marL="457200" rtl="0" algn="l">
              <a:spcBef>
                <a:spcPts val="0"/>
              </a:spcBef>
              <a:spcAft>
                <a:spcPts val="0"/>
              </a:spcAft>
              <a:buSzPts val="1800"/>
              <a:buChar char="●"/>
            </a:pPr>
            <a:r>
              <a:rPr lang="en"/>
              <a:t>Print statement: print&gt;&gt;'This is yellow world';</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Language Features</a:t>
            </a:r>
            <a:endParaRPr/>
          </a:p>
        </p:txBody>
      </p:sp>
      <p:sp>
        <p:nvSpPr>
          <p:cNvPr id="95" name="Google Shape;95;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rgbClr val="000000"/>
              </a:buClr>
              <a:buSzPts val="1100"/>
              <a:buFont typeface="Arial"/>
              <a:buChar char="●"/>
            </a:pPr>
            <a:r>
              <a:rPr lang="en"/>
              <a:t>Blocks defined by curly braces { }</a:t>
            </a:r>
            <a:endParaRPr/>
          </a:p>
          <a:p>
            <a:pPr indent="-298450" lvl="0" marL="457200" rtl="0" algn="l">
              <a:spcBef>
                <a:spcPts val="0"/>
              </a:spcBef>
              <a:spcAft>
                <a:spcPts val="0"/>
              </a:spcAft>
              <a:buClr>
                <a:srgbClr val="000000"/>
              </a:buClr>
              <a:buSzPts val="1100"/>
              <a:buFont typeface="Arial"/>
              <a:buChar char="●"/>
            </a:pPr>
            <a:r>
              <a:rPr lang="en"/>
              <a:t>Loop statements: For, While, Range for loop</a:t>
            </a:r>
            <a:endParaRPr/>
          </a:p>
          <a:p>
            <a:pPr indent="-298450" lvl="0" marL="457200" rtl="0" algn="l">
              <a:spcBef>
                <a:spcPts val="0"/>
              </a:spcBef>
              <a:spcAft>
                <a:spcPts val="0"/>
              </a:spcAft>
              <a:buClr>
                <a:srgbClr val="000000"/>
              </a:buClr>
              <a:buSzPts val="1100"/>
              <a:buFont typeface="Arial"/>
              <a:buChar char="●"/>
            </a:pPr>
            <a:r>
              <a:rPr lang="en"/>
              <a:t>Conditional statements: If, If-Else, Else-If</a:t>
            </a:r>
            <a:endParaRPr/>
          </a:p>
          <a:p>
            <a:pPr indent="-298450" lvl="0" marL="457200" rtl="0" algn="l">
              <a:spcBef>
                <a:spcPts val="0"/>
              </a:spcBef>
              <a:spcAft>
                <a:spcPts val="0"/>
              </a:spcAft>
              <a:buClr>
                <a:srgbClr val="000000"/>
              </a:buClr>
              <a:buSzPts val="1100"/>
              <a:buFont typeface="Arial"/>
              <a:buChar char="●"/>
            </a:pPr>
            <a:r>
              <a:rPr lang="en"/>
              <a:t>Enhanced features:</a:t>
            </a:r>
            <a:endParaRPr/>
          </a:p>
          <a:p>
            <a:pPr indent="-298450" lvl="1" marL="914400" rtl="0" algn="l">
              <a:spcBef>
                <a:spcPts val="0"/>
              </a:spcBef>
              <a:spcAft>
                <a:spcPts val="0"/>
              </a:spcAft>
              <a:buClr>
                <a:srgbClr val="000000"/>
              </a:buClr>
              <a:buSzPts val="1100"/>
              <a:buFont typeface="Arial"/>
              <a:buChar char="○"/>
            </a:pPr>
            <a:r>
              <a:rPr lang="en"/>
              <a:t>Variable declaration and initialization: int num = 5;</a:t>
            </a:r>
            <a:endParaRPr/>
          </a:p>
          <a:p>
            <a:pPr indent="-298450" lvl="1" marL="914400" rtl="0" algn="l">
              <a:spcBef>
                <a:spcPts val="0"/>
              </a:spcBef>
              <a:spcAft>
                <a:spcPts val="0"/>
              </a:spcAft>
              <a:buClr>
                <a:srgbClr val="000000"/>
              </a:buClr>
              <a:buSzPts val="1100"/>
              <a:buFont typeface="Arial"/>
              <a:buChar char="○"/>
            </a:pPr>
            <a:r>
              <a:rPr lang="en"/>
              <a:t>Syntactic sugar: ++,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87900" y="158050"/>
            <a:ext cx="8368200" cy="47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Reserved keywords</a:t>
            </a:r>
            <a:endParaRPr/>
          </a:p>
        </p:txBody>
      </p:sp>
      <p:sp>
        <p:nvSpPr>
          <p:cNvPr id="101" name="Google Shape;101;p19"/>
          <p:cNvSpPr txBox="1"/>
          <p:nvPr>
            <p:ph idx="1" type="body"/>
          </p:nvPr>
        </p:nvSpPr>
        <p:spPr>
          <a:xfrm>
            <a:off x="387900" y="1027850"/>
            <a:ext cx="8368200" cy="391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highlight>
                  <a:schemeClr val="lt1"/>
                </a:highlight>
              </a:rPr>
              <a:t>print&gt;&gt; - To print the statement</a:t>
            </a:r>
            <a:br>
              <a:rPr b="1" lang="en" sz="1400">
                <a:highlight>
                  <a:schemeClr val="lt1"/>
                </a:highlight>
              </a:rPr>
            </a:br>
            <a:r>
              <a:rPr b="1" lang="en" sz="1400">
                <a:highlight>
                  <a:schemeClr val="lt1"/>
                </a:highlight>
              </a:rPr>
              <a:t>&amp;&amp; - Logical AND</a:t>
            </a:r>
            <a:br>
              <a:rPr b="1" lang="en" sz="1400">
                <a:highlight>
                  <a:schemeClr val="lt1"/>
                </a:highlight>
              </a:rPr>
            </a:br>
            <a:r>
              <a:rPr b="1" lang="en" sz="1400">
                <a:highlight>
                  <a:schemeClr val="lt1"/>
                </a:highlight>
              </a:rPr>
              <a:t>|| - Logical OR</a:t>
            </a:r>
            <a:br>
              <a:rPr b="1" lang="en" sz="1400">
                <a:highlight>
                  <a:schemeClr val="lt1"/>
                </a:highlight>
              </a:rPr>
            </a:br>
            <a:r>
              <a:rPr b="1" lang="en" sz="1400">
                <a:highlight>
                  <a:schemeClr val="lt1"/>
                </a:highlight>
              </a:rPr>
              <a:t>!! - Logical NOT</a:t>
            </a:r>
            <a:br>
              <a:rPr b="1" lang="en" sz="1400">
                <a:highlight>
                  <a:schemeClr val="lt1"/>
                </a:highlight>
              </a:rPr>
            </a:br>
            <a:r>
              <a:rPr b="1" lang="en" sz="1400">
                <a:highlight>
                  <a:schemeClr val="lt1"/>
                </a:highlight>
              </a:rPr>
              <a:t>true - Boolean True value</a:t>
            </a:r>
            <a:br>
              <a:rPr b="1" lang="en" sz="1400">
                <a:highlight>
                  <a:schemeClr val="lt1"/>
                </a:highlight>
              </a:rPr>
            </a:br>
            <a:r>
              <a:rPr b="1" lang="en" sz="1400">
                <a:highlight>
                  <a:schemeClr val="lt1"/>
                </a:highlight>
              </a:rPr>
              <a:t>false - Boolean False value</a:t>
            </a:r>
            <a:br>
              <a:rPr b="1" lang="en" sz="1400">
                <a:highlight>
                  <a:schemeClr val="lt1"/>
                </a:highlight>
              </a:rPr>
            </a:br>
            <a:r>
              <a:rPr b="1" lang="en" sz="1400">
                <a:highlight>
                  <a:schemeClr val="lt1"/>
                </a:highlight>
              </a:rPr>
              <a:t>int - Integer data type</a:t>
            </a:r>
            <a:br>
              <a:rPr b="1" lang="en" sz="1400">
                <a:highlight>
                  <a:schemeClr val="lt1"/>
                </a:highlight>
              </a:rPr>
            </a:br>
            <a:r>
              <a:rPr b="1" lang="en" sz="1400">
                <a:highlight>
                  <a:schemeClr val="lt1"/>
                </a:highlight>
              </a:rPr>
              <a:t>float - Floating-point data type</a:t>
            </a:r>
            <a:endParaRPr b="1" sz="1400">
              <a:highlight>
                <a:schemeClr val="lt1"/>
              </a:highlight>
            </a:endParaRPr>
          </a:p>
          <a:p>
            <a:pPr indent="0" lvl="0" marL="0" rtl="0" algn="l">
              <a:spcBef>
                <a:spcPts val="0"/>
              </a:spcBef>
              <a:spcAft>
                <a:spcPts val="0"/>
              </a:spcAft>
              <a:buNone/>
            </a:pPr>
            <a:r>
              <a:rPr b="1" lang="en" sz="1400">
                <a:highlight>
                  <a:schemeClr val="lt1"/>
                </a:highlight>
              </a:rPr>
              <a:t>bool - Boolean data type</a:t>
            </a:r>
            <a:endParaRPr b="1" sz="1400">
              <a:highlight>
                <a:schemeClr val="lt1"/>
              </a:highlight>
            </a:endParaRPr>
          </a:p>
          <a:p>
            <a:pPr indent="0" lvl="0" marL="0" rtl="0" algn="l">
              <a:spcBef>
                <a:spcPts val="0"/>
              </a:spcBef>
              <a:spcAft>
                <a:spcPts val="0"/>
              </a:spcAft>
              <a:buNone/>
            </a:pPr>
            <a:r>
              <a:rPr b="1" lang="en" sz="1400">
                <a:highlight>
                  <a:schemeClr val="lt1"/>
                </a:highlight>
              </a:rPr>
              <a:t>string - String data type</a:t>
            </a:r>
            <a:br>
              <a:rPr b="1" lang="en" sz="1400">
                <a:highlight>
                  <a:schemeClr val="lt1"/>
                </a:highlight>
              </a:rPr>
            </a:br>
            <a:r>
              <a:rPr b="1" lang="en" sz="1400">
                <a:highlight>
                  <a:schemeClr val="lt1"/>
                </a:highlight>
              </a:rPr>
              <a:t>if - Conditional statement</a:t>
            </a:r>
            <a:br>
              <a:rPr b="1" lang="en" sz="1400">
                <a:highlight>
                  <a:schemeClr val="lt1"/>
                </a:highlight>
              </a:rPr>
            </a:br>
            <a:r>
              <a:rPr b="1" lang="en" sz="1400">
                <a:highlight>
                  <a:schemeClr val="lt1"/>
                </a:highlight>
              </a:rPr>
              <a:t>else - Alternative condition</a:t>
            </a:r>
            <a:endParaRPr b="1" sz="1400">
              <a:highlight>
                <a:schemeClr val="lt1"/>
              </a:highlight>
            </a:endParaRPr>
          </a:p>
          <a:p>
            <a:pPr indent="0" lvl="0" marL="0" rtl="0" algn="l">
              <a:spcBef>
                <a:spcPts val="0"/>
              </a:spcBef>
              <a:spcAft>
                <a:spcPts val="0"/>
              </a:spcAft>
              <a:buNone/>
            </a:pPr>
            <a:r>
              <a:rPr b="1" lang="en" sz="1400">
                <a:highlight>
                  <a:schemeClr val="lt1"/>
                </a:highlight>
              </a:rPr>
              <a:t>elseif - Additional Condition</a:t>
            </a:r>
            <a:br>
              <a:rPr b="1" lang="en" sz="1400">
                <a:highlight>
                  <a:schemeClr val="lt1"/>
                </a:highlight>
              </a:rPr>
            </a:br>
            <a:r>
              <a:rPr b="1" lang="en" sz="1400">
                <a:highlight>
                  <a:schemeClr val="lt1"/>
                </a:highlight>
              </a:rPr>
              <a:t>for - Loop iteration</a:t>
            </a:r>
            <a:br>
              <a:rPr b="1" lang="en" sz="1400">
                <a:highlight>
                  <a:schemeClr val="lt1"/>
                </a:highlight>
              </a:rPr>
            </a:br>
            <a:r>
              <a:rPr b="1" lang="en" sz="1400">
                <a:highlight>
                  <a:schemeClr val="lt1"/>
                </a:highlight>
              </a:rPr>
              <a:t>while - Conditional loop</a:t>
            </a:r>
            <a:endParaRPr sz="1400">
              <a:highlight>
                <a:schemeClr val="l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Lexer </a:t>
            </a:r>
            <a:endParaRPr/>
          </a:p>
        </p:txBody>
      </p:sp>
      <p:sp>
        <p:nvSpPr>
          <p:cNvPr id="107" name="Google Shape;107;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⁤An interpreter or compiler must have a lexical analyzer, or lexer. ⁤⁤Its primary goal is to breakdown the input source code into a collection of tokens, or meaningful units that correspond to a language's smallest grammatical units. ⁤⁤Once that is done, the tokens are sent to the parser for additional processing.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Lexer </a:t>
            </a:r>
            <a:endParaRPr/>
          </a:p>
        </p:txBody>
      </p:sp>
      <p:pic>
        <p:nvPicPr>
          <p:cNvPr id="113" name="Google Shape;113;p21"/>
          <p:cNvPicPr preferRelativeResize="0"/>
          <p:nvPr/>
        </p:nvPicPr>
        <p:blipFill>
          <a:blip r:embed="rId3">
            <a:alphaModFix/>
          </a:blip>
          <a:stretch>
            <a:fillRect/>
          </a:stretch>
        </p:blipFill>
        <p:spPr>
          <a:xfrm>
            <a:off x="387897" y="1386450"/>
            <a:ext cx="4407435" cy="3078901"/>
          </a:xfrm>
          <a:prstGeom prst="rect">
            <a:avLst/>
          </a:prstGeom>
          <a:noFill/>
          <a:ln>
            <a:noFill/>
          </a:ln>
        </p:spPr>
      </p:pic>
      <p:pic>
        <p:nvPicPr>
          <p:cNvPr id="114" name="Google Shape;114;p21"/>
          <p:cNvPicPr preferRelativeResize="0"/>
          <p:nvPr/>
        </p:nvPicPr>
        <p:blipFill>
          <a:blip r:embed="rId4">
            <a:alphaModFix/>
          </a:blip>
          <a:stretch>
            <a:fillRect/>
          </a:stretch>
        </p:blipFill>
        <p:spPr>
          <a:xfrm>
            <a:off x="5246500" y="805500"/>
            <a:ext cx="2770725" cy="36598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