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e02bccc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e02bccc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e02bccc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e02bccc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e02bccc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e02bccc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e02bcc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e02bcc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e02bccc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e02bccc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e02bccc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e02bccc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e02bccc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e02bccc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e19975b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e19975b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e02bccc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e02bccc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e02bccc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e02bccc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250539"/>
            <a:ext cx="7136700" cy="10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Intrusion detection</a:t>
            </a:r>
            <a:endParaRPr/>
          </a:p>
        </p:txBody>
      </p:sp>
      <p:sp>
        <p:nvSpPr>
          <p:cNvPr id="67" name="Google Shape;67;p13"/>
          <p:cNvSpPr txBox="1"/>
          <p:nvPr>
            <p:ph idx="1" type="subTitle"/>
          </p:nvPr>
        </p:nvSpPr>
        <p:spPr>
          <a:xfrm>
            <a:off x="2137225" y="240298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Tarun Vatwani 2018201075</a:t>
            </a:r>
            <a:endParaRPr/>
          </a:p>
          <a:p>
            <a:pPr indent="0" lvl="0" marL="0" rtl="0" algn="ctr">
              <a:spcBef>
                <a:spcPts val="0"/>
              </a:spcBef>
              <a:spcAft>
                <a:spcPts val="0"/>
              </a:spcAft>
              <a:buNone/>
            </a:pPr>
            <a:r>
              <a:rPr lang="en"/>
              <a:t>Rajat Yadav 2018201077</a:t>
            </a:r>
            <a:endParaRPr/>
          </a:p>
          <a:p>
            <a:pPr indent="0" lvl="0" marL="0" rtl="0" algn="ctr">
              <a:spcBef>
                <a:spcPts val="0"/>
              </a:spcBef>
              <a:spcAft>
                <a:spcPts val="0"/>
              </a:spcAft>
              <a:buNone/>
            </a:pPr>
            <a:r>
              <a:rPr lang="en"/>
              <a:t>Vivek Patare 2018201078</a:t>
            </a:r>
            <a:endParaRPr/>
          </a:p>
          <a:p>
            <a:pPr indent="0" lvl="0" marL="0" rtl="0" algn="ctr">
              <a:spcBef>
                <a:spcPts val="0"/>
              </a:spcBef>
              <a:spcAft>
                <a:spcPts val="0"/>
              </a:spcAft>
              <a:buNone/>
            </a:pPr>
            <a:r>
              <a:rPr lang="en"/>
              <a:t>Ankit Mishra 2018201079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idea</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assumed that, most of our data is normal, and anomaly is very rare, so when we make clusters, larger clusters will be of normal and smaller clusters will be of anomaly.</a:t>
            </a:r>
            <a:endParaRPr/>
          </a:p>
          <a:p>
            <a:pPr indent="0" lvl="0" marL="0" rtl="0" algn="l">
              <a:spcBef>
                <a:spcPts val="1600"/>
              </a:spcBef>
              <a:spcAft>
                <a:spcPts val="0"/>
              </a:spcAft>
              <a:buNone/>
            </a:pPr>
            <a:r>
              <a:rPr lang="en"/>
              <a:t>So, we label few percent of larger clusters as normal and rest as anomaly, and while testing we compute the distance of sample from all cluster centers, and we classify that sample to the same, as that cluster to which it is closest is classified</a:t>
            </a:r>
            <a:endParaRPr/>
          </a:p>
          <a:p>
            <a:pPr indent="0" lvl="0" marL="0" rtl="0" algn="l">
              <a:spcBef>
                <a:spcPts val="1600"/>
              </a:spcBef>
              <a:spcAft>
                <a:spcPts val="1600"/>
              </a:spcAft>
              <a:buNone/>
            </a:pPr>
            <a:r>
              <a:rPr lang="en"/>
              <a:t>How to make clusters?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to create clusters</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lang="en">
                <a:solidFill>
                  <a:srgbClr val="666666"/>
                </a:solidFill>
              </a:rPr>
              <a:t>Initialise the set of clusters S, as empty set</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Obtain a sample </a:t>
            </a:r>
            <a:r>
              <a:rPr i="1" lang="en">
                <a:solidFill>
                  <a:srgbClr val="666666"/>
                </a:solidFill>
              </a:rPr>
              <a:t>d</a:t>
            </a:r>
            <a:r>
              <a:rPr lang="en">
                <a:solidFill>
                  <a:srgbClr val="666666"/>
                </a:solidFill>
              </a:rPr>
              <a:t> from training set, if S is empty then create a cluster with </a:t>
            </a:r>
            <a:r>
              <a:rPr i="1" lang="en">
                <a:solidFill>
                  <a:srgbClr val="666666"/>
                </a:solidFill>
              </a:rPr>
              <a:t>d </a:t>
            </a:r>
            <a:r>
              <a:rPr lang="en">
                <a:solidFill>
                  <a:srgbClr val="666666"/>
                </a:solidFill>
              </a:rPr>
              <a:t>as defining instance, otherwise calculate euclidean distance from each centers(defining instances of clusters), and find a cluster </a:t>
            </a:r>
            <a:r>
              <a:rPr i="1" lang="en">
                <a:solidFill>
                  <a:srgbClr val="666666"/>
                </a:solidFill>
              </a:rPr>
              <a:t>C </a:t>
            </a:r>
            <a:r>
              <a:rPr lang="en">
                <a:solidFill>
                  <a:srgbClr val="666666"/>
                </a:solidFill>
              </a:rPr>
              <a:t>from whom </a:t>
            </a:r>
            <a:r>
              <a:rPr i="1" lang="en">
                <a:solidFill>
                  <a:srgbClr val="666666"/>
                </a:solidFill>
              </a:rPr>
              <a:t>d </a:t>
            </a:r>
            <a:r>
              <a:rPr lang="en">
                <a:solidFill>
                  <a:srgbClr val="666666"/>
                </a:solidFill>
              </a:rPr>
              <a:t>is closest</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If distance of </a:t>
            </a:r>
            <a:r>
              <a:rPr i="1" lang="en">
                <a:solidFill>
                  <a:srgbClr val="666666"/>
                </a:solidFill>
              </a:rPr>
              <a:t>d </a:t>
            </a:r>
            <a:r>
              <a:rPr lang="en">
                <a:solidFill>
                  <a:srgbClr val="666666"/>
                </a:solidFill>
              </a:rPr>
              <a:t>from </a:t>
            </a:r>
            <a:r>
              <a:rPr i="1" lang="en">
                <a:solidFill>
                  <a:srgbClr val="666666"/>
                </a:solidFill>
              </a:rPr>
              <a:t>C </a:t>
            </a:r>
            <a:r>
              <a:rPr lang="en">
                <a:solidFill>
                  <a:srgbClr val="666666"/>
                </a:solidFill>
              </a:rPr>
              <a:t>id more than W, then make </a:t>
            </a:r>
            <a:r>
              <a:rPr i="1" lang="en">
                <a:solidFill>
                  <a:srgbClr val="666666"/>
                </a:solidFill>
              </a:rPr>
              <a:t>d </a:t>
            </a:r>
            <a:r>
              <a:rPr lang="en">
                <a:solidFill>
                  <a:srgbClr val="666666"/>
                </a:solidFill>
              </a:rPr>
              <a:t>as new defining instance of a new cluster, and insert </a:t>
            </a:r>
            <a:r>
              <a:rPr i="1" lang="en">
                <a:solidFill>
                  <a:srgbClr val="666666"/>
                </a:solidFill>
              </a:rPr>
              <a:t>d </a:t>
            </a:r>
            <a:r>
              <a:rPr lang="en">
                <a:solidFill>
                  <a:srgbClr val="666666"/>
                </a:solidFill>
              </a:rPr>
              <a:t> in S</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Repeat 2, 3 steps until no instances are left</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algorithm</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Given a data sample </a:t>
            </a:r>
            <a:r>
              <a:rPr i="1" lang="en">
                <a:solidFill>
                  <a:srgbClr val="666666"/>
                </a:solidFill>
              </a:rPr>
              <a:t>d</a:t>
            </a:r>
            <a:r>
              <a:rPr lang="en">
                <a:solidFill>
                  <a:srgbClr val="666666"/>
                </a:solidFill>
              </a:rPr>
              <a:t>,</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Convert d to statistical information of training set from which the clusters were created. Let d* be new sample after conversion.</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Find cluster </a:t>
            </a:r>
            <a:r>
              <a:rPr i="1" lang="en">
                <a:solidFill>
                  <a:srgbClr val="666666"/>
                </a:solidFill>
              </a:rPr>
              <a:t>C</a:t>
            </a:r>
            <a:r>
              <a:rPr lang="en">
                <a:solidFill>
                  <a:srgbClr val="666666"/>
                </a:solidFill>
              </a:rPr>
              <a:t>, which is closest to d*.</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Label d*same as the cluster </a:t>
            </a:r>
            <a:r>
              <a:rPr i="1" lang="en">
                <a:solidFill>
                  <a:srgbClr val="666666"/>
                </a:solidFill>
              </a:rPr>
              <a:t>C</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Intrusions are very serious security issue, which must be acknowledged. </a:t>
            </a:r>
            <a:endParaRPr/>
          </a:p>
          <a:p>
            <a:pPr indent="0" lvl="0" marL="0" rtl="0" algn="l">
              <a:spcBef>
                <a:spcPts val="1600"/>
              </a:spcBef>
              <a:spcAft>
                <a:spcPts val="0"/>
              </a:spcAft>
              <a:buNone/>
            </a:pPr>
            <a:r>
              <a:rPr lang="en"/>
              <a:t>Here in this problem, we use to detect intrusions, by using the data available for that network.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is a problem?</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rPr lang="en"/>
              <a:t>Outstanding growth of internet users</a:t>
            </a:r>
            <a:endParaRPr/>
          </a:p>
          <a:p>
            <a:pPr indent="0" lvl="0" marL="0" rtl="0" algn="l">
              <a:lnSpc>
                <a:spcPct val="100000"/>
              </a:lnSpc>
              <a:spcBef>
                <a:spcPts val="1600"/>
              </a:spcBef>
              <a:spcAft>
                <a:spcPts val="0"/>
              </a:spcAft>
              <a:buNone/>
            </a:pPr>
            <a:r>
              <a:rPr lang="en"/>
              <a:t>Presence of highly skilled hackers</a:t>
            </a:r>
            <a:endParaRPr/>
          </a:p>
          <a:p>
            <a:pPr indent="0" lvl="0" marL="0" rtl="0" algn="l">
              <a:lnSpc>
                <a:spcPct val="100000"/>
              </a:lnSpc>
              <a:spcBef>
                <a:spcPts val="1600"/>
              </a:spcBef>
              <a:spcAft>
                <a:spcPts val="0"/>
              </a:spcAft>
              <a:buNone/>
            </a:pPr>
            <a:r>
              <a:rPr lang="en"/>
              <a:t>Vulnerable communication</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pic>
        <p:nvPicPr>
          <p:cNvPr id="80" name="Google Shape;80;p15"/>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To solve this problem, we had used KDD CUP 1999 dataset</a:t>
            </a:r>
            <a:endParaRPr/>
          </a:p>
          <a:p>
            <a:pPr indent="0" lvl="0" marL="0" rtl="0" algn="l">
              <a:spcBef>
                <a:spcPts val="1600"/>
              </a:spcBef>
              <a:spcAft>
                <a:spcPts val="1600"/>
              </a:spcAft>
              <a:buNone/>
            </a:pPr>
            <a:r>
              <a:rPr lang="en"/>
              <a:t>It has 4900000 samples, with 41 features, among these 41 features, 7 were categorical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challenge in solving this problem was, handling this big data.</a:t>
            </a:r>
            <a:endParaRPr/>
          </a:p>
          <a:p>
            <a:pPr indent="0" lvl="0" marL="0" rtl="0" algn="l">
              <a:spcBef>
                <a:spcPts val="1600"/>
              </a:spcBef>
              <a:spcAft>
                <a:spcPts val="0"/>
              </a:spcAft>
              <a:buNone/>
            </a:pPr>
            <a:r>
              <a:rPr lang="en"/>
              <a:t>Handling categorical data, while calculating E</a:t>
            </a:r>
            <a:r>
              <a:rPr lang="en"/>
              <a:t>uclidean</a:t>
            </a:r>
            <a:r>
              <a:rPr lang="en"/>
              <a:t> distance</a:t>
            </a:r>
            <a:endParaRPr/>
          </a:p>
          <a:p>
            <a:pPr indent="0" lvl="0" marL="0" rtl="0" algn="l">
              <a:spcBef>
                <a:spcPts val="1600"/>
              </a:spcBef>
              <a:spcAft>
                <a:spcPts val="0"/>
              </a:spcAft>
              <a:buNone/>
            </a:pPr>
            <a:r>
              <a:rPr lang="en"/>
              <a:t>Classification of minority classes</a:t>
            </a:r>
            <a:endParaRPr/>
          </a:p>
          <a:p>
            <a:pPr indent="0" lvl="0" marL="0" rtl="0" algn="l">
              <a:spcBef>
                <a:spcPts val="1600"/>
              </a:spcBef>
              <a:spcAft>
                <a:spcPts val="0"/>
              </a:spcAft>
              <a:buNone/>
            </a:pPr>
            <a:r>
              <a:rPr lang="en"/>
              <a:t>Unsupervised Labeling</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Correlation Coefficient</a:t>
            </a:r>
            <a:endParaRPr/>
          </a:p>
          <a:p>
            <a:pPr indent="-317500" lvl="1" marL="914400" rtl="0" algn="l">
              <a:spcBef>
                <a:spcPts val="0"/>
              </a:spcBef>
              <a:spcAft>
                <a:spcPts val="0"/>
              </a:spcAft>
              <a:buSzPts val="1400"/>
              <a:buAutoNum type="alphaLcParenR"/>
            </a:pPr>
            <a:r>
              <a:rPr lang="en"/>
              <a:t>Pairwise Correlation</a:t>
            </a:r>
            <a:endParaRPr/>
          </a:p>
          <a:p>
            <a:pPr indent="-317500" lvl="1" marL="914400" rtl="0" algn="l">
              <a:spcBef>
                <a:spcPts val="0"/>
              </a:spcBef>
              <a:spcAft>
                <a:spcPts val="0"/>
              </a:spcAft>
              <a:buSzPts val="1400"/>
              <a:buAutoNum type="alphaLcParenR"/>
            </a:pPr>
            <a:r>
              <a:rPr lang="en"/>
              <a:t>Variance Inflation Factor</a:t>
            </a:r>
            <a:endParaRPr/>
          </a:p>
          <a:p>
            <a:pPr indent="-342900" lvl="0" marL="457200" rtl="0" algn="l">
              <a:spcBef>
                <a:spcPts val="0"/>
              </a:spcBef>
              <a:spcAft>
                <a:spcPts val="0"/>
              </a:spcAft>
              <a:buSzPts val="1800"/>
              <a:buAutoNum type="arabicParenR"/>
            </a:pPr>
            <a:r>
              <a:rPr lang="en"/>
              <a:t>Least Square Regression Error</a:t>
            </a:r>
            <a:endParaRPr/>
          </a:p>
          <a:p>
            <a:pPr indent="-317500" lvl="1" marL="914400" rtl="0" algn="l">
              <a:spcBef>
                <a:spcPts val="0"/>
              </a:spcBef>
              <a:spcAft>
                <a:spcPts val="0"/>
              </a:spcAft>
              <a:buSzPts val="1400"/>
              <a:buAutoNum type="alphaLcParenR"/>
            </a:pPr>
            <a:r>
              <a:rPr lang="en"/>
              <a:t>Pairwise Regression</a:t>
            </a:r>
            <a:endParaRPr/>
          </a:p>
          <a:p>
            <a:pPr indent="-342900" lvl="0" marL="457200" rtl="0" algn="l">
              <a:spcBef>
                <a:spcPts val="0"/>
              </a:spcBef>
              <a:spcAft>
                <a:spcPts val="0"/>
              </a:spcAft>
              <a:buSzPts val="1800"/>
              <a:buAutoNum type="arabicParenR"/>
            </a:pPr>
            <a:r>
              <a:rPr lang="en"/>
              <a:t>Maximal Information Compression Index</a:t>
            </a:r>
            <a:endParaRPr/>
          </a:p>
          <a:p>
            <a:pPr indent="-317500" lvl="1" marL="914400" rtl="0" algn="l">
              <a:spcBef>
                <a:spcPts val="0"/>
              </a:spcBef>
              <a:spcAft>
                <a:spcPts val="0"/>
              </a:spcAft>
              <a:buSzPts val="1400"/>
              <a:buAutoNum type="alphaLcParenR"/>
            </a:pPr>
            <a:r>
              <a:rPr lang="en"/>
              <a:t>Pairwise PCA</a:t>
            </a:r>
            <a:endParaRPr/>
          </a:p>
          <a:p>
            <a:pPr indent="-317500" lvl="1" marL="914400" rtl="0" algn="l">
              <a:spcBef>
                <a:spcPts val="0"/>
              </a:spcBef>
              <a:spcAft>
                <a:spcPts val="0"/>
              </a:spcAft>
              <a:buSzPts val="1400"/>
              <a:buAutoNum type="alphaLcParenR"/>
            </a:pPr>
            <a:r>
              <a:rPr lang="en"/>
              <a:t>Computes variance based on K-nearest approach </a:t>
            </a:r>
            <a:endParaRPr/>
          </a:p>
          <a:p>
            <a:pPr indent="-342900" lvl="0" marL="457200" rtl="0" algn="l">
              <a:spcBef>
                <a:spcPts val="0"/>
              </a:spcBef>
              <a:spcAft>
                <a:spcPts val="0"/>
              </a:spcAft>
              <a:buSzPts val="1800"/>
              <a:buAutoNum type="arabicParenR"/>
            </a:pPr>
            <a:r>
              <a:rPr lang="en"/>
              <a:t>Fast feature reduction</a:t>
            </a:r>
            <a:endParaRPr/>
          </a:p>
          <a:p>
            <a:pPr indent="-317500" lvl="1" marL="914400" rtl="0" algn="l">
              <a:spcBef>
                <a:spcPts val="0"/>
              </a:spcBef>
              <a:spcAft>
                <a:spcPts val="0"/>
              </a:spcAft>
              <a:buSzPts val="1400"/>
              <a:buAutoNum type="alphaLcParenR"/>
            </a:pPr>
            <a:r>
              <a:rPr lang="en"/>
              <a:t>Considers Labels of Sample</a:t>
            </a:r>
            <a:endParaRPr/>
          </a:p>
          <a:p>
            <a:pPr indent="-317500" lvl="1" marL="914400" rtl="0" algn="l">
              <a:spcBef>
                <a:spcPts val="0"/>
              </a:spcBef>
              <a:spcAft>
                <a:spcPts val="0"/>
              </a:spcAft>
              <a:buSzPts val="1400"/>
              <a:buAutoNum type="alphaLcParenR"/>
            </a:pPr>
            <a:r>
              <a:rPr lang="en"/>
              <a:t>Based on Class Variance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Using NN and SVM</a:t>
            </a:r>
            <a:endParaRPr/>
          </a:p>
        </p:txBody>
      </p:sp>
      <p:sp>
        <p:nvSpPr>
          <p:cNvPr id="104" name="Google Shape;104;p19"/>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Neural Network</a:t>
            </a:r>
            <a:endParaRPr sz="2400">
              <a:solidFill>
                <a:schemeClr val="accent5"/>
              </a:solidFill>
            </a:endParaRPr>
          </a:p>
        </p:txBody>
      </p:sp>
      <p:cxnSp>
        <p:nvCxnSpPr>
          <p:cNvPr id="105" name="Google Shape;105;p19"/>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6" name="Google Shape;106;p19"/>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Binary Classification and Multi Class Classification</a:t>
            </a:r>
            <a:endParaRPr sz="1400"/>
          </a:p>
          <a:p>
            <a:pPr indent="0" lvl="0" marL="0" rtl="0" algn="l">
              <a:spcBef>
                <a:spcPts val="1600"/>
              </a:spcBef>
              <a:spcAft>
                <a:spcPts val="0"/>
              </a:spcAft>
              <a:buNone/>
            </a:pPr>
            <a:r>
              <a:rPr lang="en" sz="1400"/>
              <a:t>Network Architecture : 41-40-40-1/5 Depending upon output type</a:t>
            </a:r>
            <a:endParaRPr sz="1400"/>
          </a:p>
          <a:p>
            <a:pPr indent="0" lvl="0" marL="0" rtl="0" algn="l">
              <a:spcBef>
                <a:spcPts val="1600"/>
              </a:spcBef>
              <a:spcAft>
                <a:spcPts val="0"/>
              </a:spcAft>
              <a:buNone/>
            </a:pPr>
            <a:r>
              <a:rPr lang="en" sz="1400"/>
              <a:t>Sigmoid-sigmoid in hidden layers and then either sigmoid/softmax depending upon the type</a:t>
            </a:r>
            <a:endParaRPr sz="1400"/>
          </a:p>
          <a:p>
            <a:pPr indent="0" lvl="0" marL="0" rtl="0" algn="l">
              <a:spcBef>
                <a:spcPts val="1600"/>
              </a:spcBef>
              <a:spcAft>
                <a:spcPts val="1600"/>
              </a:spcAft>
              <a:buNone/>
            </a:pPr>
            <a:r>
              <a:rPr lang="en" sz="1400"/>
              <a:t>Loss Function : binary_crossentropy for binary and categorical_crossentropy and adam optimizers was used</a:t>
            </a:r>
            <a:endParaRPr sz="1400"/>
          </a:p>
        </p:txBody>
      </p:sp>
      <p:sp>
        <p:nvSpPr>
          <p:cNvPr id="107" name="Google Shape;107;p19"/>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SVM</a:t>
            </a:r>
            <a:endParaRPr sz="2400">
              <a:solidFill>
                <a:schemeClr val="accent5"/>
              </a:solidFill>
            </a:endParaRPr>
          </a:p>
        </p:txBody>
      </p:sp>
      <p:cxnSp>
        <p:nvCxnSpPr>
          <p:cNvPr id="108" name="Google Shape;108;p19"/>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9" name="Google Shape;109;p19"/>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Binary Classification and Multi Class Classification</a:t>
            </a:r>
            <a:endParaRPr sz="1400"/>
          </a:p>
          <a:p>
            <a:pPr indent="0" lvl="0" marL="0" rtl="0" algn="l">
              <a:spcBef>
                <a:spcPts val="1600"/>
              </a:spcBef>
              <a:spcAft>
                <a:spcPts val="1600"/>
              </a:spcAft>
              <a:buNone/>
            </a:pPr>
            <a:r>
              <a:rPr lang="en" sz="1400"/>
              <a:t>Used Linear Kernel with C=1 for binary and RBF with C = 100 for Multiclass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8643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Unsupervised learning</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unsupervised learning, we will use clustering as an approach</a:t>
            </a:r>
            <a:endParaRPr/>
          </a:p>
          <a:p>
            <a:pPr indent="0" lvl="0" marL="0" rtl="0" algn="l">
              <a:spcBef>
                <a:spcPts val="1600"/>
              </a:spcBef>
              <a:spcAft>
                <a:spcPts val="0"/>
              </a:spcAft>
              <a:buNone/>
            </a:pPr>
            <a:r>
              <a:rPr lang="en"/>
              <a:t>For this approach we have basic assumptions, that are :-</a:t>
            </a:r>
            <a:endParaRPr/>
          </a:p>
          <a:p>
            <a:pPr indent="-342900" lvl="0" marL="457200" rtl="0" algn="l">
              <a:spcBef>
                <a:spcPts val="1600"/>
              </a:spcBef>
              <a:spcAft>
                <a:spcPts val="0"/>
              </a:spcAft>
              <a:buClr>
                <a:srgbClr val="666666"/>
              </a:buClr>
              <a:buSzPts val="1800"/>
              <a:buAutoNum type="arabicPeriod"/>
            </a:pPr>
            <a:r>
              <a:rPr lang="en">
                <a:solidFill>
                  <a:srgbClr val="666666"/>
                </a:solidFill>
              </a:rPr>
              <a:t>Anomaly samples should be very rare, such as 98.5-99 % should be normal and only 1-1.5% of samples should be anomaly</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Anomaly samples should be qualitatively different from normal samples</a:t>
            </a:r>
            <a:endParaRPr>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