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65" r:id="rId9"/>
    <p:sldId id="266" r:id="rId10"/>
    <p:sldId id="267" r:id="rId11"/>
    <p:sldId id="2146847062" r:id="rId12"/>
    <p:sldId id="2146847063" r:id="rId13"/>
    <p:sldId id="2146847064" r:id="rId14"/>
    <p:sldId id="268" r:id="rId15"/>
    <p:sldId id="2146847055" r:id="rId16"/>
    <p:sldId id="269" r:id="rId17"/>
    <p:sldId id="2146847059" r:id="rId18"/>
    <p:sldId id="2146847060" r:id="rId19"/>
    <p:sldId id="2146847061"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dirty="0"/>
              <a:t>Predictive Maintenance of Industrial Machinery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Machine Learning Project</a:t>
            </a:r>
          </a:p>
        </p:txBody>
      </p:sp>
      <p:sp>
        <p:nvSpPr>
          <p:cNvPr id="4" name="TextBox 3"/>
          <p:cNvSpPr txBox="1"/>
          <p:nvPr/>
        </p:nvSpPr>
        <p:spPr>
          <a:xfrm>
            <a:off x="1970513" y="4260596"/>
            <a:ext cx="8707319"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Vivek Chauhan</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World College of Technology and Management</a:t>
            </a:r>
          </a:p>
          <a:p>
            <a:r>
              <a:rPr lang="en-US" sz="2000" b="1" dirty="0">
                <a:solidFill>
                  <a:schemeClr val="accent1">
                    <a:lumMod val="75000"/>
                  </a:schemeClr>
                </a:solidFill>
                <a:latin typeface="Arial"/>
                <a:cs typeface="Arial"/>
              </a:rPr>
              <a:t>Artificial Intelligence and Machine Learning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pic>
        <p:nvPicPr>
          <p:cNvPr id="4" name="Picture 3">
            <a:extLst>
              <a:ext uri="{FF2B5EF4-FFF2-40B4-BE49-F238E27FC236}">
                <a16:creationId xmlns:a16="http://schemas.microsoft.com/office/drawing/2014/main" id="{2E951B7B-2EDB-4299-C9EC-37CB3A5ED911}"/>
              </a:ext>
            </a:extLst>
          </p:cNvPr>
          <p:cNvPicPr>
            <a:picLocks noChangeAspect="1"/>
          </p:cNvPicPr>
          <p:nvPr/>
        </p:nvPicPr>
        <p:blipFill>
          <a:blip r:embed="rId2"/>
          <a:srcRect/>
          <a:stretch/>
        </p:blipFill>
        <p:spPr>
          <a:xfrm>
            <a:off x="0" y="1232452"/>
            <a:ext cx="12192000" cy="5522309"/>
          </a:xfrm>
          <a:prstGeom prst="rect">
            <a:avLst/>
          </a:prstGeom>
        </p:spPr>
      </p:pic>
    </p:spTree>
    <p:extLst>
      <p:ext uri="{BB962C8B-B14F-4D97-AF65-F5344CB8AC3E}">
        <p14:creationId xmlns:p14="http://schemas.microsoft.com/office/powerpoint/2010/main" val="3141171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algn="l">
              <a:buFont typeface="Arial" panose="020B0604020202020204" pitchFamily="34" charset="0"/>
              <a:buChar char="•"/>
            </a:pPr>
            <a:r>
              <a:rPr lang="en-US" sz="2000" b="0" i="0" dirty="0">
                <a:effectLst/>
                <a:latin typeface="fkGroteskNeue"/>
              </a:rPr>
              <a:t>Developed a robust predictive maintenance solution leveraging IBM Cloud and machine learning.</a:t>
            </a:r>
          </a:p>
          <a:p>
            <a:pPr algn="l">
              <a:buFont typeface="Arial" panose="020B0604020202020204" pitchFamily="34" charset="0"/>
              <a:buChar char="•"/>
            </a:pPr>
            <a:r>
              <a:rPr lang="en-US" sz="2000" b="0" i="0" dirty="0">
                <a:effectLst/>
                <a:latin typeface="fkGroteskNeue"/>
              </a:rPr>
              <a:t>Achieved high accuracy in predicting and classifying failure types.</a:t>
            </a:r>
          </a:p>
          <a:p>
            <a:pPr algn="l">
              <a:buFont typeface="Arial" panose="020B0604020202020204" pitchFamily="34" charset="0"/>
              <a:buChar char="•"/>
            </a:pPr>
            <a:r>
              <a:rPr lang="en-US" sz="2000" b="0" i="0" dirty="0">
                <a:effectLst/>
                <a:latin typeface="fkGroteskNeue"/>
              </a:rPr>
              <a:t>Enables maintenance teams to act proactively, thereby reducing downtime and cost.</a:t>
            </a:r>
          </a:p>
          <a:p>
            <a:pPr algn="l">
              <a:buFont typeface="Arial" panose="020B0604020202020204" pitchFamily="34" charset="0"/>
              <a:buChar char="•"/>
            </a:pPr>
            <a:r>
              <a:rPr lang="en-US" sz="2000" b="0" i="0" dirty="0">
                <a:effectLst/>
                <a:latin typeface="fkGroteskNeue"/>
              </a:rPr>
              <a:t>IBM Cloud Lite proved scalable and simple for deployment.</a:t>
            </a:r>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algn="l">
              <a:buFont typeface="Arial" panose="020B0604020202020204" pitchFamily="34" charset="0"/>
              <a:buChar char="•"/>
            </a:pPr>
            <a:r>
              <a:rPr lang="en-US" sz="2000" b="0" i="0" dirty="0">
                <a:effectLst/>
                <a:latin typeface="fkGroteskNeue"/>
              </a:rPr>
              <a:t>Integrate the solution with IoT platforms for seamless real-time data ingestion.</a:t>
            </a:r>
          </a:p>
          <a:p>
            <a:pPr algn="l">
              <a:buFont typeface="Arial" panose="020B0604020202020204" pitchFamily="34" charset="0"/>
              <a:buChar char="•"/>
            </a:pPr>
            <a:r>
              <a:rPr lang="en-US" sz="2000" b="0" i="0" dirty="0">
                <a:effectLst/>
                <a:latin typeface="fkGroteskNeue"/>
              </a:rPr>
              <a:t>Use advanced models (e.g., LSTM for time series).</a:t>
            </a:r>
          </a:p>
          <a:p>
            <a:pPr algn="l">
              <a:buFont typeface="Arial" panose="020B0604020202020204" pitchFamily="34" charset="0"/>
              <a:buChar char="•"/>
            </a:pPr>
            <a:r>
              <a:rPr lang="en-US" sz="2000" b="0" i="0" dirty="0">
                <a:effectLst/>
                <a:latin typeface="fkGroteskNeue"/>
              </a:rPr>
              <a:t>Expand to more failure types and equipment.</a:t>
            </a:r>
          </a:p>
          <a:p>
            <a:pPr algn="l">
              <a:buFont typeface="Arial" panose="020B0604020202020204" pitchFamily="34" charset="0"/>
              <a:buChar char="•"/>
            </a:pPr>
            <a:r>
              <a:rPr lang="en-US" sz="2000" b="0" i="0" dirty="0">
                <a:effectLst/>
                <a:latin typeface="fkGroteskNeue"/>
              </a:rPr>
              <a:t>Add dashboard and mobile app notifications for maintenance staff.</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lgn="l">
              <a:buFont typeface="Arial" panose="020B0604020202020204" pitchFamily="34" charset="0"/>
              <a:buChar char="•"/>
            </a:pPr>
            <a:r>
              <a:rPr lang="en-US" sz="2400" b="0" i="0" dirty="0">
                <a:effectLst/>
                <a:latin typeface="fkGroteskNeue"/>
              </a:rPr>
              <a:t>Kaggle Predictive Maintenance Dataset</a:t>
            </a:r>
          </a:p>
          <a:p>
            <a:pPr algn="l">
              <a:buFont typeface="Arial" panose="020B0604020202020204" pitchFamily="34" charset="0"/>
              <a:buChar char="•"/>
            </a:pPr>
            <a:r>
              <a:rPr lang="en-US" sz="2400" b="0" i="0" dirty="0">
                <a:effectLst/>
                <a:latin typeface="fkGroteskNeue"/>
              </a:rPr>
              <a:t>IBM Cloud Documentation</a:t>
            </a:r>
          </a:p>
          <a:p>
            <a:pPr algn="l">
              <a:buFont typeface="Arial" panose="020B0604020202020204" pitchFamily="34" charset="0"/>
              <a:buChar char="•"/>
            </a:pPr>
            <a:r>
              <a:rPr lang="en-US" sz="2400" b="0" i="0" dirty="0">
                <a:effectLst/>
                <a:latin typeface="fkGroteskNeue"/>
              </a:rPr>
              <a:t>Research papers on predictive maintenance and machine learning in industry</a:t>
            </a:r>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r>
              <a:rPr lang="en-IN" dirty="0"/>
              <a:t>Screenshot/ </a:t>
            </a:r>
            <a:r>
              <a:rPr lang="en-IN" dirty="0" err="1"/>
              <a:t>credly</a:t>
            </a:r>
            <a:r>
              <a:rPr lang="en-IN" dirty="0"/>
              <a:t> certificate( getting started with AI)</a:t>
            </a:r>
          </a:p>
        </p:txBody>
      </p:sp>
      <p:pic>
        <p:nvPicPr>
          <p:cNvPr id="5" name="Picture 4">
            <a:extLst>
              <a:ext uri="{FF2B5EF4-FFF2-40B4-BE49-F238E27FC236}">
                <a16:creationId xmlns:a16="http://schemas.microsoft.com/office/drawing/2014/main" id="{250843F1-22A5-E457-75B8-256EAFB9A46D}"/>
              </a:ext>
            </a:extLst>
          </p:cNvPr>
          <p:cNvPicPr>
            <a:picLocks noChangeAspect="1"/>
          </p:cNvPicPr>
          <p:nvPr/>
        </p:nvPicPr>
        <p:blipFill>
          <a:blip r:embed="rId2"/>
          <a:stretch>
            <a:fillRect/>
          </a:stretch>
        </p:blipFill>
        <p:spPr>
          <a:xfrm>
            <a:off x="581192" y="1334314"/>
            <a:ext cx="9752512" cy="5597428"/>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r>
              <a:rPr lang="en-IN" dirty="0"/>
              <a:t>Screenshot/ </a:t>
            </a:r>
            <a:r>
              <a:rPr lang="en-IN" dirty="0" err="1"/>
              <a:t>credly</a:t>
            </a:r>
            <a:r>
              <a:rPr lang="en-IN" dirty="0"/>
              <a:t> certificate( Journey to Cloud)</a:t>
            </a:r>
          </a:p>
        </p:txBody>
      </p:sp>
      <p:pic>
        <p:nvPicPr>
          <p:cNvPr id="5" name="Picture 4">
            <a:extLst>
              <a:ext uri="{FF2B5EF4-FFF2-40B4-BE49-F238E27FC236}">
                <a16:creationId xmlns:a16="http://schemas.microsoft.com/office/drawing/2014/main" id="{60CE0910-81F4-8443-38EB-C4E0D77882A8}"/>
              </a:ext>
            </a:extLst>
          </p:cNvPr>
          <p:cNvPicPr>
            <a:picLocks noChangeAspect="1"/>
          </p:cNvPicPr>
          <p:nvPr/>
        </p:nvPicPr>
        <p:blipFill>
          <a:blip r:embed="rId2"/>
          <a:stretch>
            <a:fillRect/>
          </a:stretch>
        </p:blipFill>
        <p:spPr>
          <a:xfrm>
            <a:off x="581192" y="1114465"/>
            <a:ext cx="9897484" cy="5944115"/>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r>
              <a:rPr lang="en-IN" dirty="0"/>
              <a:t>Screenshot/ </a:t>
            </a:r>
            <a:r>
              <a:rPr lang="en-IN" dirty="0" err="1"/>
              <a:t>credly</a:t>
            </a:r>
            <a:r>
              <a:rPr lang="en-IN" dirty="0"/>
              <a:t> certificate( RAG Lab)</a:t>
            </a:r>
          </a:p>
        </p:txBody>
      </p:sp>
      <p:pic>
        <p:nvPicPr>
          <p:cNvPr id="5" name="Picture 4">
            <a:extLst>
              <a:ext uri="{FF2B5EF4-FFF2-40B4-BE49-F238E27FC236}">
                <a16:creationId xmlns:a16="http://schemas.microsoft.com/office/drawing/2014/main" id="{8584E4A0-3282-DC58-CEBB-D6C681DC5F4A}"/>
              </a:ext>
            </a:extLst>
          </p:cNvPr>
          <p:cNvPicPr>
            <a:picLocks noChangeAspect="1"/>
          </p:cNvPicPr>
          <p:nvPr/>
        </p:nvPicPr>
        <p:blipFill>
          <a:blip r:embed="rId2"/>
          <a:stretch>
            <a:fillRect/>
          </a:stretch>
        </p:blipFill>
        <p:spPr>
          <a:xfrm>
            <a:off x="0" y="1302026"/>
            <a:ext cx="8748789" cy="5581337"/>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dirty="0">
                <a:solidFill>
                  <a:srgbClr val="0F0F0F"/>
                </a:solidFill>
                <a:ea typeface="+mn-lt"/>
                <a:cs typeface="+mn-lt"/>
              </a:rPr>
              <a:t>Example:</a:t>
            </a:r>
            <a:r>
              <a:rPr lang="en-US" sz="2800" b="0" i="0" dirty="0">
                <a:effectLst/>
                <a:latin typeface="fkGroteskNeue"/>
              </a:rPr>
              <a:t>Unexpected failure of industrial machinery leads to unplanned downtime, costly repairs, and financial losses. Traditional maintenance methods are either schedule-based (which might waste resources) or reactive (after failure).</a:t>
            </a:r>
            <a:br>
              <a:rPr lang="en-US" sz="2800" dirty="0"/>
            </a:br>
            <a:r>
              <a:rPr lang="en-US" sz="2800" b="0" i="0" dirty="0">
                <a:effectLst/>
                <a:latin typeface="fkGroteskNeue"/>
              </a:rPr>
              <a:t>The challenge is to develop a predictive maintenance model that analyzes machinery sensor data and predicts the type of failure (e.g., tool wear, heat dissipation, power failure) before it occurs, enabling proactive action.</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lgn="l">
              <a:buFont typeface="Arial" panose="020B0604020202020204" pitchFamily="34" charset="0"/>
              <a:buChar char="•"/>
            </a:pPr>
            <a:r>
              <a:rPr lang="en-US" b="0" i="0" dirty="0">
                <a:effectLst/>
                <a:latin typeface="fkGroteskNeue"/>
              </a:rPr>
              <a:t>Goal: Use machine learning to anticipate machinery failures using real-time sensor data.</a:t>
            </a:r>
          </a:p>
          <a:p>
            <a:pPr algn="l">
              <a:buFont typeface="Arial" panose="020B0604020202020204" pitchFamily="34" charset="0"/>
              <a:buChar char="•"/>
            </a:pPr>
            <a:r>
              <a:rPr lang="en-US" b="0" i="0" dirty="0">
                <a:effectLst/>
                <a:latin typeface="fkGroteskNeue"/>
              </a:rPr>
              <a:t>Approach:</a:t>
            </a:r>
          </a:p>
          <a:p>
            <a:pPr marL="742950" lvl="1" indent="-285750" algn="l">
              <a:buFont typeface="Arial" panose="020B0604020202020204" pitchFamily="34" charset="0"/>
              <a:buChar char="•"/>
            </a:pPr>
            <a:r>
              <a:rPr lang="en-US" b="0" i="0" dirty="0">
                <a:effectLst/>
                <a:latin typeface="fkGroteskNeue"/>
              </a:rPr>
              <a:t>Collect and preprocess historical sensor data from industrial machines.</a:t>
            </a:r>
          </a:p>
          <a:p>
            <a:pPr marL="742950" lvl="1" indent="-285750" algn="l">
              <a:buFont typeface="Arial" panose="020B0604020202020204" pitchFamily="34" charset="0"/>
              <a:buChar char="•"/>
            </a:pPr>
            <a:r>
              <a:rPr lang="en-US" b="0" i="0" dirty="0">
                <a:effectLst/>
                <a:latin typeface="fkGroteskNeue"/>
              </a:rPr>
              <a:t>Train a classification model to identify failure patterns and predict failure types.</a:t>
            </a:r>
          </a:p>
          <a:p>
            <a:pPr marL="742950" lvl="1" indent="-285750" algn="l">
              <a:buFont typeface="Arial" panose="020B0604020202020204" pitchFamily="34" charset="0"/>
              <a:buChar char="•"/>
            </a:pPr>
            <a:r>
              <a:rPr lang="en-US" b="0" i="0" dirty="0">
                <a:effectLst/>
                <a:latin typeface="fkGroteskNeue"/>
              </a:rPr>
              <a:t>Deploy the model using IBM Cloud Lite services for real-time prediction and alerting.</a:t>
            </a:r>
          </a:p>
          <a:p>
            <a:pPr algn="l">
              <a:buFont typeface="Arial" panose="020B0604020202020204" pitchFamily="34" charset="0"/>
              <a:buChar char="•"/>
            </a:pPr>
            <a:r>
              <a:rPr lang="en-US" b="0" i="0" dirty="0">
                <a:effectLst/>
                <a:latin typeface="fkGroteskNeue"/>
              </a:rPr>
              <a:t>Modules:</a:t>
            </a:r>
          </a:p>
          <a:p>
            <a:pPr marL="742950" lvl="1" indent="-285750" algn="l">
              <a:buFont typeface="Arial" panose="020B0604020202020204" pitchFamily="34" charset="0"/>
              <a:buChar char="•"/>
            </a:pPr>
            <a:r>
              <a:rPr lang="en-US" b="0" i="0" dirty="0">
                <a:effectLst/>
                <a:latin typeface="fkGroteskNeue"/>
              </a:rPr>
              <a:t>Data Collection: Gather sensor data (temperature, vibration, pressure, etc.).</a:t>
            </a:r>
          </a:p>
          <a:p>
            <a:pPr marL="742950" lvl="1" indent="-285750" algn="l">
              <a:buFont typeface="Arial" panose="020B0604020202020204" pitchFamily="34" charset="0"/>
              <a:buChar char="•"/>
            </a:pPr>
            <a:r>
              <a:rPr lang="en-US" b="0" i="0" dirty="0">
                <a:effectLst/>
                <a:latin typeface="fkGroteskNeue"/>
              </a:rPr>
              <a:t>Preprocessing: Clean, handle missing values, and feature engineer the data.</a:t>
            </a:r>
          </a:p>
          <a:p>
            <a:pPr marL="742950" lvl="1" indent="-285750" algn="l">
              <a:buFont typeface="Arial" panose="020B0604020202020204" pitchFamily="34" charset="0"/>
              <a:buChar char="•"/>
            </a:pPr>
            <a:r>
              <a:rPr lang="en-US" b="0" i="0" dirty="0">
                <a:effectLst/>
                <a:latin typeface="fkGroteskNeue"/>
              </a:rPr>
              <a:t>Model Building: Use Random Forest/</a:t>
            </a:r>
            <a:r>
              <a:rPr lang="en-US" b="0" i="0" dirty="0" err="1">
                <a:effectLst/>
                <a:latin typeface="fkGroteskNeue"/>
              </a:rPr>
              <a:t>XGBoost</a:t>
            </a:r>
            <a:r>
              <a:rPr lang="en-US" b="0" i="0" dirty="0">
                <a:effectLst/>
                <a:latin typeface="fkGroteskNeue"/>
              </a:rPr>
              <a:t> for multiclass classification.</a:t>
            </a:r>
          </a:p>
          <a:p>
            <a:pPr marL="742950" lvl="1" indent="-285750" algn="l">
              <a:buFont typeface="Arial" panose="020B0604020202020204" pitchFamily="34" charset="0"/>
              <a:buChar char="•"/>
            </a:pPr>
            <a:r>
              <a:rPr lang="en-US" b="0" i="0" dirty="0">
                <a:effectLst/>
                <a:latin typeface="fkGroteskNeue"/>
              </a:rPr>
              <a:t>Deployment: Model deployed on IBM Watson Machine Learning via Watson Studio.</a:t>
            </a:r>
          </a:p>
          <a:p>
            <a:pPr marL="742950" lvl="1" indent="-285750" algn="l">
              <a:buFont typeface="Arial" panose="020B0604020202020204" pitchFamily="34" charset="0"/>
              <a:buChar char="•"/>
            </a:pPr>
            <a:r>
              <a:rPr lang="en-US" b="0" i="0" dirty="0">
                <a:effectLst/>
                <a:latin typeface="fkGroteskNeue"/>
              </a:rPr>
              <a:t>Alerts: Trigger proactive maintenance notifications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lgn="l">
              <a:buFont typeface="Arial" panose="020B0604020202020204" pitchFamily="34" charset="0"/>
              <a:buChar char="•"/>
            </a:pPr>
            <a:r>
              <a:rPr lang="en-US" b="0" i="0" dirty="0">
                <a:effectLst/>
                <a:latin typeface="fkGroteskNeue"/>
              </a:rPr>
              <a:t>IBM Cloud Lite Services:</a:t>
            </a:r>
          </a:p>
          <a:p>
            <a:pPr marL="742950" lvl="1" indent="-285750" algn="l">
              <a:buFont typeface="Arial" panose="020B0604020202020204" pitchFamily="34" charset="0"/>
              <a:buChar char="•"/>
            </a:pPr>
            <a:r>
              <a:rPr lang="en-US" b="0" i="0" dirty="0">
                <a:effectLst/>
                <a:latin typeface="fkGroteskNeue"/>
              </a:rPr>
              <a:t>IBM Watson Studio (data analysis, model development)</a:t>
            </a:r>
          </a:p>
          <a:p>
            <a:pPr marL="742950" lvl="1" indent="-285750" algn="l">
              <a:buFont typeface="Arial" panose="020B0604020202020204" pitchFamily="34" charset="0"/>
              <a:buChar char="•"/>
            </a:pPr>
            <a:r>
              <a:rPr lang="en-US" b="0" i="0" dirty="0">
                <a:effectLst/>
                <a:latin typeface="fkGroteskNeue"/>
              </a:rPr>
              <a:t>IBM Cloud Object Storage (data storage)</a:t>
            </a:r>
          </a:p>
          <a:p>
            <a:pPr marL="742950" lvl="1" indent="-285750" algn="l">
              <a:buFont typeface="Arial" panose="020B0604020202020204" pitchFamily="34" charset="0"/>
              <a:buChar char="•"/>
            </a:pPr>
            <a:r>
              <a:rPr lang="en-US" b="0" i="0" dirty="0">
                <a:effectLst/>
                <a:latin typeface="fkGroteskNeue"/>
              </a:rPr>
              <a:t>IBM Watson Machine Learning (model deployment)</a:t>
            </a:r>
          </a:p>
          <a:p>
            <a:pPr marL="742950" lvl="1" indent="-285750" algn="l">
              <a:buFont typeface="Arial" panose="020B0604020202020204" pitchFamily="34" charset="0"/>
              <a:buChar char="•"/>
            </a:pPr>
            <a:r>
              <a:rPr lang="en-US" b="0" i="0" dirty="0">
                <a:effectLst/>
                <a:latin typeface="fkGroteskNeue"/>
              </a:rPr>
              <a:t>IBM Cloud services for dashboard/notification (optional)</a:t>
            </a:r>
          </a:p>
          <a:p>
            <a:pPr algn="l">
              <a:buFont typeface="Arial" panose="020B0604020202020204" pitchFamily="34" charset="0"/>
              <a:buChar char="•"/>
            </a:pPr>
            <a:r>
              <a:rPr lang="en-US" b="0" i="0" dirty="0">
                <a:effectLst/>
                <a:latin typeface="fkGroteskNeue"/>
              </a:rPr>
              <a:t>Libraries Required:</a:t>
            </a:r>
          </a:p>
          <a:p>
            <a:pPr marL="742950" lvl="1" indent="-285750" algn="l">
              <a:buFont typeface="Arial" panose="020B0604020202020204" pitchFamily="34" charset="0"/>
              <a:buChar char="•"/>
            </a:pPr>
            <a:r>
              <a:rPr lang="en-US" b="0" i="0" dirty="0">
                <a:effectLst/>
                <a:latin typeface="fkGroteskNeue"/>
              </a:rPr>
              <a:t>Pandas, NumPy (data processing)</a:t>
            </a:r>
          </a:p>
          <a:p>
            <a:pPr marL="742950" lvl="1" indent="-285750" algn="l">
              <a:buFont typeface="Arial" panose="020B0604020202020204" pitchFamily="34" charset="0"/>
              <a:buChar char="•"/>
            </a:pPr>
            <a:r>
              <a:rPr lang="en-US" b="0" i="0" dirty="0">
                <a:effectLst/>
                <a:latin typeface="fkGroteskNeue"/>
              </a:rPr>
              <a:t>Scikit-learn, </a:t>
            </a:r>
            <a:r>
              <a:rPr lang="en-US" b="0" i="0" dirty="0" err="1">
                <a:effectLst/>
                <a:latin typeface="fkGroteskNeue"/>
              </a:rPr>
              <a:t>XGBoost</a:t>
            </a:r>
            <a:r>
              <a:rPr lang="en-US" b="0" i="0" dirty="0">
                <a:effectLst/>
                <a:latin typeface="fkGroteskNeue"/>
              </a:rPr>
              <a:t> (machine learning)</a:t>
            </a:r>
          </a:p>
          <a:p>
            <a:pPr marL="742950" lvl="1" indent="-285750" algn="l">
              <a:buFont typeface="Arial" panose="020B0604020202020204" pitchFamily="34" charset="0"/>
              <a:buChar char="•"/>
            </a:pPr>
            <a:r>
              <a:rPr lang="en-US" b="0" i="0" dirty="0">
                <a:effectLst/>
                <a:latin typeface="fkGroteskNeue"/>
              </a:rPr>
              <a:t>Matplotlib/Seaborn (visualizations)</a:t>
            </a:r>
          </a:p>
          <a:p>
            <a:pPr marL="742950" lvl="1" indent="-285750" algn="l">
              <a:buFont typeface="Arial" panose="020B0604020202020204" pitchFamily="34" charset="0"/>
              <a:buChar char="•"/>
            </a:pPr>
            <a:r>
              <a:rPr lang="en-US" b="0" i="0" dirty="0">
                <a:effectLst/>
                <a:latin typeface="fkGroteskNeue"/>
              </a:rPr>
              <a:t>IBM Watson SDKs (cloud integration)</a:t>
            </a:r>
          </a:p>
          <a:p>
            <a:pPr algn="l">
              <a:buFont typeface="Arial" panose="020B0604020202020204" pitchFamily="34" charset="0"/>
              <a:buChar char="•"/>
            </a:pPr>
            <a:r>
              <a:rPr lang="en-US" b="0" i="0" dirty="0">
                <a:effectLst/>
                <a:latin typeface="fkGroteskNeue"/>
              </a:rPr>
              <a:t>System Requirements:</a:t>
            </a:r>
          </a:p>
          <a:p>
            <a:pPr marL="742950" lvl="1" indent="-285750" algn="l">
              <a:buFont typeface="Arial" panose="020B0604020202020204" pitchFamily="34" charset="0"/>
              <a:buChar char="•"/>
            </a:pPr>
            <a:r>
              <a:rPr lang="en-US" b="0" i="0" dirty="0">
                <a:effectLst/>
                <a:latin typeface="fkGroteskNeue"/>
              </a:rPr>
              <a:t>Internet, modern browser</a:t>
            </a:r>
          </a:p>
          <a:p>
            <a:pPr marL="742950" lvl="1" indent="-285750" algn="l">
              <a:buFont typeface="Arial" panose="020B0604020202020204" pitchFamily="34" charset="0"/>
              <a:buChar char="•"/>
            </a:pPr>
            <a:r>
              <a:rPr lang="en-US" b="0" i="0" dirty="0">
                <a:effectLst/>
                <a:latin typeface="fkGroteskNeue"/>
              </a:rPr>
              <a:t>IBM Cloud Lite account</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92500" lnSpcReduction="2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algn="l">
              <a:buFont typeface="Arial" panose="020B0604020202020204" pitchFamily="34" charset="0"/>
              <a:buChar char="•"/>
            </a:pPr>
            <a:r>
              <a:rPr lang="en-US" b="0" i="0" dirty="0">
                <a:effectLst/>
                <a:latin typeface="fkGroteskNeue"/>
              </a:rPr>
              <a:t>Random Forest Classifier, </a:t>
            </a:r>
            <a:r>
              <a:rPr lang="en-US" b="0" i="0" dirty="0" err="1">
                <a:effectLst/>
                <a:latin typeface="fkGroteskNeue"/>
              </a:rPr>
              <a:t>XGBoost</a:t>
            </a:r>
            <a:r>
              <a:rPr lang="en-US" b="0" i="0" dirty="0">
                <a:effectLst/>
                <a:latin typeface="fkGroteskNeue"/>
              </a:rPr>
              <a:t>, Logistic Regression.</a:t>
            </a:r>
          </a:p>
          <a:p>
            <a:pPr algn="l">
              <a:buFont typeface="Arial" panose="020B0604020202020204" pitchFamily="34" charset="0"/>
              <a:buChar char="•"/>
            </a:pPr>
            <a:r>
              <a:rPr lang="en-US" b="0" i="0" dirty="0">
                <a:effectLst/>
                <a:latin typeface="fkGroteskNeue"/>
              </a:rPr>
              <a:t>Random Forest chosen due to its effectiveness in handling multiclass tabular data, and ability to interpret feature importance</a:t>
            </a:r>
          </a:p>
          <a:p>
            <a:pPr marL="305435" indent="-305435"/>
            <a:r>
              <a:rPr lang="en-IN" sz="1400" b="1" dirty="0">
                <a:ea typeface="+mn-lt"/>
                <a:cs typeface="+mn-lt"/>
              </a:rPr>
              <a:t>Data Input:</a:t>
            </a:r>
            <a:endParaRPr lang="en-IN" sz="1400" dirty="0"/>
          </a:p>
          <a:p>
            <a:pPr marL="629920" lvl="1" indent="-305435"/>
            <a:r>
              <a:rPr lang="en-US" b="0" i="0" dirty="0">
                <a:effectLst/>
                <a:latin typeface="fkGroteskNeue"/>
              </a:rPr>
              <a:t>Sensor readings (temperature, vibration, voltage, etc.), machine ID, age, failure labels.</a:t>
            </a:r>
            <a:r>
              <a:rPr lang="en-IN" dirty="0">
                <a:ea typeface="+mn-lt"/>
                <a:cs typeface="+mn-lt"/>
              </a:rPr>
              <a:t>.</a:t>
            </a:r>
            <a:endParaRPr lang="en-IN" dirty="0"/>
          </a:p>
          <a:p>
            <a:pPr marL="305435" indent="-305435"/>
            <a:r>
              <a:rPr lang="en-IN" sz="1400" b="1" dirty="0">
                <a:ea typeface="+mn-lt"/>
                <a:cs typeface="+mn-lt"/>
              </a:rPr>
              <a:t>Training Process:</a:t>
            </a:r>
            <a:endParaRPr lang="en-IN" sz="1400" dirty="0"/>
          </a:p>
          <a:p>
            <a:pPr algn="l">
              <a:buFont typeface="Arial" panose="020B0604020202020204" pitchFamily="34" charset="0"/>
              <a:buChar char="•"/>
            </a:pPr>
            <a:r>
              <a:rPr lang="en-US" b="0" i="0" dirty="0">
                <a:effectLst/>
                <a:latin typeface="fkGroteskNeue"/>
              </a:rPr>
              <a:t>Data split into train/test sets.</a:t>
            </a:r>
          </a:p>
          <a:p>
            <a:pPr algn="l">
              <a:buFont typeface="Arial" panose="020B0604020202020204" pitchFamily="34" charset="0"/>
              <a:buChar char="•"/>
            </a:pPr>
            <a:r>
              <a:rPr lang="en-US" b="0" i="0" dirty="0">
                <a:effectLst/>
                <a:latin typeface="fkGroteskNeue"/>
              </a:rPr>
              <a:t>Data preprocessing: Imputation, scaling, encoding.</a:t>
            </a:r>
          </a:p>
          <a:p>
            <a:pPr algn="l">
              <a:buFont typeface="Arial" panose="020B0604020202020204" pitchFamily="34" charset="0"/>
              <a:buChar char="•"/>
            </a:pPr>
            <a:r>
              <a:rPr lang="en-US" b="0" i="0" dirty="0">
                <a:effectLst/>
                <a:latin typeface="fkGroteskNeue"/>
              </a:rPr>
              <a:t>Model trained with cross-validation and hyperparameter tuning.</a:t>
            </a:r>
          </a:p>
          <a:p>
            <a:pPr marL="629920" lvl="1" indent="-305435"/>
            <a:endParaRPr lang="en-IN" dirty="0"/>
          </a:p>
          <a:p>
            <a:pPr marL="305435" indent="-305435"/>
            <a:r>
              <a:rPr lang="en-IN" sz="1400" b="1" dirty="0">
                <a:ea typeface="+mn-lt"/>
                <a:cs typeface="+mn-lt"/>
              </a:rPr>
              <a:t>Prediction Process:</a:t>
            </a:r>
            <a:endParaRPr lang="en-IN" sz="1400" dirty="0"/>
          </a:p>
          <a:p>
            <a:pPr algn="l">
              <a:buFont typeface="Arial" panose="020B0604020202020204" pitchFamily="34" charset="0"/>
              <a:buChar char="•"/>
            </a:pPr>
            <a:r>
              <a:rPr lang="en-US" b="0" i="0" dirty="0">
                <a:effectLst/>
                <a:latin typeface="fkGroteskNeue"/>
              </a:rPr>
              <a:t>Model exported and uploaded to IBM Watson Machine Learning.</a:t>
            </a:r>
          </a:p>
          <a:p>
            <a:pPr algn="l">
              <a:buFont typeface="Arial" panose="020B0604020202020204" pitchFamily="34" charset="0"/>
              <a:buChar char="•"/>
            </a:pPr>
            <a:r>
              <a:rPr lang="en-US" b="0" i="0" dirty="0">
                <a:effectLst/>
                <a:latin typeface="fkGroteskNeue"/>
              </a:rPr>
              <a:t>Exposed as REST API for real-time predictions on incoming sensor data.</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pic>
        <p:nvPicPr>
          <p:cNvPr id="4" name="Picture 3" descr="A screenshot of a computer&#10;&#10;AI-generated content may be incorrect.">
            <a:extLst>
              <a:ext uri="{FF2B5EF4-FFF2-40B4-BE49-F238E27FC236}">
                <a16:creationId xmlns:a16="http://schemas.microsoft.com/office/drawing/2014/main" id="{2E951B7B-2EDB-4299-C9EC-37CB3A5ED911}"/>
              </a:ext>
            </a:extLst>
          </p:cNvPr>
          <p:cNvPicPr>
            <a:picLocks noChangeAspect="1"/>
          </p:cNvPicPr>
          <p:nvPr/>
        </p:nvPicPr>
        <p:blipFill>
          <a:blip r:embed="rId2"/>
          <a:stretch>
            <a:fillRect/>
          </a:stretch>
        </p:blipFill>
        <p:spPr>
          <a:xfrm>
            <a:off x="0" y="1302026"/>
            <a:ext cx="12192000" cy="5555974"/>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pic>
        <p:nvPicPr>
          <p:cNvPr id="4" name="Picture 3">
            <a:extLst>
              <a:ext uri="{FF2B5EF4-FFF2-40B4-BE49-F238E27FC236}">
                <a16:creationId xmlns:a16="http://schemas.microsoft.com/office/drawing/2014/main" id="{2E951B7B-2EDB-4299-C9EC-37CB3A5ED911}"/>
              </a:ext>
            </a:extLst>
          </p:cNvPr>
          <p:cNvPicPr>
            <a:picLocks noChangeAspect="1"/>
          </p:cNvPicPr>
          <p:nvPr/>
        </p:nvPicPr>
        <p:blipFill>
          <a:blip r:embed="rId2"/>
          <a:srcRect/>
          <a:stretch/>
        </p:blipFill>
        <p:spPr>
          <a:xfrm>
            <a:off x="0" y="1232452"/>
            <a:ext cx="12192000" cy="5502645"/>
          </a:xfrm>
          <a:prstGeom prst="rect">
            <a:avLst/>
          </a:prstGeom>
        </p:spPr>
      </p:pic>
    </p:spTree>
    <p:extLst>
      <p:ext uri="{BB962C8B-B14F-4D97-AF65-F5344CB8AC3E}">
        <p14:creationId xmlns:p14="http://schemas.microsoft.com/office/powerpoint/2010/main" val="2848403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pic>
        <p:nvPicPr>
          <p:cNvPr id="4" name="Picture 3">
            <a:extLst>
              <a:ext uri="{FF2B5EF4-FFF2-40B4-BE49-F238E27FC236}">
                <a16:creationId xmlns:a16="http://schemas.microsoft.com/office/drawing/2014/main" id="{2E951B7B-2EDB-4299-C9EC-37CB3A5ED911}"/>
              </a:ext>
            </a:extLst>
          </p:cNvPr>
          <p:cNvPicPr>
            <a:picLocks noChangeAspect="1"/>
          </p:cNvPicPr>
          <p:nvPr/>
        </p:nvPicPr>
        <p:blipFill>
          <a:blip r:embed="rId2"/>
          <a:srcRect/>
          <a:stretch/>
        </p:blipFill>
        <p:spPr>
          <a:xfrm>
            <a:off x="0" y="1232452"/>
            <a:ext cx="12192000" cy="5502645"/>
          </a:xfrm>
          <a:prstGeom prst="rect">
            <a:avLst/>
          </a:prstGeom>
        </p:spPr>
      </p:pic>
    </p:spTree>
    <p:extLst>
      <p:ext uri="{BB962C8B-B14F-4D97-AF65-F5344CB8AC3E}">
        <p14:creationId xmlns:p14="http://schemas.microsoft.com/office/powerpoint/2010/main" val="133395988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20</TotalTime>
  <Words>757</Words>
  <Application>Microsoft Office PowerPoint</Application>
  <PresentationFormat>Widescreen</PresentationFormat>
  <Paragraphs>87</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fkGroteskNeue</vt:lpstr>
      <vt:lpstr>Franklin Gothic Book</vt:lpstr>
      <vt:lpstr>Franklin Gothic Demi</vt:lpstr>
      <vt:lpstr>Wingdings 2</vt:lpstr>
      <vt:lpstr>DividendVTI</vt:lpstr>
      <vt:lpstr>Predictive Maintenance of Industrial Machinery</vt:lpstr>
      <vt:lpstr>OUTLINE</vt:lpstr>
      <vt:lpstr>Problem Statement</vt:lpstr>
      <vt:lpstr>Proposed Solution</vt:lpstr>
      <vt:lpstr>System  Approach</vt:lpstr>
      <vt:lpstr>Algorithm &amp; Deployment</vt:lpstr>
      <vt:lpstr>Result</vt:lpstr>
      <vt:lpstr>Result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Vivek Chauhan</cp:lastModifiedBy>
  <cp:revision>25</cp:revision>
  <dcterms:created xsi:type="dcterms:W3CDTF">2021-05-26T16:50:10Z</dcterms:created>
  <dcterms:modified xsi:type="dcterms:W3CDTF">2025-08-02T15:26:54Z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