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0"/>
  </p:notesMasterIdLst>
  <p:sldIdLst>
    <p:sldId id="256" r:id="rId2"/>
    <p:sldId id="257" r:id="rId3"/>
    <p:sldId id="264" r:id="rId4"/>
    <p:sldId id="259" r:id="rId5"/>
    <p:sldId id="258" r:id="rId6"/>
    <p:sldId id="260" r:id="rId7"/>
    <p:sldId id="261" r:id="rId8"/>
    <p:sldId id="273" r:id="rId9"/>
    <p:sldId id="262" r:id="rId10"/>
    <p:sldId id="271" r:id="rId11"/>
    <p:sldId id="266" r:id="rId12"/>
    <p:sldId id="263" r:id="rId13"/>
    <p:sldId id="265"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p:restoredTop sz="94631"/>
  </p:normalViewPr>
  <p:slideViewPr>
    <p:cSldViewPr snapToGrid="0" snapToObjects="1">
      <p:cViewPr varScale="1">
        <p:scale>
          <a:sx n="77" d="100"/>
          <a:sy n="77" d="100"/>
        </p:scale>
        <p:origin x="20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CD6F4-9A85-D64D-9FE3-14690CCCA171}" type="datetimeFigureOut">
              <a:rPr lang="en-US" smtClean="0"/>
              <a:t>4/10/17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8F48C-5A75-4042-A9A5-16B1FCDDE328}" type="slidenum">
              <a:rPr lang="en-US" smtClean="0"/>
              <a:t>‹#›</a:t>
            </a:fld>
            <a:endParaRPr lang="en-US"/>
          </a:p>
        </p:txBody>
      </p:sp>
    </p:spTree>
    <p:extLst>
      <p:ext uri="{BB962C8B-B14F-4D97-AF65-F5344CB8AC3E}">
        <p14:creationId xmlns:p14="http://schemas.microsoft.com/office/powerpoint/2010/main" val="3048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8F48C-5A75-4042-A9A5-16B1FCDDE328}" type="slidenum">
              <a:rPr lang="en-US" smtClean="0"/>
              <a:t>1</a:t>
            </a:fld>
            <a:endParaRPr lang="en-US"/>
          </a:p>
        </p:txBody>
      </p:sp>
    </p:spTree>
    <p:extLst>
      <p:ext uri="{BB962C8B-B14F-4D97-AF65-F5344CB8AC3E}">
        <p14:creationId xmlns:p14="http://schemas.microsoft.com/office/powerpoint/2010/main" val="98558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t>CS 176c </a:t>
            </a:r>
            <a:br>
              <a:rPr lang="en-US" dirty="0" smtClean="0"/>
            </a:br>
            <a:r>
              <a:rPr lang="en-US" dirty="0" smtClean="0"/>
              <a:t>Discussion Session </a:t>
            </a:r>
            <a:br>
              <a:rPr lang="en-US" dirty="0" smtClean="0"/>
            </a:br>
            <a:r>
              <a:rPr lang="en-US" dirty="0" smtClean="0"/>
              <a:t>4/10</a:t>
            </a:r>
            <a:endParaRPr lang="en-US" dirty="0"/>
          </a:p>
        </p:txBody>
      </p:sp>
      <p:sp>
        <p:nvSpPr>
          <p:cNvPr id="3" name="Subtitle 2"/>
          <p:cNvSpPr>
            <a:spLocks noGrp="1"/>
          </p:cNvSpPr>
          <p:nvPr>
            <p:ph type="subTitle" idx="1"/>
          </p:nvPr>
        </p:nvSpPr>
        <p:spPr/>
        <p:txBody>
          <a:bodyPr/>
          <a:lstStyle/>
          <a:p>
            <a:r>
              <a:rPr lang="en-US" dirty="0" smtClean="0"/>
              <a:t>TA: Vivek Adarsh</a:t>
            </a:r>
          </a:p>
        </p:txBody>
      </p:sp>
    </p:spTree>
    <p:extLst>
      <p:ext uri="{BB962C8B-B14F-4D97-AF65-F5344CB8AC3E}">
        <p14:creationId xmlns:p14="http://schemas.microsoft.com/office/powerpoint/2010/main" val="949794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CSMA/CA</a:t>
            </a:r>
            <a:endParaRPr lang="en-US" dirty="0"/>
          </a:p>
        </p:txBody>
      </p:sp>
      <p:sp>
        <p:nvSpPr>
          <p:cNvPr id="3" name="Content Placeholder 2"/>
          <p:cNvSpPr>
            <a:spLocks noGrp="1"/>
          </p:cNvSpPr>
          <p:nvPr>
            <p:ph idx="1"/>
          </p:nvPr>
        </p:nvSpPr>
        <p:spPr>
          <a:xfrm>
            <a:off x="3869268" y="326571"/>
            <a:ext cx="7315200" cy="6531429"/>
          </a:xfrm>
        </p:spPr>
        <p:txBody>
          <a:bodyPr/>
          <a:lstStyle/>
          <a:p>
            <a:r>
              <a:rPr lang="en-US" dirty="0"/>
              <a:t>If initially the station senses the channel idle, it transmits its frame after a short period of time known as the </a:t>
            </a:r>
            <a:r>
              <a:rPr lang="en-US" b="1" dirty="0"/>
              <a:t>Distributed Inter-frame Space (</a:t>
            </a:r>
            <a:r>
              <a:rPr lang="en-US" b="1" dirty="0" smtClean="0"/>
              <a:t>DIFS)</a:t>
            </a:r>
            <a:endParaRPr lang="en-US" dirty="0"/>
          </a:p>
          <a:p>
            <a:r>
              <a:rPr lang="en-US" dirty="0" smtClean="0"/>
              <a:t>Otherwise</a:t>
            </a:r>
            <a:r>
              <a:rPr lang="en-US" dirty="0"/>
              <a:t>, the station chooses a random backoff value using binary </a:t>
            </a:r>
            <a:r>
              <a:rPr lang="en-US" dirty="0" smtClean="0"/>
              <a:t>exponential </a:t>
            </a:r>
            <a:r>
              <a:rPr lang="en-US" dirty="0"/>
              <a:t>backoff </a:t>
            </a:r>
            <a:r>
              <a:rPr lang="en-US" dirty="0" smtClean="0"/>
              <a:t>and </a:t>
            </a:r>
            <a:r>
              <a:rPr lang="en-US" dirty="0"/>
              <a:t>counts down this value when the channel is sensed idle. While the channel is sensed busy, the counter value remains frozen. </a:t>
            </a:r>
          </a:p>
          <a:p>
            <a:r>
              <a:rPr lang="en-US" dirty="0"/>
              <a:t>When the counter reaches zero (note that this can only occur while the channel is sensed idle), the station transmits the entire frame and then waits for an acknowledgment. </a:t>
            </a:r>
            <a:endParaRPr lang="en-US" dirty="0" smtClean="0"/>
          </a:p>
          <a:p>
            <a:r>
              <a:rPr lang="en-US" dirty="0"/>
              <a:t>If an acknowledgment is received, the transmitting station knows that its frame has been correctly received at the destination station. If the station has another frame to send, it begins the CSMA/CA protocol at step 2. If the </a:t>
            </a:r>
            <a:r>
              <a:rPr lang="en-US" dirty="0" smtClean="0"/>
              <a:t>acknowledgment </a:t>
            </a:r>
            <a:r>
              <a:rPr lang="en-US" dirty="0"/>
              <a:t>isn’t received, the transmitting station reenters the backoff phase in step 2, with the random value chosen from a larger interval. </a:t>
            </a:r>
          </a:p>
          <a:p>
            <a:endParaRPr lang="en-US" dirty="0"/>
          </a:p>
        </p:txBody>
      </p:sp>
    </p:spTree>
    <p:extLst>
      <p:ext uri="{BB962C8B-B14F-4D97-AF65-F5344CB8AC3E}">
        <p14:creationId xmlns:p14="http://schemas.microsoft.com/office/powerpoint/2010/main" val="792491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94" r="5204" b="3"/>
          <a:stretch/>
        </p:blipFill>
        <p:spPr>
          <a:xfrm>
            <a:off x="7545032" y="759599"/>
            <a:ext cx="3778286" cy="5330650"/>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89248" y="870857"/>
            <a:ext cx="6451109" cy="4914124"/>
          </a:xfrm>
        </p:spPr>
        <p:txBody>
          <a:bodyPr anchor="ctr">
            <a:normAutofit/>
          </a:bodyPr>
          <a:lstStyle/>
          <a:p>
            <a:pPr lvl="1">
              <a:lnSpc>
                <a:spcPct val="70000"/>
              </a:lnSpc>
            </a:pPr>
            <a:r>
              <a:rPr lang="en-US" dirty="0">
                <a:solidFill>
                  <a:schemeClr val="bg1"/>
                </a:solidFill>
              </a:rPr>
              <a:t>Suppose that wireless station H1 has 1000 long frames to transmit. (H1 may be an AP that is forwarding an MP3 to some other wireless station.) Suppose initially H1 is the only station that wants to transmit, but that while half-way through transmitting its first frame, H2 wants to transmit a frame. For simplicity, also suppose every station can hear every other station’s signal (that is, no hidden terminals). Before transmitting, H2 will sense that the channel is busy, and therefore choose a random backoff value. </a:t>
            </a:r>
          </a:p>
          <a:p>
            <a:pPr lvl="1">
              <a:lnSpc>
                <a:spcPct val="70000"/>
              </a:lnSpc>
            </a:pPr>
            <a:r>
              <a:rPr lang="en-US" dirty="0">
                <a:solidFill>
                  <a:schemeClr val="bg1"/>
                </a:solidFill>
              </a:rPr>
              <a:t>Now suppose that after sending its first frame, H1 returns to step 1; that is, it waits a short period of times (DIFS) and then starts to transmit the second frame. H1’s second frame will then be transmitted while H2 is stuck in backoff, waiting for an idle channel. Thus, H1 should get to transmit all of its 1000 frames before H2 has a chance to access the channel. On the other hand, if H1 goes to step 2 after transmitting a frame, then it too chooses a random backoff value, thereby giving a fair chance to H2. Thus, fairness was the rationale behind this design choice. </a:t>
            </a:r>
          </a:p>
        </p:txBody>
      </p:sp>
    </p:spTree>
    <p:extLst>
      <p:ext uri="{BB962C8B-B14F-4D97-AF65-F5344CB8AC3E}">
        <p14:creationId xmlns:p14="http://schemas.microsoft.com/office/powerpoint/2010/main" val="276800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8</a:t>
            </a:r>
            <a:endParaRPr lang="en-US" dirty="0"/>
          </a:p>
        </p:txBody>
      </p:sp>
      <p:sp>
        <p:nvSpPr>
          <p:cNvPr id="3" name="Content Placeholder 2"/>
          <p:cNvSpPr>
            <a:spLocks noGrp="1"/>
          </p:cNvSpPr>
          <p:nvPr>
            <p:ph idx="1"/>
          </p:nvPr>
        </p:nvSpPr>
        <p:spPr>
          <a:xfrm>
            <a:off x="3450771" y="468086"/>
            <a:ext cx="8479972" cy="6313714"/>
          </a:xfrm>
        </p:spPr>
        <p:txBody>
          <a:bodyPr>
            <a:normAutofit/>
          </a:bodyPr>
          <a:lstStyle/>
          <a:p>
            <a:r>
              <a:rPr lang="en-US" sz="1800" dirty="0"/>
              <a:t>Consider the scenario shown in Figure </a:t>
            </a:r>
            <a:r>
              <a:rPr lang="en-US" sz="1800" dirty="0" smtClean="0"/>
              <a:t>7.34, </a:t>
            </a:r>
            <a:r>
              <a:rPr lang="en-US" sz="1800" dirty="0"/>
              <a:t>in which there are four wireless nodes, A, B, C, and D. The radio coverage of the four nodes is shown via the shaded ovals; all nodes share the same frequency. When A transmits, it can only be heard/received by B; when B transmits, both A and C can hear/receive from B; when C transmits, both B and D can hear/receive from C; when D transmits, only C can hear/receive from D. </a:t>
            </a:r>
          </a:p>
          <a:p>
            <a:r>
              <a:rPr lang="en-US" sz="1800" dirty="0"/>
              <a:t>Suppose now that each node has an infinite supply of messages that it wants to send to each of the other nodes. If a message’s destination is not an </a:t>
            </a:r>
            <a:r>
              <a:rPr lang="en-US" sz="1800" dirty="0" smtClean="0"/>
              <a:t>immediate </a:t>
            </a:r>
            <a:r>
              <a:rPr lang="en-US" sz="1800" dirty="0"/>
              <a:t>neighbor, then the message must be relayed. For example, if A wants to send to D, a message from A must first be sent to B, which then sends the message to C, which then sends the message to D. Time is slotted, with a message transmission time taking exactly one time slot, e.g., as in slotted Aloha. During a slot, a node can do one of the following: (</a:t>
            </a:r>
            <a:r>
              <a:rPr lang="en-US" sz="1800" i="1" dirty="0" err="1"/>
              <a:t>i</a:t>
            </a:r>
            <a:r>
              <a:rPr lang="en-US" sz="1800" dirty="0"/>
              <a:t>) send a message; (</a:t>
            </a:r>
            <a:r>
              <a:rPr lang="en-US" sz="1800" i="1" dirty="0"/>
              <a:t>ii</a:t>
            </a:r>
            <a:r>
              <a:rPr lang="en-US" sz="1800" dirty="0"/>
              <a:t>) receive a message (if exactly one message is being sent to it), (</a:t>
            </a:r>
            <a:r>
              <a:rPr lang="en-US" sz="1800" i="1" dirty="0"/>
              <a:t>iii</a:t>
            </a:r>
            <a:r>
              <a:rPr lang="en-US" sz="1800" dirty="0"/>
              <a:t>) remain silent. As always, if a node hears two or more simultaneous transmissions, a collision occurs and none of the transmitted messages are received success- fully. You can assume here that there are no bit-level errors, and thus if exactly one message is sent, it will be received correctly by those within the transmission radius of the sender. </a:t>
            </a:r>
          </a:p>
          <a:p>
            <a:endParaRPr lang="en-US" sz="1800" dirty="0"/>
          </a:p>
        </p:txBody>
      </p:sp>
    </p:spTree>
    <p:extLst>
      <p:ext uri="{BB962C8B-B14F-4D97-AF65-F5344CB8AC3E}">
        <p14:creationId xmlns:p14="http://schemas.microsoft.com/office/powerpoint/2010/main" val="833962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857" y="4161453"/>
            <a:ext cx="6092022" cy="1918987"/>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US" dirty="0"/>
              <a:t>Problem 8</a:t>
            </a:r>
          </a:p>
        </p:txBody>
      </p:sp>
      <p:sp>
        <p:nvSpPr>
          <p:cNvPr id="3" name="Content Placeholder 2"/>
          <p:cNvSpPr>
            <a:spLocks noGrp="1"/>
          </p:cNvSpPr>
          <p:nvPr>
            <p:ph idx="1"/>
          </p:nvPr>
        </p:nvSpPr>
        <p:spPr>
          <a:xfrm>
            <a:off x="3869268" y="864109"/>
            <a:ext cx="7315200" cy="2793492"/>
          </a:xfrm>
        </p:spPr>
        <p:txBody>
          <a:bodyPr anchor="t">
            <a:normAutofit/>
          </a:bodyPr>
          <a:lstStyle/>
          <a:p>
            <a:r>
              <a:rPr lang="en-US" sz="1600" i="1" dirty="0"/>
              <a:t>Suppose now that an omniscient controller(i.e. a controller that knows the state of every node in the network) can command each node to do whatever it (the omniscient controller) wishes, i.e., to send a message, to receive a message, or to remain silent. Given this omniscient controller, what is the maximum rate at which a data message can be transferred from C to A, given that there are no other messages between any </a:t>
            </a:r>
            <a:r>
              <a:rPr lang="en-US" sz="1600" i="1" dirty="0" smtClean="0"/>
              <a:t>other </a:t>
            </a:r>
            <a:r>
              <a:rPr lang="en-US" sz="1600" i="1" dirty="0"/>
              <a:t>source/destination pairs? </a:t>
            </a:r>
            <a:endParaRPr lang="en-US" sz="1600" i="1" dirty="0" smtClean="0"/>
          </a:p>
          <a:p>
            <a:endParaRPr lang="en-US" sz="1800" dirty="0" smtClean="0"/>
          </a:p>
          <a:p>
            <a:r>
              <a:rPr lang="en-US" sz="1800" dirty="0" smtClean="0"/>
              <a:t>Answer: 1 message/ 2 slots</a:t>
            </a:r>
          </a:p>
          <a:p>
            <a:r>
              <a:rPr lang="en-US" sz="1800" dirty="0" smtClean="0"/>
              <a:t>Same message has to travel from C to B and B to A</a:t>
            </a:r>
            <a:endParaRPr lang="en-US" sz="1800" dirty="0"/>
          </a:p>
        </p:txBody>
      </p:sp>
    </p:spTree>
    <p:extLst>
      <p:ext uri="{BB962C8B-B14F-4D97-AF65-F5344CB8AC3E}">
        <p14:creationId xmlns:p14="http://schemas.microsoft.com/office/powerpoint/2010/main" val="4259687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857" y="4161453"/>
            <a:ext cx="6092022" cy="1918987"/>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US" dirty="0"/>
              <a:t>Problem 8</a:t>
            </a:r>
          </a:p>
        </p:txBody>
      </p:sp>
      <p:sp>
        <p:nvSpPr>
          <p:cNvPr id="3" name="Content Placeholder 2"/>
          <p:cNvSpPr>
            <a:spLocks noGrp="1"/>
          </p:cNvSpPr>
          <p:nvPr>
            <p:ph idx="1"/>
          </p:nvPr>
        </p:nvSpPr>
        <p:spPr>
          <a:xfrm>
            <a:off x="3869268" y="864108"/>
            <a:ext cx="7315200" cy="2998765"/>
          </a:xfrm>
        </p:spPr>
        <p:txBody>
          <a:bodyPr anchor="t">
            <a:normAutofit/>
          </a:bodyPr>
          <a:lstStyle/>
          <a:p>
            <a:r>
              <a:rPr lang="en-US" i="1" dirty="0"/>
              <a:t>Suppose now that A sends messages to B and D sends messages to C. What is the combined maximum rate at which data messages can flow from A to B and from D to C? </a:t>
            </a:r>
            <a:endParaRPr lang="en-US" i="1" dirty="0" smtClean="0"/>
          </a:p>
          <a:p>
            <a:endParaRPr lang="en-US" i="1" dirty="0"/>
          </a:p>
          <a:p>
            <a:r>
              <a:rPr lang="en-US" dirty="0" smtClean="0"/>
              <a:t>Answer: 2 messages/slot</a:t>
            </a:r>
          </a:p>
          <a:p>
            <a:r>
              <a:rPr lang="en-US" dirty="0" smtClean="0"/>
              <a:t>No interference, so simultaneous transmissions allowed</a:t>
            </a:r>
            <a:endParaRPr lang="en-US" dirty="0"/>
          </a:p>
        </p:txBody>
      </p:sp>
    </p:spTree>
    <p:extLst>
      <p:ext uri="{BB962C8B-B14F-4D97-AF65-F5344CB8AC3E}">
        <p14:creationId xmlns:p14="http://schemas.microsoft.com/office/powerpoint/2010/main" val="3495979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857" y="4161453"/>
            <a:ext cx="6092022" cy="1918987"/>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US" dirty="0"/>
              <a:t>Problem 8</a:t>
            </a:r>
          </a:p>
        </p:txBody>
      </p:sp>
      <p:sp>
        <p:nvSpPr>
          <p:cNvPr id="3" name="Content Placeholder 2"/>
          <p:cNvSpPr>
            <a:spLocks noGrp="1"/>
          </p:cNvSpPr>
          <p:nvPr>
            <p:ph idx="1"/>
          </p:nvPr>
        </p:nvSpPr>
        <p:spPr>
          <a:xfrm>
            <a:off x="3869268" y="864108"/>
            <a:ext cx="7315200" cy="2998765"/>
          </a:xfrm>
        </p:spPr>
        <p:txBody>
          <a:bodyPr anchor="t">
            <a:normAutofit/>
          </a:bodyPr>
          <a:lstStyle/>
          <a:p>
            <a:r>
              <a:rPr lang="en-US" i="1" dirty="0"/>
              <a:t>Suppose now that A sends messages to B , and C sends messages to D. What is the combined maximum rate at which data messages can flow from A to B and from C to D? </a:t>
            </a:r>
            <a:endParaRPr lang="en-US" i="1" dirty="0" smtClean="0"/>
          </a:p>
          <a:p>
            <a:endParaRPr lang="en-US" i="1" dirty="0"/>
          </a:p>
          <a:p>
            <a:r>
              <a:rPr lang="en-US" dirty="0" smtClean="0"/>
              <a:t>2 messages/2 slots -&gt; 1 message/slot </a:t>
            </a:r>
          </a:p>
          <a:p>
            <a:r>
              <a:rPr lang="en-US" dirty="0" smtClean="0"/>
              <a:t>Collisions could happen, so we require two sequential slots</a:t>
            </a:r>
            <a:endParaRPr lang="en-US" dirty="0"/>
          </a:p>
          <a:p>
            <a:endParaRPr lang="en-US" dirty="0"/>
          </a:p>
        </p:txBody>
      </p:sp>
    </p:spTree>
    <p:extLst>
      <p:ext uri="{BB962C8B-B14F-4D97-AF65-F5344CB8AC3E}">
        <p14:creationId xmlns:p14="http://schemas.microsoft.com/office/powerpoint/2010/main" val="2699071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857" y="4161453"/>
            <a:ext cx="6092022" cy="1918987"/>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US" dirty="0"/>
              <a:t>Problem 8</a:t>
            </a:r>
          </a:p>
        </p:txBody>
      </p:sp>
      <p:sp>
        <p:nvSpPr>
          <p:cNvPr id="3" name="Content Placeholder 2"/>
          <p:cNvSpPr>
            <a:spLocks noGrp="1"/>
          </p:cNvSpPr>
          <p:nvPr>
            <p:ph idx="1"/>
          </p:nvPr>
        </p:nvSpPr>
        <p:spPr>
          <a:xfrm>
            <a:off x="3869268" y="864108"/>
            <a:ext cx="7315200" cy="2998765"/>
          </a:xfrm>
        </p:spPr>
        <p:txBody>
          <a:bodyPr anchor="t">
            <a:normAutofit/>
          </a:bodyPr>
          <a:lstStyle/>
          <a:p>
            <a:r>
              <a:rPr lang="en-US" i="1" dirty="0"/>
              <a:t>Suppose now that the wireless links are replaced by wired links. Repeat questions (a) through (c) again in this wired scenario. </a:t>
            </a:r>
            <a:endParaRPr lang="en-US" i="1" dirty="0" smtClean="0"/>
          </a:p>
          <a:p>
            <a:endParaRPr lang="en-US" dirty="0"/>
          </a:p>
          <a:p>
            <a:pPr marL="845820" lvl="1" indent="-342900">
              <a:buFont typeface="+mj-lt"/>
              <a:buAutoNum type="alphaLcPeriod"/>
            </a:pPr>
            <a:r>
              <a:rPr lang="en-US" i="1" dirty="0" smtClean="0"/>
              <a:t>1 message/slot</a:t>
            </a:r>
          </a:p>
          <a:p>
            <a:pPr marL="845820" lvl="1" indent="-342900">
              <a:buFont typeface="+mj-lt"/>
              <a:buAutoNum type="alphaLcPeriod"/>
            </a:pPr>
            <a:r>
              <a:rPr lang="en-US" i="1" dirty="0" smtClean="0"/>
              <a:t>2 messages/slot</a:t>
            </a:r>
          </a:p>
          <a:p>
            <a:pPr marL="845820" lvl="1" indent="-342900">
              <a:buFont typeface="+mj-lt"/>
              <a:buAutoNum type="alphaLcPeriod"/>
            </a:pPr>
            <a:r>
              <a:rPr lang="en-US" i="1" dirty="0" smtClean="0"/>
              <a:t>2 messages/slot</a:t>
            </a:r>
            <a:endParaRPr lang="en-US" i="1" dirty="0"/>
          </a:p>
        </p:txBody>
      </p:sp>
    </p:spTree>
    <p:extLst>
      <p:ext uri="{BB962C8B-B14F-4D97-AF65-F5344CB8AC3E}">
        <p14:creationId xmlns:p14="http://schemas.microsoft.com/office/powerpoint/2010/main" val="371888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dirty="0"/>
              <a:t>Problem 8</a:t>
            </a:r>
          </a:p>
        </p:txBody>
      </p:sp>
      <p:sp>
        <p:nvSpPr>
          <p:cNvPr id="3" name="Content Placeholder 2"/>
          <p:cNvSpPr>
            <a:spLocks noGrp="1"/>
          </p:cNvSpPr>
          <p:nvPr>
            <p:ph idx="1"/>
          </p:nvPr>
        </p:nvSpPr>
        <p:spPr>
          <a:xfrm>
            <a:off x="3869268" y="864108"/>
            <a:ext cx="7315200" cy="5993892"/>
          </a:xfrm>
        </p:spPr>
        <p:txBody>
          <a:bodyPr anchor="t">
            <a:normAutofit/>
          </a:bodyPr>
          <a:lstStyle/>
          <a:p>
            <a:r>
              <a:rPr lang="en-US" sz="1800" i="1" dirty="0"/>
              <a:t>Now suppose we are again in the wireless scenario and that for every data message sent from source to destination, the destination will send an ACK message back to the source (e.g., as in TCP). Also suppose that each ACK message takes up one slot. Repeat questions (a) – (c) above for this scenario</a:t>
            </a:r>
            <a:r>
              <a:rPr lang="en-US" sz="1800" i="1" dirty="0" smtClean="0"/>
              <a:t>.</a:t>
            </a:r>
          </a:p>
          <a:p>
            <a:endParaRPr lang="en-US" sz="1800" i="1" dirty="0"/>
          </a:p>
          <a:p>
            <a:pPr marL="845820" lvl="1" indent="-342900">
              <a:buFont typeface="+mj-lt"/>
              <a:buAutoNum type="alphaLcPeriod"/>
            </a:pPr>
            <a:r>
              <a:rPr lang="en-US" dirty="0" smtClean="0"/>
              <a:t>1 </a:t>
            </a:r>
            <a:r>
              <a:rPr lang="en-US" dirty="0"/>
              <a:t>message/4 </a:t>
            </a:r>
            <a:r>
              <a:rPr lang="en-US" dirty="0" smtClean="0"/>
              <a:t>slots</a:t>
            </a:r>
          </a:p>
          <a:p>
            <a:pPr marL="845820" lvl="1" indent="-342900">
              <a:buFont typeface="+mj-lt"/>
              <a:buAutoNum type="alphaLcPeriod"/>
            </a:pPr>
            <a:r>
              <a:rPr lang="en-US" dirty="0"/>
              <a:t>2 messages/ 3 slots </a:t>
            </a:r>
            <a:endParaRPr lang="en-US" b="1" dirty="0"/>
          </a:p>
          <a:p>
            <a:pPr marL="1360170" lvl="2" indent="-400050">
              <a:buFont typeface="+mj-lt"/>
              <a:buAutoNum type="romanLcPeriod"/>
            </a:pPr>
            <a:r>
              <a:rPr lang="en-US" dirty="0" smtClean="0"/>
              <a:t>slot </a:t>
            </a:r>
            <a:r>
              <a:rPr lang="en-US" dirty="0"/>
              <a:t>1: Message  A</a:t>
            </a:r>
            <a:r>
              <a:rPr lang="en-US" dirty="0">
                <a:sym typeface="Wingdings" charset="2"/>
              </a:rPr>
              <a:t></a:t>
            </a:r>
            <a:r>
              <a:rPr lang="en-US" dirty="0"/>
              <a:t> B, message D</a:t>
            </a:r>
            <a:r>
              <a:rPr lang="en-US" dirty="0">
                <a:sym typeface="Wingdings" charset="2"/>
              </a:rPr>
              <a:t></a:t>
            </a:r>
            <a:r>
              <a:rPr lang="en-US" dirty="0"/>
              <a:t> C</a:t>
            </a:r>
            <a:endParaRPr lang="en-US" b="1" dirty="0"/>
          </a:p>
          <a:p>
            <a:pPr marL="1360170" lvl="2" indent="-400050">
              <a:buFont typeface="+mj-lt"/>
              <a:buAutoNum type="romanLcPeriod"/>
            </a:pPr>
            <a:r>
              <a:rPr lang="en-US" dirty="0" smtClean="0"/>
              <a:t>slot </a:t>
            </a:r>
            <a:r>
              <a:rPr lang="en-US" dirty="0"/>
              <a:t>2: Ack B</a:t>
            </a:r>
            <a:r>
              <a:rPr lang="en-US" dirty="0">
                <a:sym typeface="Wingdings" charset="2"/>
              </a:rPr>
              <a:t></a:t>
            </a:r>
            <a:r>
              <a:rPr lang="en-US" dirty="0"/>
              <a:t> A</a:t>
            </a:r>
            <a:endParaRPr lang="en-US" b="1" dirty="0"/>
          </a:p>
          <a:p>
            <a:pPr marL="1360170" lvl="2" indent="-400050">
              <a:buFont typeface="+mj-lt"/>
              <a:buAutoNum type="romanLcPeriod"/>
            </a:pPr>
            <a:r>
              <a:rPr lang="en-US" dirty="0"/>
              <a:t> </a:t>
            </a:r>
            <a:r>
              <a:rPr lang="en-US" dirty="0" smtClean="0"/>
              <a:t>slot </a:t>
            </a:r>
            <a:r>
              <a:rPr lang="en-US" dirty="0"/>
              <a:t>3: Ack C</a:t>
            </a:r>
            <a:r>
              <a:rPr lang="en-US" dirty="0">
                <a:sym typeface="Wingdings" charset="2"/>
              </a:rPr>
              <a:t></a:t>
            </a:r>
            <a:r>
              <a:rPr lang="en-US" dirty="0"/>
              <a:t> </a:t>
            </a:r>
            <a:r>
              <a:rPr lang="en-US" dirty="0" smtClean="0"/>
              <a:t>D</a:t>
            </a:r>
            <a:endParaRPr lang="en-US" b="1" dirty="0"/>
          </a:p>
          <a:p>
            <a:pPr marL="845820" lvl="1" indent="-342900">
              <a:buFont typeface="+mj-lt"/>
              <a:buAutoNum type="alphaLcPeriod"/>
            </a:pPr>
            <a:r>
              <a:rPr lang="en-US" sz="2000" dirty="0"/>
              <a:t>2 messages/3 slots </a:t>
            </a:r>
          </a:p>
          <a:p>
            <a:pPr marL="1360170" lvl="2" indent="-400050">
              <a:buFont typeface="+mj-lt"/>
              <a:buAutoNum type="romanLcPeriod"/>
            </a:pPr>
            <a:r>
              <a:rPr lang="en-US" dirty="0"/>
              <a:t>slot 1: Message C</a:t>
            </a:r>
            <a:r>
              <a:rPr lang="en-US" dirty="0">
                <a:sym typeface="Wingdings" charset="2"/>
              </a:rPr>
              <a:t></a:t>
            </a:r>
            <a:r>
              <a:rPr lang="en-US" dirty="0"/>
              <a:t> D </a:t>
            </a:r>
            <a:endParaRPr lang="en-US" dirty="0" smtClean="0"/>
          </a:p>
          <a:p>
            <a:pPr marL="1360170" lvl="2" indent="-400050">
              <a:buFont typeface="+mj-lt"/>
              <a:buAutoNum type="romanLcPeriod"/>
            </a:pPr>
            <a:r>
              <a:rPr lang="en-US" dirty="0"/>
              <a:t>slot 2: Ack D</a:t>
            </a:r>
            <a:r>
              <a:rPr lang="en-US" dirty="0">
                <a:sym typeface="Wingdings" charset="2"/>
              </a:rPr>
              <a:t></a:t>
            </a:r>
            <a:r>
              <a:rPr lang="en-US" dirty="0"/>
              <a:t>C, message A</a:t>
            </a:r>
            <a:r>
              <a:rPr lang="en-US" dirty="0">
                <a:sym typeface="Wingdings" charset="2"/>
              </a:rPr>
              <a:t></a:t>
            </a:r>
            <a:r>
              <a:rPr lang="en-US" dirty="0"/>
              <a:t> B</a:t>
            </a:r>
            <a:endParaRPr lang="en-US" b="1" dirty="0"/>
          </a:p>
          <a:p>
            <a:pPr marL="1360170" lvl="2" indent="-400050">
              <a:buFont typeface="+mj-lt"/>
              <a:buAutoNum type="romanLcPeriod"/>
            </a:pPr>
            <a:r>
              <a:rPr lang="en-US" dirty="0" smtClean="0"/>
              <a:t>slot </a:t>
            </a:r>
            <a:r>
              <a:rPr lang="en-US" dirty="0"/>
              <a:t>3: Ack B</a:t>
            </a:r>
            <a:r>
              <a:rPr lang="en-US" dirty="0">
                <a:sym typeface="Wingdings" charset="2"/>
              </a:rPr>
              <a:t></a:t>
            </a:r>
            <a:r>
              <a:rPr lang="en-US" dirty="0"/>
              <a:t> A</a:t>
            </a:r>
            <a:endParaRPr lang="en-US" b="1" dirty="0"/>
          </a:p>
          <a:p>
            <a:pPr marL="400050" indent="-400050">
              <a:buFont typeface="+mj-lt"/>
              <a:buAutoNum type="romanLcPeriod"/>
            </a:pPr>
            <a:endParaRPr lang="en-US" sz="1800" dirty="0"/>
          </a:p>
        </p:txBody>
      </p:sp>
    </p:spTree>
    <p:extLst>
      <p:ext uri="{BB962C8B-B14F-4D97-AF65-F5344CB8AC3E}">
        <p14:creationId xmlns:p14="http://schemas.microsoft.com/office/powerpoint/2010/main" val="762556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Any 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121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944" y="1668021"/>
            <a:ext cx="3778286" cy="3513805"/>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248" y="1123837"/>
            <a:ext cx="6451110" cy="1255469"/>
          </a:xfrm>
        </p:spPr>
        <p:txBody>
          <a:bodyPr>
            <a:normAutofit/>
          </a:bodyPr>
          <a:lstStyle/>
          <a:p>
            <a:r>
              <a:rPr lang="en-US" dirty="0"/>
              <a:t>Review Questions</a:t>
            </a:r>
          </a:p>
        </p:txBody>
      </p:sp>
      <p:sp>
        <p:nvSpPr>
          <p:cNvPr id="3" name="Content Placeholder 2"/>
          <p:cNvSpPr>
            <a:spLocks noGrp="1"/>
          </p:cNvSpPr>
          <p:nvPr>
            <p:ph idx="1"/>
          </p:nvPr>
        </p:nvSpPr>
        <p:spPr>
          <a:xfrm>
            <a:off x="289248" y="2510395"/>
            <a:ext cx="6451109" cy="3274586"/>
          </a:xfrm>
        </p:spPr>
        <p:txBody>
          <a:bodyPr anchor="t">
            <a:normAutofit/>
          </a:bodyPr>
          <a:lstStyle/>
          <a:p>
            <a:r>
              <a:rPr lang="en-US" i="1" dirty="0">
                <a:solidFill>
                  <a:schemeClr val="bg1"/>
                </a:solidFill>
              </a:rPr>
              <a:t>What does it mean for a wireless network to be operating in “infrastructure mode?” </a:t>
            </a:r>
          </a:p>
          <a:p>
            <a:endParaRPr lang="en-US" dirty="0">
              <a:solidFill>
                <a:schemeClr val="bg1"/>
              </a:solidFill>
            </a:endParaRPr>
          </a:p>
          <a:p>
            <a:pPr lvl="1"/>
            <a:r>
              <a:rPr lang="en-US" dirty="0">
                <a:solidFill>
                  <a:schemeClr val="bg1"/>
                </a:solidFill>
              </a:rPr>
              <a:t>In infrastructure mode of operation, each wireless host (end device) is connected to a base station, or an access point, through which the larger network is connected to. </a:t>
            </a:r>
          </a:p>
          <a:p>
            <a:pPr lvl="1"/>
            <a:endParaRPr lang="en-US" dirty="0">
              <a:solidFill>
                <a:schemeClr val="bg1"/>
              </a:solidFill>
            </a:endParaRPr>
          </a:p>
        </p:txBody>
      </p:sp>
    </p:spTree>
    <p:extLst>
      <p:ext uri="{BB962C8B-B14F-4D97-AF65-F5344CB8AC3E}">
        <p14:creationId xmlns:p14="http://schemas.microsoft.com/office/powerpoint/2010/main" val="2188733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485" y="2234763"/>
            <a:ext cx="4755465" cy="2995943"/>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248" y="1123837"/>
            <a:ext cx="6451110" cy="1255469"/>
          </a:xfrm>
        </p:spPr>
        <p:txBody>
          <a:bodyPr>
            <a:normAutofit/>
          </a:bodyPr>
          <a:lstStyle/>
          <a:p>
            <a:r>
              <a:rPr lang="en-US" dirty="0"/>
              <a:t>Review Questions</a:t>
            </a:r>
          </a:p>
        </p:txBody>
      </p:sp>
      <p:sp>
        <p:nvSpPr>
          <p:cNvPr id="3" name="Content Placeholder 2"/>
          <p:cNvSpPr>
            <a:spLocks noGrp="1"/>
          </p:cNvSpPr>
          <p:nvPr>
            <p:ph idx="1"/>
          </p:nvPr>
        </p:nvSpPr>
        <p:spPr>
          <a:xfrm>
            <a:off x="289248" y="2510395"/>
            <a:ext cx="6451109" cy="3274586"/>
          </a:xfrm>
        </p:spPr>
        <p:txBody>
          <a:bodyPr anchor="t">
            <a:normAutofit/>
          </a:bodyPr>
          <a:lstStyle/>
          <a:p>
            <a:r>
              <a:rPr lang="en-US" i="1" dirty="0">
                <a:solidFill>
                  <a:schemeClr val="bg1"/>
                </a:solidFill>
              </a:rPr>
              <a:t>If the network is not in infrastructure mode, what mode of operation is it in, and what is the difference between that mode of operation and infrastructure mode? </a:t>
            </a:r>
          </a:p>
          <a:p>
            <a:endParaRPr lang="en-US" dirty="0">
              <a:solidFill>
                <a:schemeClr val="bg1"/>
              </a:solidFill>
            </a:endParaRPr>
          </a:p>
          <a:p>
            <a:pPr lvl="1"/>
            <a:r>
              <a:rPr lang="en-US" dirty="0">
                <a:solidFill>
                  <a:schemeClr val="bg1"/>
                </a:solidFill>
              </a:rPr>
              <a:t>If not operating in infrastructure mode, a network operates in ad-hoc mode. In ad-hoc mode, wireless hosts have no infrastructure with which to connect. In the absence of such infrastructure, the hosts themselves must provide for services such as routing, address assignment, DNS-like name translation, and more. </a:t>
            </a:r>
          </a:p>
        </p:txBody>
      </p:sp>
    </p:spTree>
    <p:extLst>
      <p:ext uri="{BB962C8B-B14F-4D97-AF65-F5344CB8AC3E}">
        <p14:creationId xmlns:p14="http://schemas.microsoft.com/office/powerpoint/2010/main" val="363310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i="1" dirty="0"/>
              <a:t>What are the four types of wireless networks identified in our taxonomy in Section </a:t>
            </a:r>
            <a:r>
              <a:rPr lang="en-US" i="1" dirty="0" smtClean="0"/>
              <a:t>7.1</a:t>
            </a:r>
            <a:r>
              <a:rPr lang="en-US" i="1" dirty="0"/>
              <a:t>? Which of these types of wireless networks have you used? </a:t>
            </a:r>
            <a:endParaRPr lang="en-US" i="1" dirty="0" smtClean="0"/>
          </a:p>
          <a:p>
            <a:endParaRPr lang="en-US" dirty="0"/>
          </a:p>
          <a:p>
            <a:pPr lvl="1"/>
            <a:r>
              <a:rPr lang="en-US" dirty="0" smtClean="0"/>
              <a:t>Single hop, infrastructure-based</a:t>
            </a:r>
          </a:p>
          <a:p>
            <a:pPr lvl="1"/>
            <a:r>
              <a:rPr lang="en-US" dirty="0" smtClean="0"/>
              <a:t>Single hop, infrastructure-less</a:t>
            </a:r>
          </a:p>
          <a:p>
            <a:pPr lvl="1"/>
            <a:r>
              <a:rPr lang="en-US" dirty="0" smtClean="0"/>
              <a:t>Multi-hop, infrastructure-based</a:t>
            </a:r>
          </a:p>
          <a:p>
            <a:pPr lvl="1"/>
            <a:r>
              <a:rPr lang="en-US" dirty="0" smtClean="0"/>
              <a:t>Multi-hop, infrastructure-less</a:t>
            </a:r>
          </a:p>
          <a:p>
            <a:pPr lvl="1"/>
            <a:endParaRPr lang="en-US" dirty="0"/>
          </a:p>
        </p:txBody>
      </p:sp>
    </p:spTree>
    <p:extLst>
      <p:ext uri="{BB962C8B-B14F-4D97-AF65-F5344CB8AC3E}">
        <p14:creationId xmlns:p14="http://schemas.microsoft.com/office/powerpoint/2010/main" val="1400953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313" y="2048087"/>
            <a:ext cx="2982685" cy="2752681"/>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US" dirty="0"/>
              <a:t>Review Questions</a:t>
            </a:r>
          </a:p>
        </p:txBody>
      </p:sp>
      <p:sp>
        <p:nvSpPr>
          <p:cNvPr id="3" name="Content Placeholder 2"/>
          <p:cNvSpPr>
            <a:spLocks noGrp="1"/>
          </p:cNvSpPr>
          <p:nvPr>
            <p:ph idx="1"/>
          </p:nvPr>
        </p:nvSpPr>
        <p:spPr>
          <a:xfrm>
            <a:off x="3363686" y="1027394"/>
            <a:ext cx="5573485" cy="5120640"/>
          </a:xfrm>
        </p:spPr>
        <p:txBody>
          <a:bodyPr anchor="t">
            <a:normAutofit/>
          </a:bodyPr>
          <a:lstStyle/>
          <a:p>
            <a:pPr>
              <a:lnSpc>
                <a:spcPct val="80000"/>
              </a:lnSpc>
            </a:pPr>
            <a:r>
              <a:rPr lang="en-US" i="1" dirty="0"/>
              <a:t>What are the differences between the following types of wireless channel impairments: path loss, multipath propagation, interference from other sources? </a:t>
            </a:r>
          </a:p>
          <a:p>
            <a:pPr lvl="1">
              <a:lnSpc>
                <a:spcPct val="80000"/>
              </a:lnSpc>
            </a:pPr>
            <a:endParaRPr lang="en-US" sz="1500" dirty="0" smtClean="0"/>
          </a:p>
          <a:p>
            <a:pPr lvl="1">
              <a:lnSpc>
                <a:spcPct val="80000"/>
              </a:lnSpc>
            </a:pPr>
            <a:endParaRPr lang="en-US" sz="1500" dirty="0"/>
          </a:p>
          <a:p>
            <a:pPr lvl="1">
              <a:lnSpc>
                <a:spcPct val="80000"/>
              </a:lnSpc>
            </a:pPr>
            <a:r>
              <a:rPr lang="en-US" sz="1500" dirty="0" smtClean="0"/>
              <a:t>Path </a:t>
            </a:r>
            <a:r>
              <a:rPr lang="en-US" sz="1500" dirty="0"/>
              <a:t>loss is due to the attenuation of the electromagnetic signal when it travels through matter. </a:t>
            </a:r>
            <a:endParaRPr lang="en-US" sz="1500" dirty="0" smtClean="0"/>
          </a:p>
          <a:p>
            <a:pPr lvl="1">
              <a:lnSpc>
                <a:spcPct val="80000"/>
              </a:lnSpc>
            </a:pPr>
            <a:endParaRPr lang="en-US" sz="1500" dirty="0"/>
          </a:p>
          <a:p>
            <a:pPr lvl="1">
              <a:lnSpc>
                <a:spcPct val="80000"/>
              </a:lnSpc>
            </a:pPr>
            <a:r>
              <a:rPr lang="en-US" sz="1500" dirty="0"/>
              <a:t>Multipath propagation results in blurring of the received signal at the receiver and occurs when portions of the electromagnetic wave reflect off objects and ground, taking paths of different lengths between a sender and receiver. </a:t>
            </a:r>
            <a:endParaRPr lang="en-US" sz="1500" dirty="0" smtClean="0"/>
          </a:p>
          <a:p>
            <a:pPr lvl="1">
              <a:lnSpc>
                <a:spcPct val="80000"/>
              </a:lnSpc>
            </a:pPr>
            <a:endParaRPr lang="en-US" sz="1500" dirty="0"/>
          </a:p>
          <a:p>
            <a:pPr lvl="1">
              <a:lnSpc>
                <a:spcPct val="80000"/>
              </a:lnSpc>
            </a:pPr>
            <a:r>
              <a:rPr lang="en-US" sz="1500" dirty="0"/>
              <a:t>Interference from other sources occurs when the other source is also transmitting in the same frequency range as the wireless network.</a:t>
            </a:r>
          </a:p>
          <a:p>
            <a:pPr lvl="1">
              <a:lnSpc>
                <a:spcPct val="80000"/>
              </a:lnSpc>
            </a:pPr>
            <a:endParaRPr lang="en-US" sz="1500" dirty="0">
              <a:effectLst/>
            </a:endParaRPr>
          </a:p>
        </p:txBody>
      </p:sp>
    </p:spTree>
    <p:extLst>
      <p:ext uri="{BB962C8B-B14F-4D97-AF65-F5344CB8AC3E}">
        <p14:creationId xmlns:p14="http://schemas.microsoft.com/office/powerpoint/2010/main" val="2480689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2944" y="1960838"/>
            <a:ext cx="3778286" cy="2928171"/>
          </a:xfrm>
          <a:prstGeom prst="rect">
            <a:avLst/>
          </a:prstGeom>
        </p:spPr>
      </p:pic>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248" y="1123837"/>
            <a:ext cx="6451110" cy="1255469"/>
          </a:xfrm>
        </p:spPr>
        <p:txBody>
          <a:bodyPr>
            <a:normAutofit/>
          </a:bodyPr>
          <a:lstStyle/>
          <a:p>
            <a:r>
              <a:rPr lang="en-US" dirty="0"/>
              <a:t>Review Questions</a:t>
            </a:r>
          </a:p>
        </p:txBody>
      </p:sp>
      <p:sp>
        <p:nvSpPr>
          <p:cNvPr id="3" name="Content Placeholder 2"/>
          <p:cNvSpPr>
            <a:spLocks noGrp="1"/>
          </p:cNvSpPr>
          <p:nvPr>
            <p:ph idx="1"/>
          </p:nvPr>
        </p:nvSpPr>
        <p:spPr>
          <a:xfrm>
            <a:off x="289248" y="2510395"/>
            <a:ext cx="6451109" cy="3274586"/>
          </a:xfrm>
        </p:spPr>
        <p:txBody>
          <a:bodyPr anchor="t">
            <a:normAutofit/>
          </a:bodyPr>
          <a:lstStyle/>
          <a:p>
            <a:r>
              <a:rPr lang="en-US" dirty="0">
                <a:solidFill>
                  <a:schemeClr val="bg1"/>
                </a:solidFill>
              </a:rPr>
              <a:t>As a mobile node gets farther and farther away from a base station, what are two actions that a base station could take to ensure that the loss probability of a transmitted frame does not increase? </a:t>
            </a:r>
          </a:p>
          <a:p>
            <a:endParaRPr lang="en-US" dirty="0">
              <a:solidFill>
                <a:schemeClr val="bg1"/>
              </a:solidFill>
            </a:endParaRPr>
          </a:p>
          <a:p>
            <a:pPr lvl="1"/>
            <a:r>
              <a:rPr lang="en-US" dirty="0">
                <a:solidFill>
                  <a:schemeClr val="bg1"/>
                </a:solidFill>
              </a:rPr>
              <a:t>Increasing the transmission power</a:t>
            </a:r>
          </a:p>
          <a:p>
            <a:pPr lvl="1"/>
            <a:r>
              <a:rPr lang="en-US" dirty="0">
                <a:solidFill>
                  <a:schemeClr val="bg1"/>
                </a:solidFill>
              </a:rPr>
              <a:t>Reducing the transmission rate</a:t>
            </a:r>
          </a:p>
          <a:p>
            <a:pPr lvl="1"/>
            <a:endParaRPr lang="en-US" dirty="0">
              <a:solidFill>
                <a:schemeClr val="tx1"/>
              </a:solidFill>
              <a:effectLst/>
            </a:endParaRPr>
          </a:p>
        </p:txBody>
      </p:sp>
      <p:sp>
        <p:nvSpPr>
          <p:cNvPr id="5" name="TextBox 4"/>
          <p:cNvSpPr txBox="1"/>
          <p:nvPr/>
        </p:nvSpPr>
        <p:spPr>
          <a:xfrm>
            <a:off x="8476220" y="5055079"/>
            <a:ext cx="1915909" cy="369332"/>
          </a:xfrm>
          <a:prstGeom prst="rect">
            <a:avLst/>
          </a:prstGeom>
          <a:noFill/>
        </p:spPr>
        <p:txBody>
          <a:bodyPr wrap="none" rtlCol="0">
            <a:spAutoFit/>
          </a:bodyPr>
          <a:lstStyle/>
          <a:p>
            <a:r>
              <a:rPr lang="en-US" smtClean="0"/>
              <a:t>For reference only</a:t>
            </a:r>
            <a:endParaRPr lang="en-US"/>
          </a:p>
        </p:txBody>
      </p:sp>
    </p:spTree>
    <p:extLst>
      <p:ext uri="{BB962C8B-B14F-4D97-AF65-F5344CB8AC3E}">
        <p14:creationId xmlns:p14="http://schemas.microsoft.com/office/powerpoint/2010/main" val="3929134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111" y="759598"/>
            <a:ext cx="4271623" cy="3995282"/>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032" y="5305910"/>
            <a:ext cx="3778286" cy="783994"/>
          </a:xfrm>
          <a:prstGeom prst="rect">
            <a:avLst/>
          </a:prstGeom>
        </p:spPr>
      </p:pic>
      <p:sp>
        <p:nvSpPr>
          <p:cNvPr id="2" name="Title 1"/>
          <p:cNvSpPr>
            <a:spLocks noGrp="1"/>
          </p:cNvSpPr>
          <p:nvPr>
            <p:ph type="title"/>
          </p:nvPr>
        </p:nvSpPr>
        <p:spPr>
          <a:xfrm>
            <a:off x="289248" y="1123837"/>
            <a:ext cx="6451110" cy="1255469"/>
          </a:xfrm>
        </p:spPr>
        <p:txBody>
          <a:bodyPr>
            <a:normAutofit/>
          </a:bodyPr>
          <a:lstStyle/>
          <a:p>
            <a:r>
              <a:rPr lang="en-US" dirty="0"/>
              <a:t>Problems</a:t>
            </a:r>
          </a:p>
        </p:txBody>
      </p:sp>
      <p:sp>
        <p:nvSpPr>
          <p:cNvPr id="3" name="Content Placeholder 2"/>
          <p:cNvSpPr>
            <a:spLocks noGrp="1"/>
          </p:cNvSpPr>
          <p:nvPr>
            <p:ph idx="1"/>
          </p:nvPr>
        </p:nvSpPr>
        <p:spPr>
          <a:xfrm>
            <a:off x="289248" y="2510395"/>
            <a:ext cx="6451109" cy="3274586"/>
          </a:xfrm>
        </p:spPr>
        <p:txBody>
          <a:bodyPr anchor="t">
            <a:normAutofit/>
          </a:bodyPr>
          <a:lstStyle/>
          <a:p>
            <a:r>
              <a:rPr lang="en-US" dirty="0">
                <a:solidFill>
                  <a:schemeClr val="bg1"/>
                </a:solidFill>
              </a:rPr>
              <a:t>Suppose that the receiver in Figure 7.6 wanted to receive the data being sent by sender 2. Show (by calculation) that the receiver is indeed able to recover sender 2’s data from the aggregate channel signal by using sender 2’s code. </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149506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37160"/>
            <a:ext cx="9921239" cy="6720840"/>
          </a:xfrm>
          <a:prstGeom prst="rect">
            <a:avLst/>
          </a:prstGeom>
        </p:spPr>
      </p:pic>
    </p:spTree>
    <p:extLst>
      <p:ext uri="{BB962C8B-B14F-4D97-AF65-F5344CB8AC3E}">
        <p14:creationId xmlns:p14="http://schemas.microsoft.com/office/powerpoint/2010/main" val="586417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3869267" y="174171"/>
            <a:ext cx="7963503" cy="6683829"/>
          </a:xfrm>
        </p:spPr>
        <p:txBody>
          <a:bodyPr>
            <a:normAutofit/>
          </a:bodyPr>
          <a:lstStyle/>
          <a:p>
            <a:r>
              <a:rPr lang="en-US" i="1" dirty="0"/>
              <a:t>In step 4 of the CSMA/CA protocol, a station that successfully transmits a frame begins the CSMA/CA protocol for a second frame at step 2, rather than at step 1. What rationale might the designers of CSMA/CA have had in mind by having such a station not transmit the second frame immediately (if the channel is sensed idle)? </a:t>
            </a:r>
            <a:endParaRPr lang="en-US" i="1" dirty="0" smtClean="0"/>
          </a:p>
          <a:p>
            <a:endParaRPr lang="en-US" sz="1800" i="1" dirty="0" smtClean="0"/>
          </a:p>
          <a:p>
            <a:pPr lvl="1"/>
            <a:endParaRPr lang="en-US" sz="1600" dirty="0">
              <a:effectLst/>
            </a:endParaRPr>
          </a:p>
        </p:txBody>
      </p:sp>
    </p:spTree>
    <p:extLst>
      <p:ext uri="{BB962C8B-B14F-4D97-AF65-F5344CB8AC3E}">
        <p14:creationId xmlns:p14="http://schemas.microsoft.com/office/powerpoint/2010/main" val="1347928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1855</TotalTime>
  <Words>1528</Words>
  <Application>Microsoft Macintosh PowerPoint</Application>
  <PresentationFormat>Widescreen</PresentationFormat>
  <Paragraphs>81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Corbel</vt:lpstr>
      <vt:lpstr>Wingdings</vt:lpstr>
      <vt:lpstr>Wingdings 2</vt:lpstr>
      <vt:lpstr>Frame</vt:lpstr>
      <vt:lpstr>CS 176c  Discussion Session  4/10</vt:lpstr>
      <vt:lpstr>Review Questions</vt:lpstr>
      <vt:lpstr>Review Questions</vt:lpstr>
      <vt:lpstr>Review Questions</vt:lpstr>
      <vt:lpstr>Review Questions</vt:lpstr>
      <vt:lpstr>Review Questions</vt:lpstr>
      <vt:lpstr>Problems</vt:lpstr>
      <vt:lpstr>PowerPoint Presentation</vt:lpstr>
      <vt:lpstr>Problems</vt:lpstr>
      <vt:lpstr>CSMA/CA</vt:lpstr>
      <vt:lpstr>PowerPoint Presentation</vt:lpstr>
      <vt:lpstr>Problem 8</vt:lpstr>
      <vt:lpstr>Problem 8</vt:lpstr>
      <vt:lpstr>Problem 8</vt:lpstr>
      <vt:lpstr>Problem 8</vt:lpstr>
      <vt:lpstr>Problem 8</vt:lpstr>
      <vt:lpstr>Problem 8</vt:lpstr>
      <vt:lpstr>Any Questions?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Adarsh</dc:creator>
  <cp:lastModifiedBy>Vivek Adarsh</cp:lastModifiedBy>
  <cp:revision>46</cp:revision>
  <cp:lastPrinted>2017-04-11T01:25:41Z</cp:lastPrinted>
  <dcterms:created xsi:type="dcterms:W3CDTF">2017-04-09T03:04:20Z</dcterms:created>
  <dcterms:modified xsi:type="dcterms:W3CDTF">2017-04-11T01:32:29Z</dcterms:modified>
</cp:coreProperties>
</file>