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4"/>
    <p:restoredTop sz="96291"/>
  </p:normalViewPr>
  <p:slideViewPr>
    <p:cSldViewPr snapToGrid="0" snapToObjects="1">
      <p:cViewPr varScale="1">
        <p:scale>
          <a:sx n="52" d="100"/>
          <a:sy n="52" d="100"/>
        </p:scale>
        <p:origin x="216"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A910D-C3AE-7C4D-898A-53F10F25D609}" type="datetimeFigureOut">
              <a:rPr lang="en-US" smtClean="0"/>
              <a:t>4/17/17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EC304-0DDC-A641-B979-99BEAF0D6831}" type="slidenum">
              <a:rPr lang="en-US" smtClean="0"/>
              <a:t>‹#›</a:t>
            </a:fld>
            <a:endParaRPr lang="en-US"/>
          </a:p>
        </p:txBody>
      </p:sp>
    </p:spTree>
    <p:extLst>
      <p:ext uri="{BB962C8B-B14F-4D97-AF65-F5344CB8AC3E}">
        <p14:creationId xmlns:p14="http://schemas.microsoft.com/office/powerpoint/2010/main" val="36855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7EC304-0DDC-A641-B979-99BEAF0D6831}" type="slidenum">
              <a:rPr lang="en-US" smtClean="0"/>
              <a:t>13</a:t>
            </a:fld>
            <a:endParaRPr lang="en-US"/>
          </a:p>
        </p:txBody>
      </p:sp>
    </p:spTree>
    <p:extLst>
      <p:ext uri="{BB962C8B-B14F-4D97-AF65-F5344CB8AC3E}">
        <p14:creationId xmlns:p14="http://schemas.microsoft.com/office/powerpoint/2010/main" val="61745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If the correspondent is mobile, then any datagrams destined to the correspondent would have to pass through the </a:t>
            </a:r>
            <a:r>
              <a:rPr lang="en-US" sz="1200" b="1" kern="1200" dirty="0" smtClean="0">
                <a:solidFill>
                  <a:schemeClr val="tx1"/>
                </a:solidFill>
                <a:effectLst/>
                <a:latin typeface="+mn-lt"/>
                <a:ea typeface="+mn-ea"/>
                <a:cs typeface="+mn-cs"/>
              </a:rPr>
              <a:t>correspondent’s home agent</a:t>
            </a:r>
            <a:r>
              <a:rPr lang="en-US" sz="1200" b="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foreign agent</a:t>
            </a:r>
            <a:r>
              <a:rPr lang="en-US" sz="1200" b="0" kern="1200" dirty="0" smtClean="0">
                <a:solidFill>
                  <a:schemeClr val="tx1"/>
                </a:solidFill>
                <a:effectLst/>
                <a:latin typeface="+mn-lt"/>
                <a:ea typeface="+mn-ea"/>
                <a:cs typeface="+mn-cs"/>
              </a:rPr>
              <a:t> in the network being visited would also need to be involved, since it is this foreign agent that </a:t>
            </a:r>
            <a:r>
              <a:rPr lang="en-US" sz="1200" kern="1200" dirty="0" smtClean="0">
                <a:solidFill>
                  <a:schemeClr val="tx1"/>
                </a:solidFill>
                <a:effectLst/>
                <a:latin typeface="+mn-lt"/>
                <a:ea typeface="+mn-ea"/>
                <a:cs typeface="+mn-cs"/>
              </a:rPr>
              <a:t>notifies the correspondent’s home agent of the location of the correspondent.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Datagrams received by the correspondent’s home agent would need to be encapsulated/tunneled between the correspondent’s home agent and foreign agent, (as in the case of the encapsulated diagram at the top of Figure 6.23)</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BE7EC304-0DDC-A641-B979-99BEAF0D6831}" type="slidenum">
              <a:rPr lang="en-US" smtClean="0"/>
              <a:t>15</a:t>
            </a:fld>
            <a:endParaRPr lang="en-US"/>
          </a:p>
        </p:txBody>
      </p:sp>
    </p:spTree>
    <p:extLst>
      <p:ext uri="{BB962C8B-B14F-4D97-AF65-F5344CB8AC3E}">
        <p14:creationId xmlns:p14="http://schemas.microsoft.com/office/powerpoint/2010/main" val="21678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24543"/>
            <a:ext cx="7766936" cy="3626293"/>
          </a:xfrm>
        </p:spPr>
        <p:txBody>
          <a:bodyPr/>
          <a:lstStyle/>
          <a:p>
            <a:pPr algn="l"/>
            <a:r>
              <a:rPr lang="en-US" dirty="0" smtClean="0"/>
              <a:t>CS 176c</a:t>
            </a:r>
            <a:br>
              <a:rPr lang="en-US" dirty="0" smtClean="0"/>
            </a:br>
            <a:r>
              <a:rPr lang="en-US" dirty="0" smtClean="0"/>
              <a:t>Discussion Section</a:t>
            </a:r>
            <a:br>
              <a:rPr lang="en-US" dirty="0" smtClean="0"/>
            </a:br>
            <a:r>
              <a:rPr lang="en-US" dirty="0" smtClean="0"/>
              <a:t>4/17</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78636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i="1" dirty="0" smtClean="0"/>
              <a:t>Will other routers be able to route datagrams immediately to the new foreign </a:t>
            </a:r>
            <a:r>
              <a:rPr lang="en-US" i="1" dirty="0"/>
              <a:t>network as soon as the foreign network begins advertising its route? </a:t>
            </a:r>
          </a:p>
          <a:p>
            <a:pPr lvl="0"/>
            <a:endParaRPr lang="en-US" dirty="0" smtClean="0"/>
          </a:p>
          <a:p>
            <a:pPr lvl="0"/>
            <a:r>
              <a:rPr lang="en-US" dirty="0" smtClean="0"/>
              <a:t>No</a:t>
            </a:r>
            <a:r>
              <a:rPr lang="en-US" dirty="0"/>
              <a:t>. </a:t>
            </a:r>
            <a:endParaRPr lang="en-US" dirty="0" smtClean="0"/>
          </a:p>
          <a:p>
            <a:pPr lvl="0"/>
            <a:r>
              <a:rPr lang="en-US" dirty="0" smtClean="0"/>
              <a:t>Distance </a:t>
            </a:r>
            <a:r>
              <a:rPr lang="en-US" dirty="0"/>
              <a:t>Vector algorithm (as well as the inter-AS routing protocols like BGP) is decentralized and takes some time to terminate. </a:t>
            </a:r>
            <a:endParaRPr lang="en-US" dirty="0" smtClean="0"/>
          </a:p>
          <a:p>
            <a:pPr lvl="0"/>
            <a:r>
              <a:rPr lang="en-US" dirty="0" smtClean="0"/>
              <a:t>While the algorithm is running, some of the routers may not be able to route datagrams to the destined node.</a:t>
            </a:r>
            <a:endParaRPr lang="en-US" dirty="0"/>
          </a:p>
        </p:txBody>
      </p:sp>
    </p:spTree>
    <p:extLst>
      <p:ext uri="{BB962C8B-B14F-4D97-AF65-F5344CB8AC3E}">
        <p14:creationId xmlns:p14="http://schemas.microsoft.com/office/powerpoint/2010/main" val="1571658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i="1" dirty="0"/>
              <a:t>Is it possible for different routers to believe that different foreign networks </a:t>
            </a:r>
            <a:r>
              <a:rPr lang="en-US" i="1" dirty="0" smtClean="0"/>
              <a:t>contain </a:t>
            </a:r>
            <a:r>
              <a:rPr lang="en-US" i="1" dirty="0"/>
              <a:t>the </a:t>
            </a:r>
            <a:r>
              <a:rPr lang="en-US" i="1" dirty="0" smtClean="0"/>
              <a:t>same mobile </a:t>
            </a:r>
            <a:r>
              <a:rPr lang="en-US" i="1" dirty="0"/>
              <a:t>user? </a:t>
            </a:r>
            <a:endParaRPr lang="en-US" i="1" dirty="0" smtClean="0"/>
          </a:p>
          <a:p>
            <a:endParaRPr lang="en-US" i="1" dirty="0" smtClean="0"/>
          </a:p>
          <a:p>
            <a:pPr lvl="0"/>
            <a:r>
              <a:rPr lang="en-US" dirty="0" smtClean="0"/>
              <a:t>Yes -&gt; When </a:t>
            </a:r>
            <a:r>
              <a:rPr lang="en-US" dirty="0"/>
              <a:t>one of the nodes has just left a foreign network and joined a new foreign network. </a:t>
            </a:r>
            <a:endParaRPr lang="en-US" dirty="0" smtClean="0"/>
          </a:p>
          <a:p>
            <a:pPr lvl="0"/>
            <a:r>
              <a:rPr lang="en-US" dirty="0" smtClean="0"/>
              <a:t>Note that the </a:t>
            </a:r>
            <a:r>
              <a:rPr lang="en-US" dirty="0"/>
              <a:t>routing entries from the old foreign network might not have been completely withdrawn when the entries from the new network are being propagated. </a:t>
            </a:r>
            <a:endParaRPr lang="en-US" b="1" dirty="0"/>
          </a:p>
          <a:p>
            <a:endParaRPr lang="en-US" i="1" dirty="0"/>
          </a:p>
        </p:txBody>
      </p:sp>
    </p:spTree>
    <p:extLst>
      <p:ext uri="{BB962C8B-B14F-4D97-AF65-F5344CB8AC3E}">
        <p14:creationId xmlns:p14="http://schemas.microsoft.com/office/powerpoint/2010/main" val="1434345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i="1" dirty="0"/>
              <a:t>Discuss the time scale over which other routers in the network will eventually learn the path to the mobile users. </a:t>
            </a:r>
          </a:p>
          <a:p>
            <a:endParaRPr lang="en-US" dirty="0" smtClean="0"/>
          </a:p>
          <a:p>
            <a:r>
              <a:rPr lang="en-US" dirty="0"/>
              <a:t>The time it takes for a router to learn a path to the mobile node depends on the number of hops between the router and the edge router of the foreign network for the node</a:t>
            </a:r>
            <a:r>
              <a:rPr lang="en-US" dirty="0"/>
              <a:t> </a:t>
            </a:r>
          </a:p>
        </p:txBody>
      </p:sp>
    </p:spTree>
    <p:extLst>
      <p:ext uri="{BB962C8B-B14F-4D97-AF65-F5344CB8AC3E}">
        <p14:creationId xmlns:p14="http://schemas.microsoft.com/office/powerpoint/2010/main" val="1541889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677334" y="1585733"/>
            <a:ext cx="8596668" cy="4455630"/>
          </a:xfrm>
        </p:spPr>
        <p:txBody>
          <a:bodyPr>
            <a:normAutofit/>
          </a:bodyPr>
          <a:lstStyle/>
          <a:p>
            <a:r>
              <a:rPr lang="en-US" i="1" dirty="0"/>
              <a:t>In mobile IP, what effect will mobility have on end-to-end delays of </a:t>
            </a:r>
            <a:r>
              <a:rPr lang="en-US" i="1" dirty="0" smtClean="0"/>
              <a:t>datagrams </a:t>
            </a:r>
            <a:r>
              <a:rPr lang="en-US" i="1" dirty="0"/>
              <a:t>between the source and destination? </a:t>
            </a:r>
            <a:endParaRPr lang="en-US" i="1" dirty="0"/>
          </a:p>
          <a:p>
            <a:endParaRPr lang="en-US" dirty="0" smtClean="0"/>
          </a:p>
          <a:p>
            <a:r>
              <a:rPr lang="en-US" dirty="0"/>
              <a:t>Because datagrams must be first forward to the home agent, and from there to the mobile, the delays will generally be longer than via direct routing. </a:t>
            </a:r>
            <a:endParaRPr lang="en-US" dirty="0" smtClean="0"/>
          </a:p>
          <a:p>
            <a:r>
              <a:rPr lang="en-US" dirty="0"/>
              <a:t>It would depend on the delays on these various path segments. </a:t>
            </a:r>
            <a:endParaRPr lang="en-US" dirty="0" smtClean="0"/>
          </a:p>
          <a:p>
            <a:r>
              <a:rPr lang="en-US" dirty="0" smtClean="0"/>
              <a:t>Indirect </a:t>
            </a:r>
            <a:r>
              <a:rPr lang="en-US" dirty="0"/>
              <a:t>routing also adds a home agent processing (e.g., encapsulation) delay. </a:t>
            </a:r>
            <a:r>
              <a:rPr lang="en-US" dirty="0" smtClean="0"/>
              <a:t> </a:t>
            </a:r>
          </a:p>
          <a:p>
            <a:r>
              <a:rPr lang="en-US" dirty="0" smtClean="0"/>
              <a:t>Note </a:t>
            </a:r>
            <a:r>
              <a:rPr lang="en-US" dirty="0"/>
              <a:t>that it </a:t>
            </a:r>
            <a:r>
              <a:rPr lang="en-US" i="1" dirty="0"/>
              <a:t>is </a:t>
            </a:r>
            <a:r>
              <a:rPr lang="en-US" dirty="0"/>
              <a:t>possible, however, that the direct delay from the correspondent to the mobile (i.e., if the datagram is not routed through the home agent) could actually be smaller than the sum of the delay from the correspondent to the home agent and from there to the mobile.  </a:t>
            </a:r>
            <a:endParaRPr lang="en-US" dirty="0" smtClean="0"/>
          </a:p>
        </p:txBody>
      </p:sp>
    </p:spTree>
    <p:extLst>
      <p:ext uri="{BB962C8B-B14F-4D97-AF65-F5344CB8AC3E}">
        <p14:creationId xmlns:p14="http://schemas.microsoft.com/office/powerpoint/2010/main" val="849053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500" r="-1" b="-1"/>
          <a:stretch/>
        </p:blipFill>
        <p:spPr>
          <a:xfrm>
            <a:off x="677334" y="2159331"/>
            <a:ext cx="5423429" cy="3882362"/>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Problems</a:t>
            </a:r>
          </a:p>
        </p:txBody>
      </p:sp>
      <p:sp>
        <p:nvSpPr>
          <p:cNvPr id="3" name="Content Placeholder 2"/>
          <p:cNvSpPr>
            <a:spLocks noGrp="1"/>
          </p:cNvSpPr>
          <p:nvPr>
            <p:ph idx="1"/>
          </p:nvPr>
        </p:nvSpPr>
        <p:spPr>
          <a:xfrm>
            <a:off x="5764192" y="2160589"/>
            <a:ext cx="4514127" cy="3880773"/>
          </a:xfrm>
        </p:spPr>
        <p:txBody>
          <a:bodyPr>
            <a:normAutofit/>
          </a:bodyPr>
          <a:lstStyle/>
          <a:p>
            <a:pPr>
              <a:lnSpc>
                <a:spcPct val="90000"/>
              </a:lnSpc>
            </a:pPr>
            <a:r>
              <a:rPr lang="en-US" sz="1700" dirty="0"/>
              <a:t>Suppose the correspondent in Figure were mobile. Sketch the additional network-layer infrastructure that would be needed to route the datagram from the original mobile user to the (now mobile) correspondent. Show the structure of the datagram(s) between the original mobile user and the (now mobile) correspondent </a:t>
            </a:r>
          </a:p>
          <a:p>
            <a:pPr>
              <a:lnSpc>
                <a:spcPct val="90000"/>
              </a:lnSpc>
            </a:pPr>
            <a:endParaRPr lang="en-US" sz="1700" dirty="0"/>
          </a:p>
        </p:txBody>
      </p:sp>
    </p:spTree>
    <p:extLst>
      <p:ext uri="{BB962C8B-B14F-4D97-AF65-F5344CB8AC3E}">
        <p14:creationId xmlns:p14="http://schemas.microsoft.com/office/powerpoint/2010/main" val="889554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8365" y="208745"/>
            <a:ext cx="7078570" cy="6054953"/>
          </a:xfrm>
        </p:spPr>
      </p:pic>
    </p:spTree>
    <p:extLst>
      <p:ext uri="{BB962C8B-B14F-4D97-AF65-F5344CB8AC3E}">
        <p14:creationId xmlns:p14="http://schemas.microsoft.com/office/powerpoint/2010/main" val="1657653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i="1" dirty="0"/>
              <a:t>Describe the role of the beacon frames in 802.11. </a:t>
            </a:r>
            <a:endParaRPr lang="en-US" i="1" dirty="0"/>
          </a:p>
          <a:p>
            <a:endParaRPr lang="en-US" dirty="0" smtClean="0"/>
          </a:p>
          <a:p>
            <a:r>
              <a:rPr lang="en-US" dirty="0" smtClean="0"/>
              <a:t>Beacon frames are transmitted by the APs. </a:t>
            </a:r>
          </a:p>
          <a:p>
            <a:r>
              <a:rPr lang="en-US" dirty="0"/>
              <a:t>The beacon frames permit nearby wireless stations to discover and identify the AP.</a:t>
            </a:r>
            <a:endParaRPr lang="en-US" dirty="0" smtClean="0"/>
          </a:p>
          <a:p>
            <a:r>
              <a:rPr lang="en-US" dirty="0" smtClean="0"/>
              <a:t>Transmitted over </a:t>
            </a:r>
            <a:r>
              <a:rPr lang="en-US" dirty="0"/>
              <a:t>one of the 11 channels. </a:t>
            </a:r>
            <a:endParaRPr lang="en-US" dirty="0"/>
          </a:p>
        </p:txBody>
      </p:sp>
    </p:spTree>
    <p:extLst>
      <p:ext uri="{BB962C8B-B14F-4D97-AF65-F5344CB8AC3E}">
        <p14:creationId xmlns:p14="http://schemas.microsoft.com/office/powerpoint/2010/main" val="983319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i="1" dirty="0"/>
              <a:t>True or false: Before an 802.11 station transmits a data frame, it must first send an RTS frame and receive a corresponding CTS frame. </a:t>
            </a:r>
            <a:endParaRPr lang="en-US" i="1" dirty="0"/>
          </a:p>
          <a:p>
            <a:endParaRPr lang="en-US" dirty="0" smtClean="0"/>
          </a:p>
          <a:p>
            <a:r>
              <a:rPr lang="en-US" dirty="0" smtClean="0"/>
              <a:t>FALSE. </a:t>
            </a:r>
          </a:p>
          <a:p>
            <a:r>
              <a:rPr lang="en-US" dirty="0" smtClean="0"/>
              <a:t>It’s optional. Mostly used to avoid Hidden Terminals.</a:t>
            </a:r>
          </a:p>
          <a:p>
            <a:endParaRPr lang="en-US" dirty="0"/>
          </a:p>
        </p:txBody>
      </p:sp>
    </p:spTree>
    <p:extLst>
      <p:ext uri="{BB962C8B-B14F-4D97-AF65-F5344CB8AC3E}">
        <p14:creationId xmlns:p14="http://schemas.microsoft.com/office/powerpoint/2010/main" val="907752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i="1" dirty="0"/>
              <a:t>What are the differences between a master device in a Bluetooth network and a base </a:t>
            </a:r>
            <a:r>
              <a:rPr lang="en-US" i="1" dirty="0" smtClean="0"/>
              <a:t>station </a:t>
            </a:r>
            <a:r>
              <a:rPr lang="en-US" i="1" dirty="0"/>
              <a:t>in an 802.11 network? </a:t>
            </a:r>
            <a:endParaRPr lang="en-US" i="1" dirty="0" smtClean="0"/>
          </a:p>
          <a:p>
            <a:endParaRPr lang="en-US" i="1" dirty="0">
              <a:effectLst/>
            </a:endParaRPr>
          </a:p>
          <a:p>
            <a:pPr lvl="0"/>
            <a:r>
              <a:rPr lang="en-US" dirty="0"/>
              <a:t>Any ordinary Bluetooth node can be a master node whereas access points in 802.11 networks are special devices </a:t>
            </a:r>
            <a:endParaRPr lang="en-US" dirty="0" smtClean="0"/>
          </a:p>
          <a:p>
            <a:pPr lvl="0"/>
            <a:r>
              <a:rPr lang="en-US" dirty="0" smtClean="0"/>
              <a:t>Normal </a:t>
            </a:r>
            <a:r>
              <a:rPr lang="en-US" dirty="0"/>
              <a:t>wireless devices like laptops cannot be used as access </a:t>
            </a:r>
            <a:r>
              <a:rPr lang="en-US" dirty="0" smtClean="0"/>
              <a:t>points</a:t>
            </a:r>
            <a:endParaRPr lang="en-US" b="1" dirty="0"/>
          </a:p>
          <a:p>
            <a:endParaRPr lang="en-US" i="1" dirty="0">
              <a:effectLst/>
            </a:endParaRPr>
          </a:p>
        </p:txBody>
      </p:sp>
    </p:spTree>
    <p:extLst>
      <p:ext uri="{BB962C8B-B14F-4D97-AF65-F5344CB8AC3E}">
        <p14:creationId xmlns:p14="http://schemas.microsoft.com/office/powerpoint/2010/main" val="864960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a:xfrm>
            <a:off x="677334" y="2160589"/>
            <a:ext cx="9508388" cy="4460130"/>
          </a:xfrm>
        </p:spPr>
        <p:txBody>
          <a:bodyPr>
            <a:normAutofit/>
          </a:bodyPr>
          <a:lstStyle/>
          <a:p>
            <a:r>
              <a:rPr lang="en-US" sz="2000" i="1" dirty="0"/>
              <a:t>What is the role of the “core network” in the 3G cellular data architecture</a:t>
            </a:r>
            <a:r>
              <a:rPr lang="en-US" sz="2000" i="1" dirty="0" smtClean="0"/>
              <a:t>?</a:t>
            </a:r>
          </a:p>
          <a:p>
            <a:pPr marL="0" indent="0">
              <a:buNone/>
            </a:pPr>
            <a:r>
              <a:rPr lang="en-US" sz="2000" i="1" dirty="0" smtClean="0"/>
              <a:t> </a:t>
            </a:r>
          </a:p>
          <a:p>
            <a:r>
              <a:rPr lang="en-US" dirty="0"/>
              <a:t>Serving GPRS </a:t>
            </a:r>
            <a:r>
              <a:rPr lang="en-US" dirty="0" smtClean="0"/>
              <a:t>Support </a:t>
            </a:r>
            <a:r>
              <a:rPr lang="en-US" dirty="0"/>
              <a:t>Nodes (SGSNs) and Gateway GPRS Support Nodes (GGSNs) </a:t>
            </a:r>
            <a:endParaRPr lang="en-US" dirty="0"/>
          </a:p>
          <a:p>
            <a:r>
              <a:rPr lang="en-US" dirty="0"/>
              <a:t>SGSN is responsible for delivering datagrams to/from the mobile nodes in the radio access network to which the SGSN is attached. </a:t>
            </a:r>
            <a:endParaRPr lang="en-US" dirty="0" smtClean="0"/>
          </a:p>
          <a:p>
            <a:r>
              <a:rPr lang="en-US" dirty="0"/>
              <a:t>The SGSN interacts with the cellular voice network’s MSC for that area, providing user authorization and handoff, maintaining location (cell) information about active mobile nodes, and performing datagram forwarding between mobile nodes in the radio access net- work and a GGSN. </a:t>
            </a:r>
            <a:endParaRPr lang="en-US" dirty="0"/>
          </a:p>
          <a:p>
            <a:r>
              <a:rPr lang="en-US" dirty="0"/>
              <a:t>The GGSN acts as a gateway, connecting multiple SGSNs into the larger Internet.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722" y="297566"/>
            <a:ext cx="1759946" cy="1944867"/>
          </a:xfrm>
          <a:prstGeom prst="rect">
            <a:avLst/>
          </a:prstGeom>
        </p:spPr>
      </p:pic>
    </p:spTree>
    <p:extLst>
      <p:ext uri="{BB962C8B-B14F-4D97-AF65-F5344CB8AC3E}">
        <p14:creationId xmlns:p14="http://schemas.microsoft.com/office/powerpoint/2010/main" val="1067543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a:xfrm>
            <a:off x="677334" y="1527859"/>
            <a:ext cx="8596668" cy="4513504"/>
          </a:xfrm>
        </p:spPr>
        <p:txBody>
          <a:bodyPr/>
          <a:lstStyle/>
          <a:p>
            <a:r>
              <a:rPr lang="en-US" i="1" dirty="0" smtClean="0"/>
              <a:t>What are the three important differences between the 3G and 4G cellular architectures?</a:t>
            </a:r>
          </a:p>
          <a:p>
            <a:endParaRPr lang="en-US" i="1" dirty="0"/>
          </a:p>
          <a:p>
            <a:endParaRPr lang="en-US" i="1" dirty="0"/>
          </a:p>
        </p:txBody>
      </p:sp>
      <p:graphicFrame>
        <p:nvGraphicFramePr>
          <p:cNvPr id="5" name="Table 4"/>
          <p:cNvGraphicFramePr>
            <a:graphicFrameLocks noGrp="1"/>
          </p:cNvGraphicFramePr>
          <p:nvPr>
            <p:extLst>
              <p:ext uri="{D42A27DB-BD31-4B8C-83A1-F6EECF244321}">
                <p14:modId xmlns:p14="http://schemas.microsoft.com/office/powerpoint/2010/main" val="1965528262"/>
              </p:ext>
            </p:extLst>
          </p:nvPr>
        </p:nvGraphicFramePr>
        <p:xfrm>
          <a:off x="1146002" y="2326509"/>
          <a:ext cx="8128000" cy="3810592"/>
        </p:xfrm>
        <a:graphic>
          <a:graphicData uri="http://schemas.openxmlformats.org/drawingml/2006/table">
            <a:tbl>
              <a:tblPr firstRow="1" bandRow="1">
                <a:tableStyleId>{5C22544A-7EE6-4342-B048-85BDC9FD1C3A}</a:tableStyleId>
              </a:tblPr>
              <a:tblGrid>
                <a:gridCol w="4064000"/>
                <a:gridCol w="4064000"/>
              </a:tblGrid>
              <a:tr h="435906">
                <a:tc>
                  <a:txBody>
                    <a:bodyPr/>
                    <a:lstStyle/>
                    <a:p>
                      <a:pPr algn="ctr"/>
                      <a:r>
                        <a:rPr lang="en-US" dirty="0" smtClean="0">
                          <a:solidFill>
                            <a:schemeClr val="tx1"/>
                          </a:solidFill>
                        </a:rPr>
                        <a:t>3G</a:t>
                      </a:r>
                      <a:endParaRPr lang="en-US" dirty="0">
                        <a:solidFill>
                          <a:schemeClr val="tx1"/>
                        </a:solidFill>
                      </a:endParaRPr>
                    </a:p>
                  </a:txBody>
                  <a:tcPr/>
                </a:tc>
                <a:tc>
                  <a:txBody>
                    <a:bodyPr/>
                    <a:lstStyle/>
                    <a:p>
                      <a:pPr algn="ctr"/>
                      <a:r>
                        <a:rPr lang="en-US" dirty="0" smtClean="0">
                          <a:solidFill>
                            <a:schemeClr val="tx1"/>
                          </a:solidFill>
                        </a:rPr>
                        <a:t>4G</a:t>
                      </a:r>
                      <a:endParaRPr lang="en-US" dirty="0">
                        <a:solidFill>
                          <a:schemeClr val="tx1"/>
                        </a:solidFill>
                      </a:endParaRPr>
                    </a:p>
                  </a:txBody>
                  <a:tcPr/>
                </a:tc>
              </a:tr>
              <a:tr h="1092983">
                <a:tc>
                  <a:txBody>
                    <a:bodyPr/>
                    <a:lstStyle/>
                    <a:p>
                      <a:r>
                        <a:rPr lang="en-US" dirty="0" smtClean="0"/>
                        <a:t>Separate network components and paths for voice and data.</a:t>
                      </a:r>
                    </a:p>
                    <a:p>
                      <a:r>
                        <a:rPr lang="en-US" dirty="0" smtClean="0"/>
                        <a:t>(Public telephone n/w</a:t>
                      </a:r>
                      <a:r>
                        <a:rPr lang="en-US" baseline="0" dirty="0" smtClean="0"/>
                        <a:t> vs. public internet)</a:t>
                      </a:r>
                      <a:endParaRPr lang="en-US" dirty="0"/>
                    </a:p>
                  </a:txBody>
                  <a:tcPr/>
                </a:tc>
                <a:tc>
                  <a:txBody>
                    <a:bodyPr/>
                    <a:lstStyle/>
                    <a:p>
                      <a:r>
                        <a:rPr lang="en-US" dirty="0" smtClean="0"/>
                        <a:t>4G has a unified, all-IP network architecture</a:t>
                      </a:r>
                      <a:endParaRPr lang="en-US" dirty="0"/>
                    </a:p>
                  </a:txBody>
                  <a:tcPr/>
                </a:tc>
              </a:tr>
              <a:tr h="1092983">
                <a:tc>
                  <a:txBody>
                    <a:bodyPr/>
                    <a:lstStyle/>
                    <a:p>
                      <a:r>
                        <a:rPr lang="en-US" dirty="0" smtClean="0"/>
                        <a:t>3G architecture doesn’t have a clear distinction between data and control plane</a:t>
                      </a:r>
                      <a:endParaRPr lang="en-US" dirty="0"/>
                    </a:p>
                  </a:txBody>
                  <a:tcPr/>
                </a:tc>
                <a:tc>
                  <a:txBody>
                    <a:bodyPr/>
                    <a:lstStyle/>
                    <a:p>
                      <a:r>
                        <a:rPr lang="en-US" dirty="0" smtClean="0"/>
                        <a:t>The architecture clearly separates data and control plane</a:t>
                      </a:r>
                      <a:endParaRPr lang="en-US" dirty="0"/>
                    </a:p>
                  </a:txBody>
                  <a:tcPr/>
                </a:tc>
              </a:tr>
              <a:tr h="1092983">
                <a:tc>
                  <a:txBody>
                    <a:bodyPr/>
                    <a:lstStyle/>
                    <a:p>
                      <a:r>
                        <a:rPr lang="en-US" dirty="0" smtClean="0"/>
                        <a:t>Uses radio access network</a:t>
                      </a:r>
                      <a:r>
                        <a:rPr lang="en-US" baseline="0" dirty="0" smtClean="0"/>
                        <a:t> UTRAN</a:t>
                      </a:r>
                      <a:endParaRPr lang="en-US" dirty="0"/>
                    </a:p>
                  </a:txBody>
                  <a:tcPr/>
                </a:tc>
                <a:tc>
                  <a:txBody>
                    <a:bodyPr/>
                    <a:lstStyle/>
                    <a:p>
                      <a:r>
                        <a:rPr lang="en-US" dirty="0" smtClean="0"/>
                        <a:t>Uses an </a:t>
                      </a:r>
                      <a:r>
                        <a:rPr lang="en-US" i="1" dirty="0" smtClean="0"/>
                        <a:t>enhanced </a:t>
                      </a:r>
                      <a:r>
                        <a:rPr lang="en-US" i="0" dirty="0" smtClean="0"/>
                        <a:t>radio</a:t>
                      </a:r>
                      <a:r>
                        <a:rPr lang="en-US" i="0" baseline="0" dirty="0" smtClean="0"/>
                        <a:t> access network E-UTRAN</a:t>
                      </a:r>
                      <a:endParaRPr lang="en-US" i="1" dirty="0"/>
                    </a:p>
                  </a:txBody>
                  <a:tcPr/>
                </a:tc>
              </a:tr>
            </a:tbl>
          </a:graphicData>
        </a:graphic>
      </p:graphicFrame>
    </p:spTree>
    <p:extLst>
      <p:ext uri="{BB962C8B-B14F-4D97-AF65-F5344CB8AC3E}">
        <p14:creationId xmlns:p14="http://schemas.microsoft.com/office/powerpoint/2010/main" val="2129183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595149"/>
            <a:ext cx="4977866" cy="1655140"/>
          </a:xfrm>
          <a:prstGeom prst="rect">
            <a:avLst/>
          </a:prstGeom>
        </p:spPr>
      </p:pic>
      <p:sp>
        <p:nvSpPr>
          <p:cNvPr id="2" name="Title 1"/>
          <p:cNvSpPr>
            <a:spLocks noGrp="1"/>
          </p:cNvSpPr>
          <p:nvPr>
            <p:ph type="title"/>
          </p:nvPr>
        </p:nvSpPr>
        <p:spPr>
          <a:xfrm>
            <a:off x="677334" y="609600"/>
            <a:ext cx="2938468" cy="5431762"/>
          </a:xfrm>
        </p:spPr>
        <p:txBody>
          <a:bodyPr anchor="ctr">
            <a:normAutofit/>
          </a:bodyPr>
          <a:lstStyle/>
          <a:p>
            <a:r>
              <a:rPr lang="en-US" dirty="0"/>
              <a:t>Review Questions</a:t>
            </a:r>
          </a:p>
        </p:txBody>
      </p:sp>
      <p:sp>
        <p:nvSpPr>
          <p:cNvPr id="3" name="Content Placeholder 2"/>
          <p:cNvSpPr>
            <a:spLocks noGrp="1"/>
          </p:cNvSpPr>
          <p:nvPr>
            <p:ph idx="1"/>
          </p:nvPr>
        </p:nvSpPr>
        <p:spPr>
          <a:xfrm>
            <a:off x="3846888" y="609601"/>
            <a:ext cx="6014741" cy="3985548"/>
          </a:xfrm>
        </p:spPr>
        <p:txBody>
          <a:bodyPr>
            <a:noAutofit/>
          </a:bodyPr>
          <a:lstStyle/>
          <a:p>
            <a:pPr>
              <a:lnSpc>
                <a:spcPct val="90000"/>
              </a:lnSpc>
            </a:pPr>
            <a:r>
              <a:rPr lang="en-US" i="1" dirty="0"/>
              <a:t>If a node has a wireless connection to the Internet, does that node have to be mobile? Explain. Suppose that a user with a laptop walks around her house with her laptop, and always accesses the Internet through the same access point. Is this user mobile from a network standpoint? Explain. </a:t>
            </a:r>
          </a:p>
          <a:p>
            <a:pPr>
              <a:lnSpc>
                <a:spcPct val="90000"/>
              </a:lnSpc>
            </a:pPr>
            <a:endParaRPr lang="en-US" i="1" dirty="0"/>
          </a:p>
          <a:p>
            <a:pPr lvl="0">
              <a:lnSpc>
                <a:spcPct val="90000"/>
              </a:lnSpc>
            </a:pPr>
            <a:r>
              <a:rPr lang="en-US" dirty="0"/>
              <a:t>No. </a:t>
            </a:r>
          </a:p>
          <a:p>
            <a:pPr lvl="0">
              <a:lnSpc>
                <a:spcPct val="90000"/>
              </a:lnSpc>
            </a:pPr>
            <a:r>
              <a:rPr lang="en-US" dirty="0"/>
              <a:t>A mobile node is the one that changes its point of attachment into the network over time.</a:t>
            </a:r>
          </a:p>
          <a:p>
            <a:pPr lvl="0">
              <a:lnSpc>
                <a:spcPct val="90000"/>
              </a:lnSpc>
            </a:pPr>
            <a:r>
              <a:rPr lang="en-US" dirty="0"/>
              <a:t>Since the user is always accessing the Internet through the same access point, she is not mobile.</a:t>
            </a:r>
            <a:endParaRPr lang="en-US" b="1" dirty="0"/>
          </a:p>
          <a:p>
            <a:pPr>
              <a:lnSpc>
                <a:spcPct val="90000"/>
              </a:lnSpc>
            </a:pPr>
            <a:endParaRPr lang="en-US" dirty="0"/>
          </a:p>
        </p:txBody>
      </p:sp>
    </p:spTree>
    <p:extLst>
      <p:ext uri="{BB962C8B-B14F-4D97-AF65-F5344CB8AC3E}">
        <p14:creationId xmlns:p14="http://schemas.microsoft.com/office/powerpoint/2010/main" val="3033357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i="1" dirty="0"/>
              <a:t>What is the difference between a permanent address and a care-of address? Who assigns a care-of address? </a:t>
            </a:r>
            <a:endParaRPr lang="en-US" i="1" dirty="0"/>
          </a:p>
          <a:p>
            <a:endParaRPr lang="en-US" dirty="0" smtClean="0"/>
          </a:p>
          <a:p>
            <a:pPr lvl="0"/>
            <a:r>
              <a:rPr lang="en-US" dirty="0"/>
              <a:t>A permanent address for a mobile node is its IP address when it is at its home network. </a:t>
            </a:r>
            <a:endParaRPr lang="en-US" dirty="0" smtClean="0"/>
          </a:p>
          <a:p>
            <a:pPr lvl="0"/>
            <a:r>
              <a:rPr lang="en-US" dirty="0" smtClean="0"/>
              <a:t>A </a:t>
            </a:r>
            <a:r>
              <a:rPr lang="en-US" dirty="0"/>
              <a:t>care-of-address is the one its gets when it is visiting a foreign network. </a:t>
            </a:r>
            <a:endParaRPr lang="en-US" dirty="0" smtClean="0"/>
          </a:p>
          <a:p>
            <a:pPr lvl="0"/>
            <a:r>
              <a:rPr lang="en-US" dirty="0" smtClean="0"/>
              <a:t>The </a:t>
            </a:r>
            <a:r>
              <a:rPr lang="en-US" dirty="0"/>
              <a:t>COA is assigned by the foreign agent (which can be the edge router in the foreign network or the mobile node itself).</a:t>
            </a:r>
            <a:endParaRPr lang="en-US" b="1" dirty="0"/>
          </a:p>
          <a:p>
            <a:endParaRPr lang="en-US" dirty="0"/>
          </a:p>
        </p:txBody>
      </p:sp>
    </p:spTree>
    <p:extLst>
      <p:ext uri="{BB962C8B-B14F-4D97-AF65-F5344CB8AC3E}">
        <p14:creationId xmlns:p14="http://schemas.microsoft.com/office/powerpoint/2010/main" val="1283270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One proposed </a:t>
            </a:r>
            <a:r>
              <a:rPr lang="en-US" dirty="0"/>
              <a:t>solution that allowed mobile users to maintain their IP addresses as they moved among foreign networks was to have a </a:t>
            </a:r>
            <a:r>
              <a:rPr lang="en-US" dirty="0" smtClean="0"/>
              <a:t>foreign </a:t>
            </a:r>
            <a:r>
              <a:rPr lang="en-US" dirty="0"/>
              <a:t>network advertise a highly specific route to the mobile user and use the existing routing infrastructure to propagate this information throughout the network. We identified scalability as one concern. Suppose that when a mobile user moves from one network to another, the new foreign network advertises a specific route to the mobile user, and the old foreign network withdraws its route. Consider how routing information propagates in a distance-vector algorithm (particularly for the case of </a:t>
            </a:r>
            <a:r>
              <a:rPr lang="en-US" dirty="0" smtClean="0"/>
              <a:t>inter-domain </a:t>
            </a:r>
            <a:r>
              <a:rPr lang="en-US" dirty="0"/>
              <a:t>routing among networks that span the globe). </a:t>
            </a:r>
            <a:endParaRPr lang="en-US" dirty="0"/>
          </a:p>
          <a:p>
            <a:endParaRPr lang="en-US" dirty="0"/>
          </a:p>
        </p:txBody>
      </p:sp>
    </p:spTree>
    <p:extLst>
      <p:ext uri="{BB962C8B-B14F-4D97-AF65-F5344CB8AC3E}">
        <p14:creationId xmlns:p14="http://schemas.microsoft.com/office/powerpoint/2010/main" val="752589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347</TotalTime>
  <Words>1105</Words>
  <Application>Microsoft Macintosh PowerPoint</Application>
  <PresentationFormat>Widescreen</PresentationFormat>
  <Paragraphs>78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Trebuchet MS</vt:lpstr>
      <vt:lpstr>Wingdings 3</vt:lpstr>
      <vt:lpstr>Arial</vt:lpstr>
      <vt:lpstr>Facet</vt:lpstr>
      <vt:lpstr>CS 176c Discussion Section 4/17</vt:lpstr>
      <vt:lpstr>Review Questions</vt:lpstr>
      <vt:lpstr>Review Questions</vt:lpstr>
      <vt:lpstr>Review Questions</vt:lpstr>
      <vt:lpstr>Review Questions</vt:lpstr>
      <vt:lpstr>Review Questions</vt:lpstr>
      <vt:lpstr>Review Questions</vt:lpstr>
      <vt:lpstr>Review Questions</vt:lpstr>
      <vt:lpstr>Problems</vt:lpstr>
      <vt:lpstr>Problems</vt:lpstr>
      <vt:lpstr>Problems</vt:lpstr>
      <vt:lpstr>Problems</vt:lpstr>
      <vt:lpstr>Problems</vt:lpstr>
      <vt:lpstr>Problems</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176c Discussion Section 4/17</dc:title>
  <dc:creator>Vivek Adarsh</dc:creator>
  <cp:lastModifiedBy>Vivek Adarsh</cp:lastModifiedBy>
  <cp:revision>20</cp:revision>
  <dcterms:created xsi:type="dcterms:W3CDTF">2017-04-17T19:12:38Z</dcterms:created>
  <dcterms:modified xsi:type="dcterms:W3CDTF">2017-04-18T00:59:50Z</dcterms:modified>
</cp:coreProperties>
</file>