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12"/>
    <p:restoredTop sz="94714"/>
  </p:normalViewPr>
  <p:slideViewPr>
    <p:cSldViewPr snapToGrid="0" snapToObjects="1">
      <p:cViewPr varScale="1">
        <p:scale>
          <a:sx n="148" d="100"/>
          <a:sy n="14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56F8-4306-2C49-A6AA-DB15D1CB240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4E1E0-0F0A-7E45-AA10-24E60882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A Crash </a:t>
            </a:r>
            <a:r>
              <a:rPr lang="en-US" dirty="0"/>
              <a:t>C</a:t>
            </a:r>
            <a:r>
              <a:rPr lang="en-US" dirty="0" smtClean="0"/>
              <a:t>ourse on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Discussion Section </a:t>
            </a:r>
            <a:r>
              <a:rPr lang="mr-IN" sz="3200" dirty="0" smtClean="0"/>
              <a:t>–</a:t>
            </a:r>
            <a:r>
              <a:rPr lang="en-US" sz="3200" dirty="0" smtClean="0"/>
              <a:t> April 24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80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7" y="2124702"/>
            <a:ext cx="5979635" cy="3948015"/>
          </a:xfrm>
        </p:spPr>
      </p:pic>
      <p:sp>
        <p:nvSpPr>
          <p:cNvPr id="6" name="TextBox 5"/>
          <p:cNvSpPr txBox="1"/>
          <p:nvPr/>
        </p:nvSpPr>
        <p:spPr>
          <a:xfrm>
            <a:off x="3005667" y="1557867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to show how to generate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6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5" y="1905000"/>
            <a:ext cx="4093283" cy="4401306"/>
          </a:xfrm>
        </p:spPr>
      </p:pic>
    </p:spTree>
    <p:extLst>
      <p:ext uri="{BB962C8B-B14F-4D97-AF65-F5344CB8AC3E}">
        <p14:creationId xmlns:p14="http://schemas.microsoft.com/office/powerpoint/2010/main" val="177326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15671"/>
            <a:ext cx="8290140" cy="3778250"/>
          </a:xfrm>
        </p:spPr>
      </p:pic>
    </p:spTree>
    <p:extLst>
      <p:ext uri="{BB962C8B-B14F-4D97-AF65-F5344CB8AC3E}">
        <p14:creationId xmlns:p14="http://schemas.microsoft.com/office/powerpoint/2010/main" val="67569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Typesetting Mathematics: Dollar 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318961" cy="4377278"/>
          </a:xfrm>
        </p:spPr>
      </p:pic>
    </p:spTree>
    <p:extLst>
      <p:ext uri="{BB962C8B-B14F-4D97-AF65-F5344CB8AC3E}">
        <p14:creationId xmlns:p14="http://schemas.microsoft.com/office/powerpoint/2010/main" val="49059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Typesetting Mathematics</a:t>
            </a:r>
            <a:r>
              <a:rPr lang="en-US" dirty="0" smtClean="0"/>
              <a:t>: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692653" cy="3778250"/>
          </a:xfrm>
        </p:spPr>
      </p:pic>
    </p:spTree>
    <p:extLst>
      <p:ext uri="{BB962C8B-B14F-4D97-AF65-F5344CB8AC3E}">
        <p14:creationId xmlns:p14="http://schemas.microsoft.com/office/powerpoint/2010/main" val="1180039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Typesetting Mathematics</a:t>
            </a:r>
            <a:r>
              <a:rPr lang="en-US" dirty="0" smtClean="0"/>
              <a:t>: Equations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932930" cy="3778250"/>
          </a:xfrm>
        </p:spPr>
      </p:pic>
    </p:spTree>
    <p:extLst>
      <p:ext uri="{BB962C8B-B14F-4D97-AF65-F5344CB8AC3E}">
        <p14:creationId xmlns:p14="http://schemas.microsoft.com/office/powerpoint/2010/main" val="91758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cite references?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Using .bib file, we create a list of references</a:t>
            </a:r>
          </a:p>
          <a:p>
            <a:r>
              <a:rPr lang="en-US" sz="1600" dirty="0" smtClean="0"/>
              <a:t>After importing, we cite them in our main document using the command </a:t>
            </a:r>
            <a:r>
              <a:rPr lang="en-US" sz="2000" b="1" dirty="0" smtClean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\cite</a:t>
            </a:r>
          </a:p>
          <a:p>
            <a:r>
              <a:rPr lang="en-US" sz="1600" dirty="0" smtClean="0">
                <a:solidFill>
                  <a:schemeClr val="tx1"/>
                </a:solidFill>
                <a:ea typeface="Times" charset="0"/>
                <a:cs typeface="Times" charset="0"/>
              </a:rPr>
              <a:t>Formatting:</a:t>
            </a:r>
          </a:p>
          <a:p>
            <a:pPr lvl="1"/>
            <a:r>
              <a:rPr lang="en-US" sz="1400" dirty="0">
                <a:latin typeface="Times" charset="0"/>
                <a:ea typeface="Times" charset="0"/>
                <a:cs typeface="Times" charset="0"/>
              </a:rPr>
              <a:t>I. Author1 and J. Author2. “The title of the paper.” Name of Journal, 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vol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(#), month </a:t>
            </a:r>
            <a:r>
              <a:rPr lang="en-US" sz="1400" dirty="0" smtClean="0">
                <a:latin typeface="Times" charset="0"/>
                <a:ea typeface="Times" charset="0"/>
                <a:cs typeface="Times" charset="0"/>
              </a:rPr>
              <a:t>year OR</a:t>
            </a:r>
          </a:p>
          <a:p>
            <a:pPr lvl="1"/>
            <a:r>
              <a:rPr lang="en-US" sz="1400" dirty="0">
                <a:latin typeface="Times" charset="0"/>
                <a:ea typeface="Times" charset="0"/>
                <a:cs typeface="Times" charset="0"/>
              </a:rPr>
              <a:t>I. Author1, J. Author2 and K. Author3. “The title of the paper.” Proceedings of the Name of the Conference, location, month year.</a:t>
            </a:r>
            <a:endParaRPr lang="en-US" sz="1200" dirty="0" smtClean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ea typeface="Times" charset="0"/>
                <a:cs typeface="Times" charset="0"/>
              </a:rPr>
              <a:t>Suppose we have to generate something like this..</a:t>
            </a:r>
            <a:endParaRPr lang="en-US" sz="1600" dirty="0">
              <a:solidFill>
                <a:schemeClr val="tx1"/>
              </a:solidFill>
              <a:ea typeface="Times" charset="0"/>
              <a:cs typeface="Times" charset="0"/>
            </a:endParaRPr>
          </a:p>
          <a:p>
            <a:endParaRPr lang="en-US" sz="2400" b="1" dirty="0">
              <a:solidFill>
                <a:schemeClr val="accent1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95" y="4529519"/>
            <a:ext cx="4811805" cy="13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" b="1"/>
          <a:stretch/>
        </p:blipFill>
        <p:spPr>
          <a:xfrm>
            <a:off x="4299503" y="645106"/>
            <a:ext cx="7249728" cy="5646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Author/Year Style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76952" y="6464851"/>
            <a:ext cx="22381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Image from </a:t>
            </a:r>
            <a:r>
              <a:rPr lang="en-US" sz="900" dirty="0" err="1" smtClean="0"/>
              <a:t>tex.stackexchange.com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" y="5170082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in the </a:t>
            </a:r>
            <a:r>
              <a:rPr lang="en-US" dirty="0" err="1" smtClean="0"/>
              <a:t>main.tex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384" y="233954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in the .bib file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70371" y="2550892"/>
            <a:ext cx="1306581" cy="169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70371" y="640358"/>
            <a:ext cx="1306581" cy="19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3908580" y="5354748"/>
            <a:ext cx="390923" cy="9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3908580" y="4524190"/>
            <a:ext cx="390923" cy="83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of the content in the slides are taken from Overleaf tutorial, </a:t>
            </a:r>
            <a:r>
              <a:rPr lang="en-US" dirty="0" err="1" smtClean="0"/>
              <a:t>Stackexchange</a:t>
            </a:r>
            <a:r>
              <a:rPr lang="en-US" dirty="0" smtClean="0"/>
              <a:t> and </a:t>
            </a:r>
            <a:r>
              <a:rPr lang="en-US" dirty="0" err="1" smtClean="0"/>
              <a:t>cs.helsinki.fi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Why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LaTeX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?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dirty="0" err="1">
                <a:solidFill>
                  <a:schemeClr val="tx1"/>
                </a:solidFill>
              </a:rPr>
              <a:t>LaTeX</a:t>
            </a:r>
            <a:r>
              <a:rPr lang="en-US" altLang="x-none" dirty="0">
                <a:solidFill>
                  <a:schemeClr val="tx1"/>
                </a:solidFill>
              </a:rPr>
              <a:t> is a typesetting systems suitable for producing scientific and mathematical </a:t>
            </a:r>
            <a:r>
              <a:rPr lang="en-US" altLang="x-none" dirty="0" smtClean="0">
                <a:solidFill>
                  <a:schemeClr val="tx1"/>
                </a:solidFill>
              </a:rPr>
              <a:t>documents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sz="1600" dirty="0" err="1" smtClean="0"/>
              <a:t>LaTeX</a:t>
            </a:r>
            <a:r>
              <a:rPr lang="en-US" altLang="x-none" sz="1600" dirty="0" smtClean="0"/>
              <a:t> </a:t>
            </a:r>
            <a:r>
              <a:rPr lang="en-US" altLang="x-none" sz="1600" dirty="0"/>
              <a:t>enables authors to typeset and print their work at the highest typographical </a:t>
            </a:r>
            <a:r>
              <a:rPr lang="en-US" altLang="x-none" sz="1600" dirty="0" smtClean="0"/>
              <a:t>quality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sz="1600" dirty="0" err="1" smtClean="0"/>
              <a:t>LaTeX</a:t>
            </a:r>
            <a:r>
              <a:rPr lang="en-US" altLang="x-none" sz="1600" dirty="0" smtClean="0"/>
              <a:t> </a:t>
            </a:r>
            <a:r>
              <a:rPr lang="en-US" altLang="x-none" sz="1600" dirty="0"/>
              <a:t>is pronounced “Lay-tech</a:t>
            </a:r>
            <a:r>
              <a:rPr lang="en-US" altLang="x-none" sz="1600" dirty="0" smtClean="0"/>
              <a:t>”.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sz="1600" dirty="0" err="1" smtClean="0"/>
              <a:t>LaTeX</a:t>
            </a:r>
            <a:r>
              <a:rPr lang="en-US" altLang="x-none" sz="1600" dirty="0" smtClean="0"/>
              <a:t> </a:t>
            </a:r>
            <a:r>
              <a:rPr lang="en-US" altLang="x-none" sz="1600" dirty="0"/>
              <a:t>uses </a:t>
            </a:r>
            <a:r>
              <a:rPr lang="en-US" altLang="x-none" sz="1600" dirty="0" err="1"/>
              <a:t>TeX</a:t>
            </a:r>
            <a:r>
              <a:rPr lang="en-US" altLang="x-none" sz="1600" dirty="0"/>
              <a:t> formatter as its typesetting engine</a:t>
            </a:r>
            <a:r>
              <a:rPr lang="en-US" altLang="x-none" sz="1600" dirty="0" smtClean="0"/>
              <a:t>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endParaRPr lang="en-US" altLang="x-none" dirty="0"/>
          </a:p>
          <a:p>
            <a:pPr lvl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endParaRPr lang="en-US" altLang="x-none" sz="1600" dirty="0"/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25" y="4109021"/>
            <a:ext cx="5653211" cy="20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Why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LaTeX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altLang="x-none" dirty="0">
                <a:solidFill>
                  <a:srgbClr val="000099"/>
                </a:solidFill>
              </a:rPr>
              <a:t>High </a:t>
            </a:r>
            <a:r>
              <a:rPr lang="en-US" altLang="x-none" dirty="0" smtClean="0">
                <a:solidFill>
                  <a:srgbClr val="000099"/>
                </a:solidFill>
              </a:rPr>
              <a:t>quality</a:t>
            </a:r>
          </a:p>
          <a:p>
            <a:endParaRPr lang="en-US" altLang="x-none" dirty="0">
              <a:solidFill>
                <a:srgbClr val="000099"/>
              </a:solidFill>
            </a:endParaRPr>
          </a:p>
          <a:p>
            <a:endParaRPr lang="en-US" altLang="x-none" dirty="0" smtClean="0">
              <a:solidFill>
                <a:srgbClr val="000099"/>
              </a:solidFill>
            </a:endParaRPr>
          </a:p>
          <a:p>
            <a:endParaRPr lang="en-US" altLang="x-none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dirty="0">
                <a:solidFill>
                  <a:srgbClr val="000099"/>
                </a:solidFill>
              </a:rPr>
              <a:t>Easy to use, especially for typing mathematical formulas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endParaRPr lang="en-US" altLang="x-none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dirty="0">
                <a:solidFill>
                  <a:srgbClr val="000099"/>
                </a:solidFill>
              </a:rPr>
              <a:t>Portability (Windows, Unix, Mac</a:t>
            </a:r>
            <a:r>
              <a:rPr lang="en-US" altLang="x-none" dirty="0" smtClean="0">
                <a:solidFill>
                  <a:srgbClr val="000099"/>
                </a:solidFill>
              </a:rPr>
              <a:t>) </a:t>
            </a:r>
          </a:p>
          <a:p>
            <a:r>
              <a:rPr lang="en-US" altLang="x-none" dirty="0" smtClean="0">
                <a:solidFill>
                  <a:srgbClr val="000099"/>
                </a:solidFill>
              </a:rPr>
              <a:t>But most likely, you </a:t>
            </a:r>
            <a:r>
              <a:rPr lang="en-US" altLang="x-none" dirty="0">
                <a:solidFill>
                  <a:srgbClr val="000099"/>
                </a:solidFill>
              </a:rPr>
              <a:t>will be forced to use it, since everyone else around you is using it.</a:t>
            </a:r>
          </a:p>
          <a:p>
            <a:endParaRPr lang="en-US" altLang="x-none" dirty="0">
              <a:solidFill>
                <a:srgbClr val="000099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07769"/>
              </p:ext>
            </p:extLst>
          </p:nvPr>
        </p:nvGraphicFramePr>
        <p:xfrm>
          <a:off x="5449093" y="1946305"/>
          <a:ext cx="3195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993900" imgH="304800" progId="Equation.3">
                  <p:embed/>
                </p:oleObj>
              </mc:Choice>
              <mc:Fallback>
                <p:oleObj name="Equation" r:id="rId3" imgW="19939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093" y="1946305"/>
                        <a:ext cx="31956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657158" y="1989961"/>
            <a:ext cx="83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Word</a:t>
            </a:r>
          </a:p>
        </p:txBody>
      </p:sp>
      <p:pic>
        <p:nvPicPr>
          <p:cNvPr id="7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662268"/>
            <a:ext cx="35814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9557145" y="2796412"/>
            <a:ext cx="935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LaTeX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4024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>
                <a:latin typeface="Times" charset="0"/>
                <a:ea typeface="Times" charset="0"/>
                <a:cs typeface="Times" charset="0"/>
              </a:rPr>
              <a:t>LaTeX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2589212" y="2133599"/>
            <a:ext cx="8915400" cy="441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>
            <a:lvl1pPr marL="342900" indent="-342900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806450" indent="-349250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b="0" dirty="0">
                <a:solidFill>
                  <a:schemeClr val="tx1"/>
                </a:solidFill>
              </a:rPr>
              <a:t>Download and install </a:t>
            </a:r>
            <a:r>
              <a:rPr lang="en-US" altLang="x-none" b="0" dirty="0" err="1">
                <a:solidFill>
                  <a:schemeClr val="tx1"/>
                </a:solidFill>
              </a:rPr>
              <a:t>MikTeX</a:t>
            </a:r>
            <a:r>
              <a:rPr lang="en-US" altLang="x-none" b="0" dirty="0">
                <a:solidFill>
                  <a:schemeClr val="tx1"/>
                </a:solidFill>
              </a:rPr>
              <a:t> </a:t>
            </a:r>
            <a:endParaRPr lang="en-US" altLang="x-none" b="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b="0" dirty="0" smtClean="0">
                <a:solidFill>
                  <a:schemeClr val="tx1"/>
                </a:solidFill>
              </a:rPr>
              <a:t>http</a:t>
            </a:r>
            <a:r>
              <a:rPr lang="en-US" altLang="x-none" b="0" dirty="0">
                <a:solidFill>
                  <a:schemeClr val="tx1"/>
                </a:solidFill>
              </a:rPr>
              <a:t>://</a:t>
            </a:r>
            <a:r>
              <a:rPr lang="en-US" altLang="x-none" b="0" dirty="0" err="1">
                <a:solidFill>
                  <a:schemeClr val="tx1"/>
                </a:solidFill>
              </a:rPr>
              <a:t>www.miktex.org</a:t>
            </a:r>
            <a:r>
              <a:rPr lang="en-US" altLang="x-none" b="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altLang="x-none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b="0" dirty="0">
                <a:solidFill>
                  <a:schemeClr val="tx1"/>
                </a:solidFill>
              </a:rPr>
              <a:t>Install </a:t>
            </a:r>
            <a:r>
              <a:rPr lang="en-US" altLang="x-none" b="0" dirty="0" err="1">
                <a:solidFill>
                  <a:schemeClr val="tx1"/>
                </a:solidFill>
              </a:rPr>
              <a:t>Ghostscript</a:t>
            </a:r>
            <a:r>
              <a:rPr lang="en-US" altLang="x-none" b="0" dirty="0">
                <a:solidFill>
                  <a:schemeClr val="tx1"/>
                </a:solidFill>
              </a:rPr>
              <a:t> and </a:t>
            </a:r>
            <a:r>
              <a:rPr lang="en-US" altLang="x-none" b="0" dirty="0" err="1">
                <a:solidFill>
                  <a:schemeClr val="tx1"/>
                </a:solidFill>
              </a:rPr>
              <a:t>Gsview</a:t>
            </a:r>
            <a:r>
              <a:rPr lang="en-US" altLang="x-none" b="0" dirty="0">
                <a:solidFill>
                  <a:schemeClr val="tx1"/>
                </a:solidFill>
              </a:rPr>
              <a:t> </a:t>
            </a:r>
            <a:endParaRPr lang="en-US" altLang="x-none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None/>
            </a:pPr>
            <a:r>
              <a:rPr lang="en-US" altLang="x-none" b="0" dirty="0" smtClean="0">
                <a:solidFill>
                  <a:srgbClr val="0070C0"/>
                </a:solidFill>
              </a:rPr>
              <a:t>	</a:t>
            </a:r>
            <a:r>
              <a:rPr lang="en-US" altLang="x-none" b="0" u="sng" dirty="0" smtClean="0">
                <a:solidFill>
                  <a:srgbClr val="0070C0"/>
                </a:solidFill>
              </a:rPr>
              <a:t>http://</a:t>
            </a:r>
            <a:r>
              <a:rPr lang="en-US" altLang="x-none" b="0" u="sng" dirty="0" err="1" smtClean="0">
                <a:solidFill>
                  <a:srgbClr val="0070C0"/>
                </a:solidFill>
              </a:rPr>
              <a:t>pages.cs.wisc.edu</a:t>
            </a:r>
            <a:r>
              <a:rPr lang="en-US" altLang="x-none" b="0" u="sng" dirty="0" smtClean="0">
                <a:solidFill>
                  <a:srgbClr val="0070C0"/>
                </a:solidFill>
              </a:rPr>
              <a:t>/~ghost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None/>
            </a:pPr>
            <a:r>
              <a:rPr lang="en-US" altLang="x-none" b="0" dirty="0" smtClean="0">
                <a:solidFill>
                  <a:schemeClr val="tx1"/>
                </a:solidFill>
              </a:rPr>
              <a:t>      </a:t>
            </a:r>
            <a:endParaRPr lang="en-US" altLang="x-none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b="0" dirty="0">
                <a:solidFill>
                  <a:schemeClr val="tx1"/>
                </a:solidFill>
              </a:rPr>
              <a:t>Install Acrobat Reader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endParaRPr lang="en-US" altLang="x-none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Tx/>
              <a:buChar char="•"/>
            </a:pPr>
            <a:r>
              <a:rPr lang="en-US" altLang="x-none" b="0" dirty="0">
                <a:solidFill>
                  <a:schemeClr val="tx1"/>
                </a:solidFill>
              </a:rPr>
              <a:t>Install </a:t>
            </a:r>
            <a:r>
              <a:rPr lang="en-US" altLang="x-none" b="0" dirty="0" smtClean="0">
                <a:solidFill>
                  <a:schemeClr val="tx1"/>
                </a:solidFill>
              </a:rPr>
              <a:t>Editor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altLang="x-none" sz="1800" b="0" dirty="0" err="1" smtClean="0">
                <a:solidFill>
                  <a:schemeClr val="tx1"/>
                </a:solidFill>
              </a:rPr>
              <a:t>WinEdt</a:t>
            </a:r>
            <a:r>
              <a:rPr lang="en-US" altLang="x-none" sz="1800" b="0" dirty="0" smtClean="0">
                <a:solidFill>
                  <a:schemeClr val="tx1"/>
                </a:solidFill>
              </a:rPr>
              <a:t>      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endParaRPr lang="en-US" altLang="x-none" sz="18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altLang="x-none" sz="1800" b="0" dirty="0" smtClean="0">
                <a:solidFill>
                  <a:schemeClr val="tx1"/>
                </a:solidFill>
              </a:rPr>
              <a:t>Or use online </a:t>
            </a:r>
            <a:r>
              <a:rPr lang="en-US" altLang="x-none" sz="1800" b="0" dirty="0" err="1" smtClean="0">
                <a:solidFill>
                  <a:schemeClr val="tx1"/>
                </a:solidFill>
              </a:rPr>
              <a:t>LaTeX</a:t>
            </a:r>
            <a:r>
              <a:rPr lang="en-US" altLang="x-none" sz="1800" b="0" dirty="0" smtClean="0">
                <a:solidFill>
                  <a:schemeClr val="tx1"/>
                </a:solidFill>
              </a:rPr>
              <a:t> editors: </a:t>
            </a:r>
            <a:r>
              <a:rPr lang="en-US" altLang="x-none" sz="1800" dirty="0" smtClean="0">
                <a:solidFill>
                  <a:schemeClr val="tx1"/>
                </a:solidFill>
              </a:rPr>
              <a:t>Overleaf, </a:t>
            </a:r>
            <a:r>
              <a:rPr lang="en-US" altLang="x-none" sz="1800" dirty="0" err="1" smtClean="0">
                <a:solidFill>
                  <a:schemeClr val="tx1"/>
                </a:solidFill>
              </a:rPr>
              <a:t>Sharelatex</a:t>
            </a:r>
            <a:r>
              <a:rPr lang="en-US" altLang="x-none" sz="1800" dirty="0" smtClean="0">
                <a:solidFill>
                  <a:schemeClr val="tx1"/>
                </a:solidFill>
              </a:rPr>
              <a:t>..</a:t>
            </a:r>
            <a:endParaRPr lang="en-US" altLang="x-none" dirty="0">
              <a:solidFill>
                <a:schemeClr val="tx1"/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627011" y="2086123"/>
            <a:ext cx="280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b="0" dirty="0" err="1">
                <a:solidFill>
                  <a:schemeClr val="tx1"/>
                </a:solidFill>
              </a:rPr>
              <a:t>LaTeX</a:t>
            </a:r>
            <a:r>
              <a:rPr lang="en-US" altLang="x-none" sz="2400" b="0" dirty="0">
                <a:solidFill>
                  <a:schemeClr val="tx1"/>
                </a:solidFill>
              </a:rPr>
              <a:t> package</a:t>
            </a:r>
          </a:p>
        </p:txBody>
      </p:sp>
      <p:cxnSp>
        <p:nvCxnSpPr>
          <p:cNvPr id="8" name="Straight Arrow Connector 4"/>
          <p:cNvCxnSpPr>
            <a:cxnSpLocks noChangeShapeType="1"/>
          </p:cNvCxnSpPr>
          <p:nvPr/>
        </p:nvCxnSpPr>
        <p:spPr bwMode="auto">
          <a:xfrm rot="10800000">
            <a:off x="7566211" y="2316956"/>
            <a:ext cx="990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697211" y="3072225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b="0" dirty="0">
                <a:solidFill>
                  <a:schemeClr val="tx1"/>
                </a:solidFill>
              </a:rPr>
              <a:t>PS device </a:t>
            </a:r>
            <a:r>
              <a:rPr lang="en-US" altLang="x-none" sz="2400" b="0" dirty="0" smtClean="0">
                <a:solidFill>
                  <a:schemeClr val="tx1"/>
                </a:solidFill>
              </a:rPr>
              <a:t>driver</a:t>
            </a:r>
            <a:endParaRPr lang="en-US" altLang="x-none" sz="2400" b="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6"/>
          <p:cNvCxnSpPr>
            <a:cxnSpLocks noChangeShapeType="1"/>
          </p:cNvCxnSpPr>
          <p:nvPr/>
        </p:nvCxnSpPr>
        <p:spPr bwMode="auto">
          <a:xfrm rot="10800000" flipV="1">
            <a:off x="7566211" y="3352800"/>
            <a:ext cx="914400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8861611" y="4398169"/>
            <a:ext cx="2286000" cy="1752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318811" y="4931569"/>
            <a:ext cx="152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b="0" dirty="0" err="1"/>
              <a:t>TeXShop</a:t>
            </a:r>
            <a:endParaRPr lang="en-US" altLang="x-none" sz="1800" b="0" dirty="0"/>
          </a:p>
          <a:p>
            <a:r>
              <a:rPr lang="en-US" altLang="x-none" sz="1800" b="0" dirty="0"/>
              <a:t> </a:t>
            </a:r>
            <a:r>
              <a:rPr lang="en-US" altLang="x-none" sz="1800" b="0" dirty="0" err="1"/>
              <a:t>iTexMac</a:t>
            </a:r>
            <a:endParaRPr lang="en-US" altLang="x-none" sz="1800" b="0" dirty="0"/>
          </a:p>
          <a:p>
            <a:r>
              <a:rPr lang="en-US" altLang="x-none" sz="1800" b="0" dirty="0" err="1"/>
              <a:t>Texmaker</a:t>
            </a:r>
            <a:endParaRPr lang="en-US" altLang="x-none" sz="1800" b="0" dirty="0"/>
          </a:p>
          <a:p>
            <a:r>
              <a:rPr lang="en-US" altLang="x-none" sz="1800" b="0" dirty="0"/>
              <a:t>…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80611" y="4474369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dirty="0"/>
              <a:t>For MAC Users</a:t>
            </a:r>
          </a:p>
        </p:txBody>
      </p:sp>
    </p:spTree>
    <p:extLst>
      <p:ext uri="{BB962C8B-B14F-4D97-AF65-F5344CB8AC3E}">
        <p14:creationId xmlns:p14="http://schemas.microsoft.com/office/powerpoint/2010/main" val="21626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4" name="Rounded Rectangle 8"/>
          <p:cNvSpPr>
            <a:spLocks noChangeArrowheads="1"/>
          </p:cNvSpPr>
          <p:nvPr/>
        </p:nvSpPr>
        <p:spPr bwMode="auto">
          <a:xfrm>
            <a:off x="2882154" y="4477543"/>
            <a:ext cx="7772400" cy="21336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" name="Rounded Rectangle 6"/>
          <p:cNvSpPr>
            <a:spLocks noChangeArrowheads="1"/>
          </p:cNvSpPr>
          <p:nvPr/>
        </p:nvSpPr>
        <p:spPr bwMode="auto">
          <a:xfrm>
            <a:off x="2882154" y="2953543"/>
            <a:ext cx="7772400" cy="990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" name="Rounded Rectangle 4"/>
          <p:cNvSpPr>
            <a:spLocks noChangeArrowheads="1"/>
          </p:cNvSpPr>
          <p:nvPr/>
        </p:nvSpPr>
        <p:spPr bwMode="auto">
          <a:xfrm>
            <a:off x="2882154" y="1734343"/>
            <a:ext cx="7772400" cy="762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58354" y="1886743"/>
            <a:ext cx="38481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\</a:t>
            </a:r>
            <a:r>
              <a:rPr lang="en-US" altLang="x-none" dirty="0" err="1"/>
              <a:t>documentclass</a:t>
            </a:r>
            <a:r>
              <a:rPr lang="en-US" altLang="x-none" dirty="0"/>
              <a:t> [12pt]{article}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\</a:t>
            </a:r>
            <a:r>
              <a:rPr lang="en-US" altLang="x-none" dirty="0" err="1"/>
              <a:t>usepackage</a:t>
            </a:r>
            <a:r>
              <a:rPr lang="en-US" altLang="x-none" dirty="0"/>
              <a:t> {color}</a:t>
            </a:r>
          </a:p>
          <a:p>
            <a:r>
              <a:rPr lang="en-US" altLang="x-none" dirty="0"/>
              <a:t>\</a:t>
            </a:r>
            <a:r>
              <a:rPr lang="en-US" altLang="x-none" dirty="0" err="1"/>
              <a:t>usepackage</a:t>
            </a:r>
            <a:r>
              <a:rPr lang="en-US" altLang="x-none" dirty="0"/>
              <a:t> {</a:t>
            </a:r>
            <a:r>
              <a:rPr lang="en-US" altLang="x-none" dirty="0" err="1"/>
              <a:t>graphicx</a:t>
            </a:r>
            <a:r>
              <a:rPr lang="en-US" altLang="x-none" dirty="0"/>
              <a:t>}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\begin{document}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\end{document}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68354" y="1810543"/>
            <a:ext cx="381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b="0" dirty="0"/>
              <a:t>Define the types of the document (article, book, thesis …)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768354" y="3105943"/>
            <a:ext cx="381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b="0" dirty="0"/>
              <a:t>Preamble. Incorporate packages or define macros here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92154" y="5087143"/>
            <a:ext cx="381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b="0" dirty="0"/>
              <a:t>Main body, stuff to be printed</a:t>
            </a:r>
            <a:r>
              <a:rPr lang="en-US" altLang="x-none" sz="1800" b="0" dirty="0" smtClean="0"/>
              <a:t>, </a:t>
            </a:r>
            <a:r>
              <a:rPr lang="en-US" altLang="x-none" sz="1800" b="0" dirty="0"/>
              <a:t>title, authors, abstract, sections, references, ….</a:t>
            </a:r>
          </a:p>
        </p:txBody>
      </p:sp>
    </p:spTree>
    <p:extLst>
      <p:ext uri="{BB962C8B-B14F-4D97-AF65-F5344CB8AC3E}">
        <p14:creationId xmlns:p14="http://schemas.microsoft.com/office/powerpoint/2010/main" val="117147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Document Structure</a:t>
            </a:r>
            <a:endParaRPr lang="en-US" dirty="0"/>
          </a:p>
        </p:txBody>
      </p:sp>
      <p:sp>
        <p:nvSpPr>
          <p:cNvPr id="4" name="Text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2589212" y="2014167"/>
            <a:ext cx="8915400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x-none" sz="1800" dirty="0"/>
              <a:t>\begin{document}</a:t>
            </a:r>
          </a:p>
          <a:p>
            <a:pPr marL="0" indent="0">
              <a:buNone/>
            </a:pPr>
            <a:r>
              <a:rPr lang="en-US" altLang="x-none" sz="1800" dirty="0" smtClean="0"/>
              <a:t>   	\</a:t>
            </a:r>
            <a:r>
              <a:rPr lang="en-US" altLang="x-none" sz="1800" dirty="0"/>
              <a:t>title {A Very Simple Introduction to </a:t>
            </a:r>
            <a:r>
              <a:rPr lang="en-US" altLang="x-none" sz="1800" dirty="0" err="1"/>
              <a:t>LaTeX</a:t>
            </a:r>
            <a:r>
              <a:rPr lang="en-US" altLang="x-none" sz="1800" dirty="0"/>
              <a:t>}</a:t>
            </a:r>
          </a:p>
          <a:p>
            <a:pPr marL="0" indent="0">
              <a:buNone/>
            </a:pPr>
            <a:r>
              <a:rPr lang="en-US" altLang="x-none" sz="1800" dirty="0" smtClean="0"/>
              <a:t>   	\</a:t>
            </a:r>
            <a:r>
              <a:rPr lang="en-US" altLang="x-none" sz="1800" dirty="0"/>
              <a:t>author {names}</a:t>
            </a:r>
          </a:p>
          <a:p>
            <a:pPr marL="0" indent="0">
              <a:buNone/>
            </a:pPr>
            <a:r>
              <a:rPr lang="en-US" altLang="x-none" sz="1800" dirty="0" smtClean="0"/>
              <a:t>  	 </a:t>
            </a:r>
            <a:r>
              <a:rPr lang="en-US" altLang="x-none" sz="1800" dirty="0"/>
              <a:t>\</a:t>
            </a:r>
            <a:r>
              <a:rPr lang="en-US" altLang="x-none" sz="1800" dirty="0" smtClean="0"/>
              <a:t>thanks{names}</a:t>
            </a:r>
            <a:endParaRPr lang="en-US" altLang="x-none" sz="1800" dirty="0"/>
          </a:p>
          <a:p>
            <a:pPr marL="0" indent="0">
              <a:buNone/>
            </a:pPr>
            <a:r>
              <a:rPr lang="en-US" altLang="x-none" sz="1800" dirty="0"/>
              <a:t>     </a:t>
            </a:r>
            <a:r>
              <a:rPr lang="en-US" altLang="x-none" sz="1800" dirty="0" smtClean="0"/>
              <a:t>	…</a:t>
            </a:r>
            <a:endParaRPr lang="en-US" altLang="x-none" sz="1800" dirty="0"/>
          </a:p>
          <a:p>
            <a:pPr marL="0" indent="0">
              <a:buNone/>
            </a:pPr>
            <a:r>
              <a:rPr lang="en-US" altLang="x-none" sz="1800" dirty="0"/>
              <a:t>  </a:t>
            </a:r>
            <a:r>
              <a:rPr lang="en-US" altLang="x-none" sz="1800" dirty="0" smtClean="0"/>
              <a:t>	 </a:t>
            </a:r>
            <a:r>
              <a:rPr lang="en-US" altLang="x-none" sz="1800" dirty="0"/>
              <a:t>\</a:t>
            </a:r>
            <a:r>
              <a:rPr lang="en-US" altLang="x-none" sz="1800" dirty="0" err="1"/>
              <a:t>maketitle</a:t>
            </a:r>
            <a:endParaRPr lang="en-US" altLang="x-none" sz="1800" dirty="0"/>
          </a:p>
          <a:p>
            <a:pPr marL="0" indent="0">
              <a:buNone/>
            </a:pPr>
            <a:r>
              <a:rPr lang="en-US" altLang="x-none" sz="1800" dirty="0" smtClean="0"/>
              <a:t>…</a:t>
            </a:r>
            <a:endParaRPr lang="en-US" altLang="x-none" sz="1800" dirty="0"/>
          </a:p>
          <a:p>
            <a:pPr marL="0" indent="0">
              <a:buNone/>
            </a:pPr>
            <a:r>
              <a:rPr lang="en-US" altLang="x-none" sz="1800" dirty="0" smtClean="0"/>
              <a:t>\</a:t>
            </a:r>
            <a:r>
              <a:rPr lang="en-US" altLang="x-none" sz="1800" dirty="0"/>
              <a:t>section{Introduction}</a:t>
            </a:r>
          </a:p>
          <a:p>
            <a:pPr marL="0" indent="0">
              <a:buNone/>
            </a:pPr>
            <a:r>
              <a:rPr lang="en-US" altLang="x-none" sz="1800" dirty="0" smtClean="0"/>
              <a:t>\</a:t>
            </a:r>
            <a:r>
              <a:rPr lang="en-US" altLang="x-none" sz="1800" dirty="0"/>
              <a:t>subsection{Subsection Heading Here}</a:t>
            </a:r>
          </a:p>
          <a:p>
            <a:pPr marL="0" indent="0">
              <a:buNone/>
            </a:pPr>
            <a:r>
              <a:rPr lang="en-US" altLang="x-none" sz="1800" dirty="0" smtClean="0"/>
              <a:t>\</a:t>
            </a:r>
            <a:r>
              <a:rPr lang="en-US" altLang="x-none" sz="1800" dirty="0"/>
              <a:t>end{document}</a:t>
            </a:r>
          </a:p>
        </p:txBody>
      </p:sp>
    </p:spTree>
    <p:extLst>
      <p:ext uri="{BB962C8B-B14F-4D97-AF65-F5344CB8AC3E}">
        <p14:creationId xmlns:p14="http://schemas.microsoft.com/office/powerpoint/2010/main" val="81658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67318" y="1905000"/>
            <a:ext cx="3200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dirty="0">
                <a:solidFill>
                  <a:schemeClr val="tx1"/>
                </a:solidFill>
              </a:rPr>
              <a:t>\begin{</a:t>
            </a:r>
            <a:r>
              <a:rPr lang="en-US" altLang="x-none" dirty="0" err="1">
                <a:solidFill>
                  <a:schemeClr val="tx1"/>
                </a:solidFill>
              </a:rPr>
              <a:t>env_name</a:t>
            </a:r>
            <a:r>
              <a:rPr lang="en-US" altLang="x-none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dirty="0">
                <a:solidFill>
                  <a:schemeClr val="tx1"/>
                </a:solidFill>
              </a:rPr>
              <a:t>  stuff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dirty="0">
                <a:solidFill>
                  <a:schemeClr val="tx1"/>
                </a:solidFill>
              </a:rPr>
              <a:t>\end{</a:t>
            </a:r>
            <a:r>
              <a:rPr lang="en-US" altLang="x-none" dirty="0" err="1">
                <a:solidFill>
                  <a:schemeClr val="tx1"/>
                </a:solidFill>
              </a:rPr>
              <a:t>enc_name</a:t>
            </a:r>
            <a:r>
              <a:rPr lang="en-US" altLang="x-none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altLang="x-none" dirty="0">
              <a:solidFill>
                <a:schemeClr val="tx1"/>
              </a:solidFill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043518" y="3352800"/>
            <a:ext cx="7772400" cy="1371600"/>
            <a:chOff x="838200" y="3733800"/>
            <a:chExt cx="7772400" cy="1371600"/>
          </a:xfrm>
        </p:grpSpPr>
        <p:sp>
          <p:nvSpPr>
            <p:cNvPr id="6" name="Rounded Rectangle 9"/>
            <p:cNvSpPr>
              <a:spLocks noChangeArrowheads="1"/>
            </p:cNvSpPr>
            <p:nvPr/>
          </p:nvSpPr>
          <p:spPr bwMode="auto">
            <a:xfrm>
              <a:off x="838200" y="3733800"/>
              <a:ext cx="7772400" cy="1371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962400"/>
              <a:ext cx="2514600" cy="73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ight Arrow 4"/>
            <p:cNvSpPr>
              <a:spLocks noChangeArrowheads="1"/>
            </p:cNvSpPr>
            <p:nvPr/>
          </p:nvSpPr>
          <p:spPr bwMode="auto">
            <a:xfrm>
              <a:off x="4343400" y="4191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1066800" y="3733800"/>
              <a:ext cx="2916909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b="0"/>
                <a:t>\begin{itemize}</a:t>
              </a:r>
            </a:p>
            <a:p>
              <a:r>
                <a:rPr lang="en-US" altLang="x-none" b="0"/>
                <a:t>   \item The first item</a:t>
              </a:r>
            </a:p>
            <a:p>
              <a:r>
                <a:rPr lang="en-US" altLang="x-none" b="0"/>
                <a:t>   \item The second item </a:t>
              </a:r>
            </a:p>
            <a:p>
              <a:r>
                <a:rPr lang="en-US" altLang="x-none" b="0"/>
                <a:t>\end{itemize}</a:t>
              </a:r>
              <a:endParaRPr lang="en-US" altLang="x-none" b="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043518" y="5181600"/>
            <a:ext cx="7772400" cy="1371600"/>
            <a:chOff x="838200" y="5257800"/>
            <a:chExt cx="7772400" cy="1371600"/>
          </a:xfrm>
        </p:grpSpPr>
        <p:sp>
          <p:nvSpPr>
            <p:cNvPr id="11" name="Right Arrow 6"/>
            <p:cNvSpPr>
              <a:spLocks noChangeArrowheads="1"/>
            </p:cNvSpPr>
            <p:nvPr/>
          </p:nvSpPr>
          <p:spPr bwMode="auto">
            <a:xfrm>
              <a:off x="4343400" y="5715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1066800" y="5257800"/>
              <a:ext cx="2916909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b="0"/>
                <a:t>\begin{enumerate}</a:t>
              </a:r>
            </a:p>
            <a:p>
              <a:r>
                <a:rPr lang="en-US" altLang="x-none" b="0"/>
                <a:t>   \item The first item</a:t>
              </a:r>
            </a:p>
            <a:p>
              <a:r>
                <a:rPr lang="en-US" altLang="x-none" b="0"/>
                <a:t>   \item The second item </a:t>
              </a:r>
            </a:p>
            <a:p>
              <a:r>
                <a:rPr lang="en-US" altLang="x-none" b="0"/>
                <a:t>\end{enumerate}</a:t>
              </a:r>
              <a:endParaRPr lang="en-US" altLang="x-none" b="0">
                <a:solidFill>
                  <a:srgbClr val="000099"/>
                </a:solidFill>
              </a:endParaRPr>
            </a:p>
          </p:txBody>
        </p:sp>
        <p:pic>
          <p:nvPicPr>
            <p:cNvPr id="13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5486400"/>
              <a:ext cx="2514600" cy="776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0"/>
            <p:cNvSpPr>
              <a:spLocks noChangeArrowheads="1"/>
            </p:cNvSpPr>
            <p:nvPr/>
          </p:nvSpPr>
          <p:spPr bwMode="auto">
            <a:xfrm>
              <a:off x="838200" y="5257800"/>
              <a:ext cx="7772400" cy="1371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0066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10518" y="2116138"/>
            <a:ext cx="51054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b="0" dirty="0">
                <a:solidFill>
                  <a:schemeClr val="tx1"/>
                </a:solidFill>
              </a:rPr>
              <a:t>Environment name (</a:t>
            </a:r>
            <a:r>
              <a:rPr lang="en-US" altLang="x-none" b="0" dirty="0" err="1">
                <a:solidFill>
                  <a:schemeClr val="tx1"/>
                </a:solidFill>
              </a:rPr>
              <a:t>env_name</a:t>
            </a:r>
            <a:r>
              <a:rPr lang="en-US" altLang="x-none" b="0" dirty="0">
                <a:solidFill>
                  <a:schemeClr val="tx1"/>
                </a:solidFill>
              </a:rPr>
              <a:t>) can be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b="0" dirty="0">
                <a:solidFill>
                  <a:schemeClr val="tx1"/>
                </a:solidFill>
              </a:rPr>
              <a:t>document, itemize, enumerate, tabular, etc.</a:t>
            </a:r>
          </a:p>
        </p:txBody>
      </p:sp>
    </p:spTree>
    <p:extLst>
      <p:ext uri="{BB962C8B-B14F-4D97-AF65-F5344CB8AC3E}">
        <p14:creationId xmlns:p14="http://schemas.microsoft.com/office/powerpoint/2010/main" val="192162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examples..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70" y="1905000"/>
            <a:ext cx="6736081" cy="458895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61" y="2021086"/>
            <a:ext cx="1954041" cy="11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1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5012" y="3181350"/>
            <a:ext cx="6629400" cy="16319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0" dirty="0">
                <a:solidFill>
                  <a:schemeClr val="tx1"/>
                </a:solidFill>
              </a:rPr>
              <a:t>\begin{figure}</a:t>
            </a:r>
          </a:p>
          <a:p>
            <a:r>
              <a:rPr lang="en-US" altLang="x-none" b="0" dirty="0">
                <a:solidFill>
                  <a:schemeClr val="tx1"/>
                </a:solidFill>
              </a:rPr>
              <a:t>     \centering</a:t>
            </a:r>
          </a:p>
          <a:p>
            <a:r>
              <a:rPr lang="en-US" altLang="x-none" b="0" dirty="0">
                <a:solidFill>
                  <a:schemeClr val="tx1"/>
                </a:solidFill>
              </a:rPr>
              <a:t>     \</a:t>
            </a:r>
            <a:r>
              <a:rPr lang="en-US" altLang="x-none" b="0" dirty="0" err="1">
                <a:solidFill>
                  <a:schemeClr val="tx1"/>
                </a:solidFill>
              </a:rPr>
              <a:t>includegraphics</a:t>
            </a:r>
            <a:r>
              <a:rPr lang="en-US" altLang="x-none" b="0" dirty="0">
                <a:solidFill>
                  <a:schemeClr val="tx1"/>
                </a:solidFill>
              </a:rPr>
              <a:t> {name of the figure file}</a:t>
            </a:r>
          </a:p>
          <a:p>
            <a:r>
              <a:rPr lang="en-US" altLang="x-none" b="0" dirty="0">
                <a:solidFill>
                  <a:schemeClr val="tx1"/>
                </a:solidFill>
              </a:rPr>
              <a:t>     \caption{Put the caption here}      </a:t>
            </a:r>
          </a:p>
          <a:p>
            <a:r>
              <a:rPr lang="en-US" altLang="x-none" b="0" dirty="0">
                <a:solidFill>
                  <a:schemeClr val="tx1"/>
                </a:solidFill>
              </a:rPr>
              <a:t>\end{figure}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89212" y="21336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altLang="x-none" b="0" dirty="0">
                <a:solidFill>
                  <a:schemeClr val="tx1"/>
                </a:solidFill>
              </a:rPr>
              <a:t>You can insert figures in pdf, jpg, eps, and other formats into your document.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9212" y="5256679"/>
            <a:ext cx="609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chemeClr val="tx1"/>
                </a:solidFill>
              </a:rPr>
              <a:t>Multiple figures can be inserted using \subfigure</a:t>
            </a:r>
          </a:p>
        </p:txBody>
      </p:sp>
    </p:spTree>
    <p:extLst>
      <p:ext uri="{BB962C8B-B14F-4D97-AF65-F5344CB8AC3E}">
        <p14:creationId xmlns:p14="http://schemas.microsoft.com/office/powerpoint/2010/main" val="132888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477</Words>
  <Application>Microsoft Macintosh PowerPoint</Application>
  <PresentationFormat>Widescreen</PresentationFormat>
  <Paragraphs>112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Century Gothic</vt:lpstr>
      <vt:lpstr>Mangal</vt:lpstr>
      <vt:lpstr>ＭＳ Ｐゴシック</vt:lpstr>
      <vt:lpstr>Times</vt:lpstr>
      <vt:lpstr>Wingdings</vt:lpstr>
      <vt:lpstr>Wingdings 3</vt:lpstr>
      <vt:lpstr>Arial</vt:lpstr>
      <vt:lpstr>Wisp</vt:lpstr>
      <vt:lpstr>Equation</vt:lpstr>
      <vt:lpstr>A Crash Course on LaTeX</vt:lpstr>
      <vt:lpstr>Why LaTeX?</vt:lpstr>
      <vt:lpstr>Why LaTeX?</vt:lpstr>
      <vt:lpstr>Setting up LaTeX </vt:lpstr>
      <vt:lpstr>Basic Structure</vt:lpstr>
      <vt:lpstr>Basic Document Structure</vt:lpstr>
      <vt:lpstr>Environments </vt:lpstr>
      <vt:lpstr>More examples..</vt:lpstr>
      <vt:lpstr>Figures</vt:lpstr>
      <vt:lpstr>Tables</vt:lpstr>
      <vt:lpstr>Output</vt:lpstr>
      <vt:lpstr>Special Characters</vt:lpstr>
      <vt:lpstr>Typesetting Mathematics: Dollar Sign</vt:lpstr>
      <vt:lpstr>Typesetting Mathematics: Notation</vt:lpstr>
      <vt:lpstr>Typesetting Mathematics: Equations</vt:lpstr>
      <vt:lpstr>How to cite references?</vt:lpstr>
      <vt:lpstr>Author/Year Style 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crash course on LATEX</dc:title>
  <dc:creator>Vivek Adarsh</dc:creator>
  <cp:lastModifiedBy>Vivek Adarsh</cp:lastModifiedBy>
  <cp:revision>28</cp:revision>
  <dcterms:created xsi:type="dcterms:W3CDTF">2017-04-24T18:53:15Z</dcterms:created>
  <dcterms:modified xsi:type="dcterms:W3CDTF">2017-04-24T21:09:00Z</dcterms:modified>
</cp:coreProperties>
</file>