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46"/>
    <p:restoredTop sz="94643"/>
  </p:normalViewPr>
  <p:slideViewPr>
    <p:cSldViewPr snapToGrid="0" snapToObjects="1">
      <p:cViewPr varScale="1">
        <p:scale>
          <a:sx n="68" d="100"/>
          <a:sy n="68" d="100"/>
        </p:scale>
        <p:origin x="216" y="1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5F035-C26E-6F45-A0A4-B29A47FC277B}" type="datetimeFigureOut">
              <a:rPr lang="en-US" smtClean="0"/>
              <a:t>5/15/17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424F2-D710-6743-A86E-FB61B71CB6F6}" type="slidenum">
              <a:rPr lang="en-US" smtClean="0"/>
              <a:t>‹#›</a:t>
            </a:fld>
            <a:endParaRPr lang="en-US"/>
          </a:p>
        </p:txBody>
      </p:sp>
    </p:spTree>
    <p:extLst>
      <p:ext uri="{BB962C8B-B14F-4D97-AF65-F5344CB8AC3E}">
        <p14:creationId xmlns:p14="http://schemas.microsoft.com/office/powerpoint/2010/main" val="1576941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Dynamic Adaptive Streaming over HTTP</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621424F2-D710-6743-A86E-FB61B71CB6F6}" type="slidenum">
              <a:rPr lang="en-US" smtClean="0"/>
              <a:t>7</a:t>
            </a:fld>
            <a:endParaRPr lang="en-US"/>
          </a:p>
        </p:txBody>
      </p:sp>
    </p:spTree>
    <p:extLst>
      <p:ext uri="{BB962C8B-B14F-4D97-AF65-F5344CB8AC3E}">
        <p14:creationId xmlns:p14="http://schemas.microsoft.com/office/powerpoint/2010/main" val="212043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1424F2-D710-6743-A86E-FB61B71CB6F6}" type="slidenum">
              <a:rPr lang="en-US" smtClean="0"/>
              <a:t>19</a:t>
            </a:fld>
            <a:endParaRPr lang="en-US"/>
          </a:p>
        </p:txBody>
      </p:sp>
    </p:spTree>
    <p:extLst>
      <p:ext uri="{BB962C8B-B14F-4D97-AF65-F5344CB8AC3E}">
        <p14:creationId xmlns:p14="http://schemas.microsoft.com/office/powerpoint/2010/main" val="554285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5/15/17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176c</a:t>
            </a:r>
            <a:br>
              <a:rPr lang="en-US" dirty="0" smtClean="0"/>
            </a:br>
            <a:r>
              <a:rPr lang="en-US" dirty="0" smtClean="0"/>
              <a:t>Discussion Section</a:t>
            </a:r>
            <a:endParaRPr lang="en-US" dirty="0"/>
          </a:p>
        </p:txBody>
      </p:sp>
      <p:sp>
        <p:nvSpPr>
          <p:cNvPr id="3" name="Subtitle 2"/>
          <p:cNvSpPr>
            <a:spLocks noGrp="1"/>
          </p:cNvSpPr>
          <p:nvPr>
            <p:ph type="subTitle" idx="1"/>
          </p:nvPr>
        </p:nvSpPr>
        <p:spPr/>
        <p:txBody>
          <a:bodyPr/>
          <a:lstStyle/>
          <a:p>
            <a:r>
              <a:rPr lang="en-US" dirty="0" smtClean="0"/>
              <a:t>May 15th</a:t>
            </a:r>
            <a:endParaRPr lang="en-US" dirty="0"/>
          </a:p>
        </p:txBody>
      </p:sp>
    </p:spTree>
    <p:extLst>
      <p:ext uri="{BB962C8B-B14F-4D97-AF65-F5344CB8AC3E}">
        <p14:creationId xmlns:p14="http://schemas.microsoft.com/office/powerpoint/2010/main" val="17551696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2399957"/>
            <a:ext cx="8596668" cy="3880773"/>
          </a:xfrm>
        </p:spPr>
        <p:txBody>
          <a:bodyPr/>
          <a:lstStyle/>
          <a:p>
            <a:r>
              <a:rPr lang="en-US" dirty="0"/>
              <a:t>Consider the simple model for HTTP streaming. Suppose the server sends bits at a constant rate of 2 Mbps and playback begins when 8 million bits have been received. What is the initial buffering delay </a:t>
            </a:r>
            <a:r>
              <a:rPr lang="en-US" i="1" dirty="0" err="1" smtClean="0"/>
              <a:t>t</a:t>
            </a:r>
            <a:r>
              <a:rPr lang="en-US" i="1" baseline="-25000" dirty="0" err="1" smtClean="0"/>
              <a:t>p</a:t>
            </a:r>
            <a:r>
              <a:rPr lang="en-US" dirty="0" smtClean="0"/>
              <a:t>? </a:t>
            </a:r>
          </a:p>
          <a:p>
            <a:endParaRPr lang="en-US" dirty="0"/>
          </a:p>
          <a:p>
            <a:r>
              <a:rPr lang="en-US" dirty="0"/>
              <a:t>The initial buffering delay is </a:t>
            </a:r>
            <a:r>
              <a:rPr lang="en-US" dirty="0" err="1"/>
              <a:t>t</a:t>
            </a:r>
            <a:r>
              <a:rPr lang="en-US" baseline="-25000" dirty="0" err="1"/>
              <a:t>p</a:t>
            </a:r>
            <a:r>
              <a:rPr lang="en-US" baseline="-25000" dirty="0"/>
              <a:t> </a:t>
            </a:r>
            <a:r>
              <a:rPr lang="en-US" dirty="0"/>
              <a:t>= </a:t>
            </a:r>
            <a:r>
              <a:rPr lang="en-US" dirty="0" smtClean="0"/>
              <a:t>Data bits/bandwidth </a:t>
            </a:r>
            <a:r>
              <a:rPr lang="en-US" dirty="0"/>
              <a:t>= 4 seconds </a:t>
            </a:r>
          </a:p>
          <a:p>
            <a:endParaRPr lang="en-US" dirty="0"/>
          </a:p>
        </p:txBody>
      </p:sp>
    </p:spTree>
    <p:extLst>
      <p:ext uri="{BB962C8B-B14F-4D97-AF65-F5344CB8AC3E}">
        <p14:creationId xmlns:p14="http://schemas.microsoft.com/office/powerpoint/2010/main" val="19139518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a:t>Why is a packet that is received after its scheduled playout time considered lost? </a:t>
            </a:r>
          </a:p>
          <a:p>
            <a:endParaRPr lang="en-US" dirty="0" smtClean="0"/>
          </a:p>
          <a:p>
            <a:pPr lvl="0"/>
            <a:r>
              <a:rPr lang="en-US" dirty="0"/>
              <a:t>A packet that arrives after its scheduled play out time cannot be played out. </a:t>
            </a:r>
            <a:endParaRPr lang="en-US" dirty="0" smtClean="0"/>
          </a:p>
          <a:p>
            <a:pPr lvl="0"/>
            <a:r>
              <a:rPr lang="en-US" dirty="0" smtClean="0"/>
              <a:t>Therefore</a:t>
            </a:r>
            <a:r>
              <a:rPr lang="en-US" dirty="0"/>
              <a:t>, from the perspective of the application, the packet has been lost.</a:t>
            </a:r>
            <a:endParaRPr lang="en-US" b="1" dirty="0"/>
          </a:p>
          <a:p>
            <a:endParaRPr lang="en-US" b="1" dirty="0"/>
          </a:p>
        </p:txBody>
      </p:sp>
    </p:spTree>
    <p:extLst>
      <p:ext uri="{BB962C8B-B14F-4D97-AF65-F5344CB8AC3E}">
        <p14:creationId xmlns:p14="http://schemas.microsoft.com/office/powerpoint/2010/main" val="1233565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How are different RTP streams in different sessions identified by a receiver? How are different streams from within the same session identified? </a:t>
            </a:r>
          </a:p>
          <a:p>
            <a:endParaRPr lang="en-US" dirty="0" smtClean="0"/>
          </a:p>
          <a:p>
            <a:pPr lvl="0"/>
            <a:r>
              <a:rPr lang="en-US" dirty="0"/>
              <a:t>RTP streams in different </a:t>
            </a:r>
            <a:r>
              <a:rPr lang="en-US" dirty="0" smtClean="0"/>
              <a:t>sessions</a:t>
            </a:r>
          </a:p>
          <a:p>
            <a:pPr lvl="1"/>
            <a:r>
              <a:rPr lang="en-US" dirty="0"/>
              <a:t>D</a:t>
            </a:r>
            <a:r>
              <a:rPr lang="en-US" dirty="0" smtClean="0"/>
              <a:t>ifferent </a:t>
            </a:r>
            <a:r>
              <a:rPr lang="en-US" dirty="0"/>
              <a:t>multicast </a:t>
            </a:r>
            <a:r>
              <a:rPr lang="en-US" dirty="0" smtClean="0"/>
              <a:t>addresses </a:t>
            </a:r>
          </a:p>
          <a:p>
            <a:pPr lvl="0"/>
            <a:r>
              <a:rPr lang="en-US" dirty="0" smtClean="0"/>
              <a:t>RTP </a:t>
            </a:r>
            <a:r>
              <a:rPr lang="en-US" dirty="0"/>
              <a:t>streams in the same </a:t>
            </a:r>
            <a:r>
              <a:rPr lang="en-US" dirty="0" smtClean="0"/>
              <a:t>session </a:t>
            </a:r>
          </a:p>
          <a:p>
            <a:pPr lvl="1"/>
            <a:r>
              <a:rPr lang="en-US" dirty="0" smtClean="0"/>
              <a:t>SSRC field </a:t>
            </a:r>
          </a:p>
          <a:p>
            <a:pPr lvl="1"/>
            <a:r>
              <a:rPr lang="en-US" dirty="0" smtClean="0"/>
              <a:t>RTP </a:t>
            </a:r>
            <a:r>
              <a:rPr lang="en-US" dirty="0"/>
              <a:t>packets are distinguished from RTCP packets by using distinct port numbers.</a:t>
            </a:r>
            <a:endParaRPr lang="en-US" b="1" dirty="0"/>
          </a:p>
          <a:p>
            <a:endParaRPr lang="en-US" dirty="0"/>
          </a:p>
        </p:txBody>
      </p:sp>
    </p:spTree>
    <p:extLst>
      <p:ext uri="{BB962C8B-B14F-4D97-AF65-F5344CB8AC3E}">
        <p14:creationId xmlns:p14="http://schemas.microsoft.com/office/powerpoint/2010/main" val="8960142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a:t>What is the role of a SIP registrar? How is the role of an SIP registrar different from that of a home agent in Mobile IP? </a:t>
            </a:r>
          </a:p>
          <a:p>
            <a:endParaRPr lang="en-US" dirty="0" smtClean="0"/>
          </a:p>
          <a:p>
            <a:r>
              <a:rPr lang="en-US" dirty="0" smtClean="0"/>
              <a:t>SIP Registrar keeps track of the users and their associated IP addresses</a:t>
            </a:r>
          </a:p>
          <a:p>
            <a:r>
              <a:rPr lang="en-US" dirty="0" smtClean="0"/>
              <a:t>It forwards INVITE messages to the IP addresses to users (in its domain)</a:t>
            </a:r>
          </a:p>
          <a:p>
            <a:r>
              <a:rPr lang="en-US" dirty="0" smtClean="0"/>
              <a:t>This property is similar to that of </a:t>
            </a:r>
            <a:r>
              <a:rPr lang="en-US" dirty="0"/>
              <a:t>authoritative </a:t>
            </a:r>
            <a:r>
              <a:rPr lang="en-US" dirty="0" err="1"/>
              <a:t>N</a:t>
            </a:r>
            <a:r>
              <a:rPr lang="en-US" dirty="0" err="1" smtClean="0"/>
              <a:t>ameserver</a:t>
            </a:r>
            <a:r>
              <a:rPr lang="en-US" dirty="0" smtClean="0"/>
              <a:t> in DNS</a:t>
            </a:r>
            <a:endParaRPr lang="en-US" dirty="0"/>
          </a:p>
        </p:txBody>
      </p:sp>
    </p:spTree>
    <p:extLst>
      <p:ext uri="{BB962C8B-B14F-4D97-AF65-F5344CB8AC3E}">
        <p14:creationId xmlns:p14="http://schemas.microsoft.com/office/powerpoint/2010/main" val="18446694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409" y="480070"/>
            <a:ext cx="8596668" cy="6266719"/>
          </a:xfrm>
        </p:spPr>
        <p:txBody>
          <a:bodyPr/>
          <a:lstStyle/>
          <a:p>
            <a:r>
              <a:rPr lang="en-US" dirty="0" smtClean="0"/>
              <a:t>Consider </a:t>
            </a:r>
            <a:r>
              <a:rPr lang="en-US" dirty="0"/>
              <a:t>the figure below. </a:t>
            </a:r>
            <a:r>
              <a:rPr lang="en-US" dirty="0" smtClean="0"/>
              <a:t>Suppose that </a:t>
            </a:r>
            <a:r>
              <a:rPr lang="en-US" dirty="0"/>
              <a:t>video is encoded at a fixed bit rate, and thus each video block contains video frames that are to be played out over the same fixed amount </a:t>
            </a:r>
            <a:r>
              <a:rPr lang="en-US" dirty="0" smtClean="0"/>
              <a:t>of time, ∆. </a:t>
            </a:r>
            <a:r>
              <a:rPr lang="en-US" dirty="0"/>
              <a:t>The server transmits the first video block at </a:t>
            </a:r>
            <a:r>
              <a:rPr lang="en-US" i="1" dirty="0"/>
              <a:t>t</a:t>
            </a:r>
            <a:r>
              <a:rPr lang="en-US" dirty="0"/>
              <a:t>0, the second block at </a:t>
            </a:r>
            <a:r>
              <a:rPr lang="en-US" i="1" dirty="0"/>
              <a:t>t</a:t>
            </a:r>
            <a:r>
              <a:rPr lang="en-US" dirty="0"/>
              <a:t>0 + </a:t>
            </a:r>
            <a:r>
              <a:rPr lang="en-US" dirty="0" smtClean="0"/>
              <a:t>∆, </a:t>
            </a:r>
            <a:r>
              <a:rPr lang="en-US" dirty="0"/>
              <a:t>the third block at </a:t>
            </a:r>
            <a:r>
              <a:rPr lang="en-US" i="1" dirty="0"/>
              <a:t>t</a:t>
            </a:r>
            <a:r>
              <a:rPr lang="en-US" dirty="0"/>
              <a:t>0 + </a:t>
            </a:r>
            <a:r>
              <a:rPr lang="en-US" dirty="0" smtClean="0"/>
              <a:t>2∆, </a:t>
            </a:r>
            <a:r>
              <a:rPr lang="en-US" dirty="0"/>
              <a:t>and so on. Once the client begins playout, each block should be played out </a:t>
            </a:r>
            <a:r>
              <a:rPr lang="en-US" dirty="0" smtClean="0"/>
              <a:t>∆ time </a:t>
            </a:r>
            <a:r>
              <a:rPr lang="en-US" dirty="0"/>
              <a:t>units after the previous block. </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007" y="2615144"/>
            <a:ext cx="7119471" cy="4131645"/>
          </a:xfrm>
          <a:prstGeom prst="rect">
            <a:avLst/>
          </a:prstGeom>
        </p:spPr>
      </p:pic>
    </p:spTree>
    <p:extLst>
      <p:ext uri="{BB962C8B-B14F-4D97-AF65-F5344CB8AC3E}">
        <p14:creationId xmlns:p14="http://schemas.microsoft.com/office/powerpoint/2010/main" val="838685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837" y="937270"/>
            <a:ext cx="8596668" cy="3880773"/>
          </a:xfrm>
        </p:spPr>
        <p:txBody>
          <a:bodyPr/>
          <a:lstStyle/>
          <a:p>
            <a:r>
              <a:rPr lang="en-US" dirty="0" smtClean="0"/>
              <a:t>Suppose that the client begins play out as soon as the first block arrives at </a:t>
            </a:r>
            <a:r>
              <a:rPr lang="en-US" i="1" dirty="0"/>
              <a:t>t</a:t>
            </a:r>
            <a:r>
              <a:rPr lang="en-US" dirty="0"/>
              <a:t>1. In the </a:t>
            </a:r>
            <a:r>
              <a:rPr lang="en-US" dirty="0" smtClean="0"/>
              <a:t>figure, </a:t>
            </a:r>
            <a:r>
              <a:rPr lang="en-US" dirty="0"/>
              <a:t>how many blocks of video (including the first block) will have arrived at the client in time for their playout? Explain how you arrived at your answer. </a:t>
            </a:r>
          </a:p>
          <a:p>
            <a:r>
              <a:rPr lang="en-US" dirty="0" smtClean="0"/>
              <a:t>Video playback timeout: ∆</a:t>
            </a:r>
          </a:p>
          <a:p>
            <a:r>
              <a:rPr lang="en-US" dirty="0" smtClean="0"/>
              <a:t>So subsequent blocks should arrive before -&gt; t</a:t>
            </a:r>
            <a:r>
              <a:rPr lang="en-US" baseline="-25000" dirty="0" smtClean="0"/>
              <a:t>1</a:t>
            </a:r>
            <a:r>
              <a:rPr lang="en-US" dirty="0" smtClean="0"/>
              <a:t> + ∆, t</a:t>
            </a:r>
            <a:r>
              <a:rPr lang="en-US" baseline="-25000" dirty="0" smtClean="0"/>
              <a:t>1</a:t>
            </a:r>
            <a:r>
              <a:rPr lang="en-US" dirty="0" smtClean="0"/>
              <a:t> + 2∆, </a:t>
            </a:r>
            <a:r>
              <a:rPr lang="en-US" dirty="0"/>
              <a:t>t</a:t>
            </a:r>
            <a:r>
              <a:rPr lang="en-US" baseline="-25000" dirty="0"/>
              <a:t>1</a:t>
            </a:r>
            <a:r>
              <a:rPr lang="en-US" dirty="0"/>
              <a:t> + </a:t>
            </a:r>
            <a:r>
              <a:rPr lang="en-US" dirty="0" smtClean="0"/>
              <a:t>3∆ </a:t>
            </a:r>
            <a:r>
              <a:rPr lang="mr-IN" dirty="0" smtClean="0"/>
              <a:t>…</a:t>
            </a:r>
            <a:endParaRPr lang="en-US" dirty="0" smtClean="0"/>
          </a:p>
          <a:p>
            <a:r>
              <a:rPr lang="en-US" dirty="0" smtClean="0"/>
              <a:t>Blocks 1, 4, 5, 6 arrive before their timeout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301" y="3744097"/>
            <a:ext cx="5365740" cy="3113903"/>
          </a:xfrm>
          <a:prstGeom prst="rect">
            <a:avLst/>
          </a:prstGeom>
        </p:spPr>
      </p:pic>
      <p:cxnSp>
        <p:nvCxnSpPr>
          <p:cNvPr id="6" name="Straight Connector 5"/>
          <p:cNvCxnSpPr/>
          <p:nvPr/>
        </p:nvCxnSpPr>
        <p:spPr>
          <a:xfrm flipV="1">
            <a:off x="4572000" y="4466967"/>
            <a:ext cx="1725841" cy="16681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6170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2620" y="788087"/>
            <a:ext cx="8596668" cy="5822778"/>
          </a:xfrm>
        </p:spPr>
        <p:txBody>
          <a:bodyPr/>
          <a:lstStyle/>
          <a:p>
            <a:r>
              <a:rPr lang="en-US" dirty="0"/>
              <a:t>Suppose that the client begins playout now at </a:t>
            </a:r>
            <a:r>
              <a:rPr lang="en-US" i="1" dirty="0"/>
              <a:t>t</a:t>
            </a:r>
            <a:r>
              <a:rPr lang="en-US" dirty="0"/>
              <a:t>1 + </a:t>
            </a:r>
            <a:r>
              <a:rPr lang="en-US" dirty="0" smtClean="0"/>
              <a:t>∆. </a:t>
            </a:r>
            <a:r>
              <a:rPr lang="en-US" dirty="0"/>
              <a:t>How many blocks of video (including the first block) will have arrived at the client in time for their playout? Explain how you arrived at your answer. </a:t>
            </a:r>
            <a:endParaRPr lang="en-US" dirty="0" smtClean="0"/>
          </a:p>
          <a:p>
            <a:endParaRPr lang="en-US" dirty="0"/>
          </a:p>
          <a:p>
            <a:r>
              <a:rPr lang="en-US" i="1" dirty="0" err="1" smtClean="0"/>
              <a:t>i</a:t>
            </a:r>
            <a:r>
              <a:rPr lang="en-US" i="1" baseline="30000" dirty="0" err="1" smtClean="0"/>
              <a:t>th</a:t>
            </a:r>
            <a:r>
              <a:rPr lang="en-US" baseline="30000" dirty="0" smtClean="0"/>
              <a:t> </a:t>
            </a:r>
            <a:r>
              <a:rPr lang="en-US" dirty="0" smtClean="0"/>
              <a:t> block should arrive before </a:t>
            </a:r>
            <a:r>
              <a:rPr lang="en-US" i="1" dirty="0" smtClean="0"/>
              <a:t>t</a:t>
            </a:r>
            <a:r>
              <a:rPr lang="en-US" baseline="-25000" dirty="0" smtClean="0"/>
              <a:t>1</a:t>
            </a:r>
            <a:r>
              <a:rPr lang="en-US" dirty="0" smtClean="0"/>
              <a:t> + </a:t>
            </a:r>
            <a:r>
              <a:rPr lang="en-US" i="1" dirty="0" smtClean="0"/>
              <a:t>(i+1)</a:t>
            </a:r>
            <a:r>
              <a:rPr lang="en-US" dirty="0" smtClean="0"/>
              <a:t>∆ time.</a:t>
            </a:r>
          </a:p>
          <a:p>
            <a:endParaRPr lang="en-US" dirty="0"/>
          </a:p>
          <a:p>
            <a:r>
              <a:rPr lang="en-US" dirty="0" smtClean="0"/>
              <a:t>Blocks 1 - 6 before their respective timeouts</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301" y="3744097"/>
            <a:ext cx="5365740" cy="3113903"/>
          </a:xfrm>
          <a:prstGeom prst="rect">
            <a:avLst/>
          </a:prstGeom>
        </p:spPr>
      </p:pic>
      <p:cxnSp>
        <p:nvCxnSpPr>
          <p:cNvPr id="5" name="Straight Connector 4"/>
          <p:cNvCxnSpPr/>
          <p:nvPr/>
        </p:nvCxnSpPr>
        <p:spPr>
          <a:xfrm flipV="1">
            <a:off x="4572000" y="4466967"/>
            <a:ext cx="1725841" cy="16681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8568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766" y="751919"/>
            <a:ext cx="8596668" cy="3880773"/>
          </a:xfrm>
        </p:spPr>
        <p:txBody>
          <a:bodyPr/>
          <a:lstStyle/>
          <a:p>
            <a:r>
              <a:rPr lang="en-US" dirty="0" smtClean="0"/>
              <a:t>In the same scenario at (b) above, what is the largest number of blocks </a:t>
            </a:r>
            <a:r>
              <a:rPr lang="en-US" dirty="0"/>
              <a:t>that is ever stored in the client buffer, awaiting playout? Explain how you arrived at your answer. </a:t>
            </a:r>
            <a:endParaRPr lang="en-US" dirty="0" smtClean="0"/>
          </a:p>
          <a:p>
            <a:endParaRPr lang="en-US" dirty="0"/>
          </a:p>
          <a:p>
            <a:r>
              <a:rPr lang="en-US" dirty="0" smtClean="0"/>
              <a:t>Max of 2 blocks are stored in the client buffer</a:t>
            </a:r>
          </a:p>
          <a:p>
            <a:r>
              <a:rPr lang="en-US" dirty="0" smtClean="0"/>
              <a:t>Blocks 3, 4 arrive before </a:t>
            </a:r>
            <a:r>
              <a:rPr lang="en-US" dirty="0"/>
              <a:t>t</a:t>
            </a:r>
            <a:r>
              <a:rPr lang="en-US" baseline="-25000" dirty="0"/>
              <a:t>1</a:t>
            </a:r>
            <a:r>
              <a:rPr lang="en-US" dirty="0"/>
              <a:t> + </a:t>
            </a:r>
            <a:r>
              <a:rPr lang="en-US" dirty="0" smtClean="0"/>
              <a:t>3∆ and after  </a:t>
            </a:r>
            <a:r>
              <a:rPr lang="en-US" dirty="0"/>
              <a:t>t</a:t>
            </a:r>
            <a:r>
              <a:rPr lang="en-US" baseline="-25000" dirty="0"/>
              <a:t>1</a:t>
            </a:r>
            <a:r>
              <a:rPr lang="en-US" dirty="0"/>
              <a:t> + </a:t>
            </a:r>
            <a:r>
              <a:rPr lang="en-US" dirty="0" smtClean="0"/>
              <a:t>2∆ -&gt; Store in the client buffer</a:t>
            </a:r>
          </a:p>
          <a:p>
            <a:r>
              <a:rPr lang="en-US" dirty="0" smtClean="0"/>
              <a:t>Block 5 arrives before </a:t>
            </a:r>
            <a:r>
              <a:rPr lang="en-US" dirty="0"/>
              <a:t>t</a:t>
            </a:r>
            <a:r>
              <a:rPr lang="en-US" baseline="-25000" dirty="0"/>
              <a:t>1</a:t>
            </a:r>
            <a:r>
              <a:rPr lang="en-US" dirty="0"/>
              <a:t> + </a:t>
            </a:r>
            <a:r>
              <a:rPr lang="en-US" dirty="0" smtClean="0"/>
              <a:t>4∆ and after </a:t>
            </a:r>
            <a:r>
              <a:rPr lang="en-US" dirty="0"/>
              <a:t>t</a:t>
            </a:r>
            <a:r>
              <a:rPr lang="en-US" baseline="-25000" dirty="0"/>
              <a:t>1</a:t>
            </a:r>
            <a:r>
              <a:rPr lang="en-US" dirty="0"/>
              <a:t> + </a:t>
            </a:r>
            <a:r>
              <a:rPr lang="en-US" dirty="0" smtClean="0"/>
              <a:t>3∆ -&gt; Store in the buffer along with block 4</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301" y="3744097"/>
            <a:ext cx="5365740" cy="3113903"/>
          </a:xfrm>
          <a:prstGeom prst="rect">
            <a:avLst/>
          </a:prstGeom>
        </p:spPr>
      </p:pic>
      <p:cxnSp>
        <p:nvCxnSpPr>
          <p:cNvPr id="5" name="Straight Connector 4"/>
          <p:cNvCxnSpPr/>
          <p:nvPr/>
        </p:nvCxnSpPr>
        <p:spPr>
          <a:xfrm flipV="1">
            <a:off x="4572000" y="4466967"/>
            <a:ext cx="1725841" cy="16681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1197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1930400"/>
            <a:ext cx="8596668" cy="4487346"/>
          </a:xfrm>
        </p:spPr>
        <p:txBody>
          <a:bodyPr/>
          <a:lstStyle/>
          <a:p>
            <a:r>
              <a:rPr lang="en-US" dirty="0" smtClean="0"/>
              <a:t>What is the smallest playout delay at the client, such that every video </a:t>
            </a:r>
            <a:r>
              <a:rPr lang="en-US" dirty="0"/>
              <a:t>block has arrived in time for its playout? Explain how you arrived at your answer. </a:t>
            </a:r>
          </a:p>
          <a:p>
            <a:endParaRPr lang="en-US" dirty="0" smtClean="0"/>
          </a:p>
          <a:p>
            <a:pPr lvl="0"/>
            <a:r>
              <a:rPr lang="en-US" dirty="0"/>
              <a:t>The smallest playout at the client should be t</a:t>
            </a:r>
            <a:r>
              <a:rPr lang="en-US" baseline="-25000" dirty="0"/>
              <a:t>1</a:t>
            </a:r>
            <a:r>
              <a:rPr lang="en-US" dirty="0"/>
              <a:t> + 3∆ </a:t>
            </a:r>
            <a:r>
              <a:rPr lang="en-US" dirty="0" smtClean="0"/>
              <a:t>to </a:t>
            </a:r>
            <a:r>
              <a:rPr lang="en-US" dirty="0"/>
              <a:t>ensure that every block has arrived in time.</a:t>
            </a:r>
            <a:endParaRPr lang="en-US" b="1"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301" y="3744097"/>
            <a:ext cx="5365740" cy="3113903"/>
          </a:xfrm>
          <a:prstGeom prst="rect">
            <a:avLst/>
          </a:prstGeom>
        </p:spPr>
      </p:pic>
      <p:cxnSp>
        <p:nvCxnSpPr>
          <p:cNvPr id="5" name="Straight Connector 4"/>
          <p:cNvCxnSpPr/>
          <p:nvPr/>
        </p:nvCxnSpPr>
        <p:spPr>
          <a:xfrm flipV="1">
            <a:off x="4572000" y="4466967"/>
            <a:ext cx="1725841" cy="16681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9514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10963"/>
            <a:ext cx="8596668" cy="5387546"/>
          </a:xfrm>
        </p:spPr>
        <p:txBody>
          <a:bodyPr/>
          <a:lstStyle/>
          <a:p>
            <a:r>
              <a:rPr lang="en-US" dirty="0"/>
              <a:t>Compare the procedure described in Section </a:t>
            </a:r>
            <a:r>
              <a:rPr lang="en-US" dirty="0" smtClean="0"/>
              <a:t>9.3 </a:t>
            </a:r>
            <a:r>
              <a:rPr lang="en-US" dirty="0"/>
              <a:t>for estimating average delay with the procedure in Section 3.5 for estimating round-trip time. What do the procedures have in common? How are they different? </a:t>
            </a:r>
          </a:p>
          <a:p>
            <a:endParaRPr lang="en-US" dirty="0" smtClean="0"/>
          </a:p>
          <a:p>
            <a:r>
              <a:rPr lang="en-US" dirty="0"/>
              <a:t>The two procedures are very similar. </a:t>
            </a:r>
            <a:endParaRPr lang="en-US" dirty="0" smtClean="0"/>
          </a:p>
          <a:p>
            <a:pPr lvl="1"/>
            <a:r>
              <a:rPr lang="en-US" dirty="0" smtClean="0"/>
              <a:t>They </a:t>
            </a:r>
            <a:r>
              <a:rPr lang="en-US" dirty="0"/>
              <a:t>both use the same </a:t>
            </a:r>
            <a:r>
              <a:rPr lang="en-US" dirty="0" smtClean="0"/>
              <a:t>formula</a:t>
            </a:r>
          </a:p>
          <a:p>
            <a:pPr lvl="1"/>
            <a:r>
              <a:rPr lang="en-US" dirty="0"/>
              <a:t>E</a:t>
            </a:r>
            <a:r>
              <a:rPr lang="en-US" dirty="0" smtClean="0"/>
              <a:t>xponentially </a:t>
            </a:r>
            <a:r>
              <a:rPr lang="en-US" dirty="0"/>
              <a:t>decreasing weights for past </a:t>
            </a:r>
            <a:r>
              <a:rPr lang="en-US" dirty="0" smtClean="0"/>
              <a:t>samples</a:t>
            </a:r>
          </a:p>
          <a:p>
            <a:pPr lvl="1"/>
            <a:endParaRPr lang="en-US" dirty="0" smtClean="0"/>
          </a:p>
          <a:p>
            <a:r>
              <a:rPr lang="en-US" dirty="0" smtClean="0"/>
              <a:t>So what’s the difference? </a:t>
            </a:r>
          </a:p>
          <a:p>
            <a:pPr lvl="1"/>
            <a:r>
              <a:rPr lang="en-US" dirty="0"/>
              <a:t>T</a:t>
            </a:r>
            <a:r>
              <a:rPr lang="en-US" dirty="0" smtClean="0"/>
              <a:t>he </a:t>
            </a:r>
            <a:r>
              <a:rPr lang="en-US" dirty="0"/>
              <a:t>time when the data is sent and when the acknowledgement is received is recorded on the same machine. </a:t>
            </a:r>
            <a:endParaRPr lang="en-US" dirty="0" smtClean="0"/>
          </a:p>
          <a:p>
            <a:pPr lvl="1"/>
            <a:r>
              <a:rPr lang="en-US" dirty="0" smtClean="0"/>
              <a:t>For </a:t>
            </a:r>
            <a:r>
              <a:rPr lang="en-US" dirty="0"/>
              <a:t>the delay estimate, the two values are recorded on different machines. </a:t>
            </a:r>
            <a:endParaRPr lang="en-US" dirty="0" smtClean="0"/>
          </a:p>
          <a:p>
            <a:pPr lvl="1"/>
            <a:r>
              <a:rPr lang="en-US" dirty="0" smtClean="0"/>
              <a:t>Thus </a:t>
            </a:r>
            <a:r>
              <a:rPr lang="en-US" dirty="0"/>
              <a:t>the sample delay can actually be negative</a:t>
            </a:r>
            <a:r>
              <a:rPr lang="en-US" dirty="0" smtClean="0"/>
              <a:t>. When?</a:t>
            </a:r>
            <a:endParaRPr lang="en-US" b="1" dirty="0"/>
          </a:p>
          <a:p>
            <a:pPr lvl="1"/>
            <a:endParaRPr lang="en-US" dirty="0" smtClean="0"/>
          </a:p>
          <a:p>
            <a:endParaRPr lang="en-US" dirty="0"/>
          </a:p>
        </p:txBody>
      </p:sp>
    </p:spTree>
    <p:extLst>
      <p:ext uri="{BB962C8B-B14F-4D97-AF65-F5344CB8AC3E}">
        <p14:creationId xmlns:p14="http://schemas.microsoft.com/office/powerpoint/2010/main" val="15395912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lstStyle/>
          <a:p>
            <a:r>
              <a:rPr lang="en-US" dirty="0"/>
              <a:t>Reconstruct Table 7.1 for when Victor Video is watching a 4 Mbps video, Facebook Frank is looking at a new 100 Kbyte image every 20 seconds, and Martha Music is listening to 200 kbps audio stream.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679" y="3415030"/>
            <a:ext cx="7549978" cy="2394009"/>
          </a:xfrm>
          <a:prstGeom prst="rect">
            <a:avLst/>
          </a:prstGeom>
        </p:spPr>
      </p:pic>
    </p:spTree>
    <p:extLst>
      <p:ext uri="{BB962C8B-B14F-4D97-AF65-F5344CB8AC3E}">
        <p14:creationId xmlns:p14="http://schemas.microsoft.com/office/powerpoint/2010/main" val="14496006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5849590"/>
              </p:ext>
            </p:extLst>
          </p:nvPr>
        </p:nvGraphicFramePr>
        <p:xfrm>
          <a:off x="1136823" y="2063578"/>
          <a:ext cx="7809468" cy="2977979"/>
        </p:xfrm>
        <a:graphic>
          <a:graphicData uri="http://schemas.openxmlformats.org/drawingml/2006/table">
            <a:tbl>
              <a:tblPr firstRow="1" firstCol="1" bandRow="1">
                <a:tableStyleId>{5C22544A-7EE6-4342-B048-85BDC9FD1C3A}</a:tableStyleId>
              </a:tblPr>
              <a:tblGrid>
                <a:gridCol w="2603156"/>
                <a:gridCol w="2603156"/>
                <a:gridCol w="2603156"/>
              </a:tblGrid>
              <a:tr h="1199983">
                <a:tc>
                  <a:txBody>
                    <a:bodyPr/>
                    <a:lstStyle/>
                    <a:p>
                      <a:pPr marL="0" marR="0" algn="ctr">
                        <a:spcBef>
                          <a:spcPts val="0"/>
                        </a:spcBef>
                        <a:spcAft>
                          <a:spcPts val="0"/>
                        </a:spcAft>
                      </a:pPr>
                      <a:r>
                        <a:rPr lang="en-US" sz="1800" dirty="0">
                          <a:effectLst/>
                        </a:rPr>
                        <a:t> </a:t>
                      </a:r>
                      <a:endParaRPr lang="en-US" sz="2800" dirty="0">
                        <a:effectLst/>
                        <a:latin typeface="Times New Roman" charset="0"/>
                        <a:ea typeface="Times New Roman" charset="0"/>
                      </a:endParaRPr>
                    </a:p>
                  </a:txBody>
                  <a:tcPr marL="68580" marR="68580" marT="0" marB="0" anchor="ctr"/>
                </a:tc>
                <a:tc>
                  <a:txBody>
                    <a:bodyPr/>
                    <a:lstStyle/>
                    <a:p>
                      <a:pPr marL="0" marR="0" algn="ctr">
                        <a:spcBef>
                          <a:spcPts val="0"/>
                        </a:spcBef>
                        <a:spcAft>
                          <a:spcPts val="0"/>
                        </a:spcAft>
                      </a:pPr>
                      <a:r>
                        <a:rPr lang="en-US" sz="1800">
                          <a:effectLst/>
                        </a:rPr>
                        <a:t>Bit rate</a:t>
                      </a:r>
                      <a:endParaRPr lang="en-US" sz="2800">
                        <a:effectLst/>
                      </a:endParaRPr>
                    </a:p>
                    <a:p>
                      <a:pPr marL="0" marR="0" algn="ctr">
                        <a:spcBef>
                          <a:spcPts val="0"/>
                        </a:spcBef>
                        <a:spcAft>
                          <a:spcPts val="0"/>
                        </a:spcAft>
                      </a:pPr>
                      <a:r>
                        <a:rPr lang="en-US" sz="1800">
                          <a:effectLst/>
                        </a:rPr>
                        <a:t> </a:t>
                      </a:r>
                      <a:endParaRPr lang="en-US" sz="2800">
                        <a:effectLst/>
                        <a:latin typeface="Times New Roman" charset="0"/>
                        <a:ea typeface="Times New Roman" charset="0"/>
                      </a:endParaRPr>
                    </a:p>
                  </a:txBody>
                  <a:tcPr marL="68580" marR="68580" marT="0" marB="0" anchor="ctr"/>
                </a:tc>
                <a:tc>
                  <a:txBody>
                    <a:bodyPr/>
                    <a:lstStyle/>
                    <a:p>
                      <a:pPr marL="0" marR="0" algn="ctr">
                        <a:spcBef>
                          <a:spcPts val="0"/>
                        </a:spcBef>
                        <a:spcAft>
                          <a:spcPts val="0"/>
                        </a:spcAft>
                      </a:pPr>
                      <a:r>
                        <a:rPr lang="en-US" sz="1800">
                          <a:effectLst/>
                        </a:rPr>
                        <a:t>Bytes transferred in 67 mins</a:t>
                      </a:r>
                      <a:endParaRPr lang="en-US" sz="2800">
                        <a:effectLst/>
                        <a:latin typeface="Times New Roman" charset="0"/>
                        <a:ea typeface="Times New Roman" charset="0"/>
                      </a:endParaRPr>
                    </a:p>
                  </a:txBody>
                  <a:tcPr marL="68580" marR="68580" marT="0" marB="0" anchor="ctr"/>
                </a:tc>
              </a:tr>
              <a:tr h="578013">
                <a:tc>
                  <a:txBody>
                    <a:bodyPr/>
                    <a:lstStyle/>
                    <a:p>
                      <a:pPr marL="0" marR="0" algn="ctr">
                        <a:spcBef>
                          <a:spcPts val="0"/>
                        </a:spcBef>
                        <a:spcAft>
                          <a:spcPts val="0"/>
                        </a:spcAft>
                      </a:pPr>
                      <a:r>
                        <a:rPr lang="en-US" sz="1800" dirty="0">
                          <a:effectLst/>
                        </a:rPr>
                        <a:t>Facebook Frank</a:t>
                      </a:r>
                      <a:endParaRPr lang="en-US" sz="2800" dirty="0">
                        <a:effectLst/>
                        <a:latin typeface="Times New Roman" charset="0"/>
                        <a:ea typeface="Times New Roman" charset="0"/>
                      </a:endParaRPr>
                    </a:p>
                  </a:txBody>
                  <a:tcPr marL="68580" marR="68580" marT="0" marB="0" anchor="ctr"/>
                </a:tc>
                <a:tc>
                  <a:txBody>
                    <a:bodyPr/>
                    <a:lstStyle/>
                    <a:p>
                      <a:pPr marL="0" marR="0" algn="ctr">
                        <a:spcBef>
                          <a:spcPts val="0"/>
                        </a:spcBef>
                        <a:spcAft>
                          <a:spcPts val="0"/>
                        </a:spcAft>
                      </a:pPr>
                      <a:r>
                        <a:rPr lang="en-US" sz="1800">
                          <a:effectLst/>
                        </a:rPr>
                        <a:t>40 kbps</a:t>
                      </a:r>
                      <a:endParaRPr lang="en-US" sz="2800">
                        <a:effectLst/>
                        <a:latin typeface="Times New Roman" charset="0"/>
                        <a:ea typeface="Times New Roman" charset="0"/>
                      </a:endParaRPr>
                    </a:p>
                  </a:txBody>
                  <a:tcPr marL="68580" marR="68580" marT="0" marB="0" anchor="ctr"/>
                </a:tc>
                <a:tc>
                  <a:txBody>
                    <a:bodyPr/>
                    <a:lstStyle/>
                    <a:p>
                      <a:pPr marL="0" marR="0" algn="ctr">
                        <a:spcBef>
                          <a:spcPts val="0"/>
                        </a:spcBef>
                        <a:spcAft>
                          <a:spcPts val="0"/>
                        </a:spcAft>
                      </a:pPr>
                      <a:r>
                        <a:rPr lang="en-US" sz="1800">
                          <a:effectLst/>
                        </a:rPr>
                        <a:t>20 Mbytes</a:t>
                      </a:r>
                      <a:endParaRPr lang="en-US" sz="2800">
                        <a:effectLst/>
                        <a:latin typeface="Times New Roman" charset="0"/>
                        <a:ea typeface="Times New Roman" charset="0"/>
                      </a:endParaRPr>
                    </a:p>
                  </a:txBody>
                  <a:tcPr marL="68580" marR="68580" marT="0" marB="0" anchor="ctr"/>
                </a:tc>
              </a:tr>
              <a:tr h="578013">
                <a:tc>
                  <a:txBody>
                    <a:bodyPr/>
                    <a:lstStyle/>
                    <a:p>
                      <a:pPr marL="0" marR="0" algn="ctr">
                        <a:spcBef>
                          <a:spcPts val="0"/>
                        </a:spcBef>
                        <a:spcAft>
                          <a:spcPts val="0"/>
                        </a:spcAft>
                      </a:pPr>
                      <a:r>
                        <a:rPr lang="en-US" sz="1800">
                          <a:effectLst/>
                        </a:rPr>
                        <a:t>Martha Music</a:t>
                      </a:r>
                      <a:endParaRPr lang="en-US" sz="2800">
                        <a:effectLst/>
                        <a:latin typeface="Times New Roman" charset="0"/>
                        <a:ea typeface="Times New Roman" charset="0"/>
                      </a:endParaRPr>
                    </a:p>
                  </a:txBody>
                  <a:tcPr marL="68580" marR="68580" marT="0" marB="0" anchor="ctr"/>
                </a:tc>
                <a:tc>
                  <a:txBody>
                    <a:bodyPr/>
                    <a:lstStyle/>
                    <a:p>
                      <a:pPr marL="0" marR="0" algn="ctr">
                        <a:spcBef>
                          <a:spcPts val="0"/>
                        </a:spcBef>
                        <a:spcAft>
                          <a:spcPts val="0"/>
                        </a:spcAft>
                      </a:pPr>
                      <a:r>
                        <a:rPr lang="en-US" sz="1800">
                          <a:effectLst/>
                        </a:rPr>
                        <a:t>200 kbps</a:t>
                      </a:r>
                      <a:endParaRPr lang="en-US" sz="2800">
                        <a:effectLst/>
                        <a:latin typeface="Times New Roman" charset="0"/>
                        <a:ea typeface="Times New Roman" charset="0"/>
                      </a:endParaRPr>
                    </a:p>
                  </a:txBody>
                  <a:tcPr marL="68580" marR="68580" marT="0" marB="0" anchor="ctr"/>
                </a:tc>
                <a:tc>
                  <a:txBody>
                    <a:bodyPr/>
                    <a:lstStyle/>
                    <a:p>
                      <a:pPr marL="0" marR="0" algn="ctr">
                        <a:spcBef>
                          <a:spcPts val="0"/>
                        </a:spcBef>
                        <a:spcAft>
                          <a:spcPts val="0"/>
                        </a:spcAft>
                      </a:pPr>
                      <a:r>
                        <a:rPr lang="en-US" sz="1800">
                          <a:effectLst/>
                        </a:rPr>
                        <a:t>100 Mbytes</a:t>
                      </a:r>
                      <a:endParaRPr lang="en-US" sz="2800">
                        <a:effectLst/>
                        <a:latin typeface="Times New Roman" charset="0"/>
                        <a:ea typeface="Times New Roman" charset="0"/>
                      </a:endParaRPr>
                    </a:p>
                  </a:txBody>
                  <a:tcPr marL="68580" marR="68580" marT="0" marB="0" anchor="ctr"/>
                </a:tc>
              </a:tr>
              <a:tr h="621970">
                <a:tc>
                  <a:txBody>
                    <a:bodyPr/>
                    <a:lstStyle/>
                    <a:p>
                      <a:pPr marL="0" marR="0" algn="ctr">
                        <a:spcBef>
                          <a:spcPts val="0"/>
                        </a:spcBef>
                        <a:spcAft>
                          <a:spcPts val="0"/>
                        </a:spcAft>
                      </a:pPr>
                      <a:r>
                        <a:rPr lang="en-US" sz="1800">
                          <a:effectLst/>
                        </a:rPr>
                        <a:t>Victor Video</a:t>
                      </a:r>
                      <a:endParaRPr lang="en-US" sz="2800">
                        <a:effectLst/>
                        <a:latin typeface="Times New Roman" charset="0"/>
                        <a:ea typeface="Times New Roman" charset="0"/>
                      </a:endParaRPr>
                    </a:p>
                  </a:txBody>
                  <a:tcPr marL="68580" marR="68580" marT="0" marB="0" anchor="ctr"/>
                </a:tc>
                <a:tc>
                  <a:txBody>
                    <a:bodyPr/>
                    <a:lstStyle/>
                    <a:p>
                      <a:pPr marL="0" marR="0" algn="ctr">
                        <a:spcBef>
                          <a:spcPts val="0"/>
                        </a:spcBef>
                        <a:spcAft>
                          <a:spcPts val="0"/>
                        </a:spcAft>
                      </a:pPr>
                      <a:r>
                        <a:rPr lang="en-US" sz="1800">
                          <a:effectLst/>
                        </a:rPr>
                        <a:t>4 Mbps</a:t>
                      </a:r>
                      <a:endParaRPr lang="en-US" sz="2800">
                        <a:effectLst/>
                        <a:latin typeface="Times New Roman" charset="0"/>
                        <a:ea typeface="Times New Roman" charset="0"/>
                      </a:endParaRPr>
                    </a:p>
                  </a:txBody>
                  <a:tcPr marL="68580" marR="68580" marT="0" marB="0" anchor="ctr"/>
                </a:tc>
                <a:tc>
                  <a:txBody>
                    <a:bodyPr/>
                    <a:lstStyle/>
                    <a:p>
                      <a:pPr marL="0" marR="0" algn="ctr">
                        <a:spcBef>
                          <a:spcPts val="0"/>
                        </a:spcBef>
                        <a:spcAft>
                          <a:spcPts val="0"/>
                        </a:spcAft>
                      </a:pPr>
                      <a:r>
                        <a:rPr lang="en-US" sz="1800" dirty="0">
                          <a:effectLst/>
                        </a:rPr>
                        <a:t>2 </a:t>
                      </a:r>
                      <a:r>
                        <a:rPr lang="en-US" sz="1800" dirty="0" err="1">
                          <a:effectLst/>
                        </a:rPr>
                        <a:t>Gbytes</a:t>
                      </a:r>
                      <a:endParaRPr lang="en-US" sz="2800" dirty="0">
                        <a:effectLst/>
                        <a:latin typeface="Times New Roman" charset="0"/>
                        <a:ea typeface="Times New Roman" charset="0"/>
                      </a:endParaRPr>
                    </a:p>
                  </a:txBody>
                  <a:tcPr marL="68580" marR="68580" marT="0" marB="0" anchor="ctr"/>
                </a:tc>
              </a:tr>
            </a:tbl>
          </a:graphicData>
        </a:graphic>
      </p:graphicFrame>
    </p:spTree>
    <p:extLst>
      <p:ext uri="{BB962C8B-B14F-4D97-AF65-F5344CB8AC3E}">
        <p14:creationId xmlns:p14="http://schemas.microsoft.com/office/powerpoint/2010/main" val="15629432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930400"/>
            <a:ext cx="8596668" cy="4816389"/>
          </a:xfrm>
        </p:spPr>
        <p:txBody>
          <a:bodyPr>
            <a:normAutofit/>
          </a:bodyPr>
          <a:lstStyle/>
          <a:p>
            <a:r>
              <a:rPr lang="en-US" sz="2000" dirty="0"/>
              <a:t>There are two types of redundancy in video. Describe them, and discuss how they can be exploited for efficient compression. </a:t>
            </a:r>
          </a:p>
          <a:p>
            <a:endParaRPr lang="en-US" dirty="0" smtClean="0"/>
          </a:p>
          <a:p>
            <a:r>
              <a:rPr lang="en-US" dirty="0" smtClean="0"/>
              <a:t>Spatial Redundancy</a:t>
            </a:r>
          </a:p>
          <a:p>
            <a:pPr lvl="1"/>
            <a:r>
              <a:rPr lang="en-US" dirty="0" smtClean="0"/>
              <a:t>It </a:t>
            </a:r>
            <a:r>
              <a:rPr lang="en-US" dirty="0"/>
              <a:t>is the redundancy within a given </a:t>
            </a:r>
            <a:r>
              <a:rPr lang="en-US" dirty="0" smtClean="0"/>
              <a:t>image.</a:t>
            </a:r>
          </a:p>
          <a:p>
            <a:pPr lvl="1"/>
            <a:r>
              <a:rPr lang="en-US" dirty="0"/>
              <a:t>I</a:t>
            </a:r>
            <a:r>
              <a:rPr lang="en-US" dirty="0" smtClean="0"/>
              <a:t>mage </a:t>
            </a:r>
            <a:r>
              <a:rPr lang="en-US" dirty="0"/>
              <a:t>consists of mostly white space has a high degree of </a:t>
            </a:r>
            <a:r>
              <a:rPr lang="en-US" dirty="0" smtClean="0"/>
              <a:t>correlation or similarity.</a:t>
            </a:r>
          </a:p>
          <a:p>
            <a:pPr lvl="1"/>
            <a:r>
              <a:rPr lang="en-US" dirty="0" smtClean="0"/>
              <a:t>We can compress image without much loss in quality</a:t>
            </a:r>
          </a:p>
          <a:p>
            <a:r>
              <a:rPr lang="en-US" dirty="0"/>
              <a:t>Temporal Redundancy</a:t>
            </a:r>
          </a:p>
          <a:p>
            <a:pPr lvl="1"/>
            <a:r>
              <a:rPr lang="en-US" dirty="0"/>
              <a:t>If two frames of consecutive images are exactly the same (like in a video) we can just skip out on the re-encoding part and specify that the next image is just like the previous.</a:t>
            </a:r>
          </a:p>
          <a:p>
            <a:pPr lvl="1"/>
            <a:r>
              <a:rPr lang="en-US" dirty="0"/>
              <a:t>This saves a lot of computation and memory resources</a:t>
            </a:r>
          </a:p>
          <a:p>
            <a:endParaRPr lang="en-US" dirty="0"/>
          </a:p>
        </p:txBody>
      </p:sp>
    </p:spTree>
    <p:extLst>
      <p:ext uri="{BB962C8B-B14F-4D97-AF65-F5344CB8AC3E}">
        <p14:creationId xmlns:p14="http://schemas.microsoft.com/office/powerpoint/2010/main" val="20348995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Suppose an analog audio signal is sampled 16,000 times per second, and each sample is quantized into one of 1024 levels. What would be the resulting bit rate of the PCM digital audio signal? </a:t>
            </a:r>
          </a:p>
          <a:p>
            <a:endParaRPr lang="en-US" dirty="0" smtClean="0"/>
          </a:p>
          <a:p>
            <a:r>
              <a:rPr lang="en-US" dirty="0" smtClean="0"/>
              <a:t>1024 levels -&gt; 10 bits per sample (2</a:t>
            </a:r>
            <a:r>
              <a:rPr lang="en-US" baseline="30000" dirty="0" smtClean="0"/>
              <a:t>10</a:t>
            </a:r>
            <a:r>
              <a:rPr lang="en-US" dirty="0" smtClean="0"/>
              <a:t> = 1024)</a:t>
            </a:r>
          </a:p>
          <a:p>
            <a:r>
              <a:rPr lang="en-US" dirty="0" smtClean="0"/>
              <a:t>Resulting bit rate = 16,000 x 10 = 160,000 = 160 Kbps</a:t>
            </a:r>
            <a:endParaRPr lang="en-US" dirty="0"/>
          </a:p>
        </p:txBody>
      </p:sp>
    </p:spTree>
    <p:extLst>
      <p:ext uri="{BB962C8B-B14F-4D97-AF65-F5344CB8AC3E}">
        <p14:creationId xmlns:p14="http://schemas.microsoft.com/office/powerpoint/2010/main" val="7361817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053" y="665422"/>
            <a:ext cx="8596668" cy="5821875"/>
          </a:xfrm>
        </p:spPr>
        <p:txBody>
          <a:bodyPr>
            <a:normAutofit/>
          </a:bodyPr>
          <a:lstStyle/>
          <a:p>
            <a:r>
              <a:rPr lang="en-US" sz="2000" dirty="0"/>
              <a:t>Multimedia applications can be classified into three categories. Name and describe each category. </a:t>
            </a:r>
            <a:endParaRPr lang="en-US" sz="2000" dirty="0" smtClean="0"/>
          </a:p>
          <a:p>
            <a:endParaRPr lang="en-US" dirty="0"/>
          </a:p>
          <a:p>
            <a:r>
              <a:rPr lang="en-US" dirty="0" smtClean="0"/>
              <a:t>Streaming stored audio or video</a:t>
            </a:r>
          </a:p>
          <a:p>
            <a:pPr lvl="1"/>
            <a:r>
              <a:rPr lang="en-US" dirty="0" smtClean="0"/>
              <a:t>Prerecorded media. </a:t>
            </a:r>
          </a:p>
          <a:p>
            <a:pPr lvl="1"/>
            <a:r>
              <a:rPr lang="en-US" dirty="0" smtClean="0"/>
              <a:t>Users send requests to servers to view the media.</a:t>
            </a:r>
          </a:p>
          <a:p>
            <a:pPr lvl="1"/>
            <a:r>
              <a:rPr lang="en-US" dirty="0" smtClean="0"/>
              <a:t>Ex. Netflix, YouTube</a:t>
            </a:r>
          </a:p>
          <a:p>
            <a:r>
              <a:rPr lang="en-US" dirty="0" smtClean="0"/>
              <a:t>Conversational VoIP</a:t>
            </a:r>
          </a:p>
          <a:p>
            <a:pPr lvl="1"/>
            <a:r>
              <a:rPr lang="en-US" dirty="0" smtClean="0"/>
              <a:t>Real time voice/video transmission from one user to other</a:t>
            </a:r>
          </a:p>
          <a:p>
            <a:pPr lvl="1"/>
            <a:r>
              <a:rPr lang="en-US" dirty="0" smtClean="0"/>
              <a:t>Ex. Skype, FaceTime</a:t>
            </a:r>
          </a:p>
          <a:p>
            <a:r>
              <a:rPr lang="en-US" dirty="0" smtClean="0"/>
              <a:t>Streaming live audio and video</a:t>
            </a:r>
          </a:p>
          <a:p>
            <a:pPr lvl="1"/>
            <a:r>
              <a:rPr lang="en-US" dirty="0" smtClean="0"/>
              <a:t>Users can receive live media over the internet</a:t>
            </a:r>
          </a:p>
          <a:p>
            <a:pPr lvl="1"/>
            <a:r>
              <a:rPr lang="en-US" dirty="0" smtClean="0"/>
              <a:t>Ex. YouTube live, Facebook live</a:t>
            </a:r>
            <a:endParaRPr lang="en-US" dirty="0"/>
          </a:p>
        </p:txBody>
      </p:sp>
    </p:spTree>
    <p:extLst>
      <p:ext uri="{BB962C8B-B14F-4D97-AF65-F5344CB8AC3E}">
        <p14:creationId xmlns:p14="http://schemas.microsoft.com/office/powerpoint/2010/main" val="8405807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480" y="949627"/>
            <a:ext cx="8596668" cy="5648881"/>
          </a:xfrm>
        </p:spPr>
        <p:txBody>
          <a:bodyPr/>
          <a:lstStyle/>
          <a:p>
            <a:r>
              <a:rPr lang="en-US" sz="2000" dirty="0"/>
              <a:t>Streaming video systems can be classified into three categories. Name and briefly describe each of these categories. </a:t>
            </a:r>
            <a:endParaRPr lang="en-US" sz="2000" dirty="0" smtClean="0"/>
          </a:p>
          <a:p>
            <a:endParaRPr lang="en-US" dirty="0"/>
          </a:p>
          <a:p>
            <a:r>
              <a:rPr lang="en-US" dirty="0" smtClean="0"/>
              <a:t>UDP Streaming</a:t>
            </a:r>
          </a:p>
          <a:p>
            <a:pPr lvl="1"/>
            <a:r>
              <a:rPr lang="en-US" dirty="0"/>
              <a:t>T</a:t>
            </a:r>
            <a:r>
              <a:rPr lang="en-US" dirty="0" smtClean="0"/>
              <a:t>he </a:t>
            </a:r>
            <a:r>
              <a:rPr lang="en-US" dirty="0"/>
              <a:t>server transmits video at a rate that matches the client’s video consumption rate by clocking out the video chunks over UDP at a steady rate. </a:t>
            </a:r>
          </a:p>
          <a:p>
            <a:r>
              <a:rPr lang="en-US" dirty="0" smtClean="0"/>
              <a:t>HTTP Streaming</a:t>
            </a:r>
          </a:p>
          <a:p>
            <a:pPr lvl="1"/>
            <a:r>
              <a:rPr lang="en-US" dirty="0" smtClean="0"/>
              <a:t>The media is stored on an HTTP server (accessed through an URL)</a:t>
            </a:r>
          </a:p>
          <a:p>
            <a:pPr lvl="1"/>
            <a:r>
              <a:rPr lang="en-US" dirty="0" smtClean="0"/>
              <a:t>User establishes TCP connection with the server and issues GET request</a:t>
            </a:r>
          </a:p>
          <a:p>
            <a:pPr lvl="1"/>
            <a:r>
              <a:rPr lang="en-US" dirty="0" smtClean="0"/>
              <a:t>Server sends back the media within the response message</a:t>
            </a:r>
          </a:p>
          <a:p>
            <a:r>
              <a:rPr lang="en-US" dirty="0" smtClean="0"/>
              <a:t>Adaptive HTTP Streaming (DASH)</a:t>
            </a:r>
          </a:p>
          <a:p>
            <a:pPr lvl="1"/>
            <a:r>
              <a:rPr lang="en-US" dirty="0" smtClean="0"/>
              <a:t>The media is encoded in multiple versions, with different bitrate &amp; quality level</a:t>
            </a:r>
          </a:p>
          <a:p>
            <a:pPr lvl="1"/>
            <a:r>
              <a:rPr lang="en-US" dirty="0" smtClean="0"/>
              <a:t>The type of bitrate transmitted depends on the available bandwidth of the user at that point of time</a:t>
            </a:r>
          </a:p>
          <a:p>
            <a:pPr lvl="1"/>
            <a:r>
              <a:rPr lang="en-US" dirty="0" smtClean="0"/>
              <a:t>This is dynamic in nature and adapts to changing bandwidth</a:t>
            </a:r>
          </a:p>
          <a:p>
            <a:pPr lvl="1"/>
            <a:endParaRPr lang="en-US" dirty="0"/>
          </a:p>
        </p:txBody>
      </p:sp>
    </p:spTree>
    <p:extLst>
      <p:ext uri="{BB962C8B-B14F-4D97-AF65-F5344CB8AC3E}">
        <p14:creationId xmlns:p14="http://schemas.microsoft.com/office/powerpoint/2010/main" val="16681956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480" y="924914"/>
            <a:ext cx="8596668" cy="5080470"/>
          </a:xfrm>
        </p:spPr>
        <p:txBody>
          <a:bodyPr/>
          <a:lstStyle/>
          <a:p>
            <a:r>
              <a:rPr lang="en-US" sz="2400" dirty="0"/>
              <a:t>List three disadvantages of UDP streaming</a:t>
            </a:r>
            <a:r>
              <a:rPr lang="en-US" sz="2400" dirty="0" smtClean="0"/>
              <a:t>.</a:t>
            </a:r>
          </a:p>
          <a:p>
            <a:endParaRPr lang="en-US" dirty="0"/>
          </a:p>
          <a:p>
            <a:pPr lvl="0"/>
            <a:r>
              <a:rPr lang="en-US" dirty="0"/>
              <a:t>Due to unpredictable and varying amount of available bandwidth between server and client, constant-rate UDP streaming can fail to provide continuous play out.</a:t>
            </a:r>
          </a:p>
          <a:p>
            <a:pPr lvl="0"/>
            <a:r>
              <a:rPr lang="en-US" dirty="0"/>
              <a:t>It requires a media control server, such as an RTSP server, to process client-to-server interactivity requests and to track client state for each ongoing client session.</a:t>
            </a:r>
          </a:p>
          <a:p>
            <a:pPr lvl="0"/>
            <a:r>
              <a:rPr lang="en-US" dirty="0"/>
              <a:t>Many firewalls are configured to block UDP traffic, preventing users behind these firewalls from receiving UDP video</a:t>
            </a:r>
            <a:r>
              <a:rPr lang="en-US" dirty="0" smtClean="0"/>
              <a:t>. </a:t>
            </a:r>
            <a:endParaRPr lang="en-US" dirty="0"/>
          </a:p>
          <a:p>
            <a:endParaRPr lang="en-US" dirty="0"/>
          </a:p>
        </p:txBody>
      </p:sp>
    </p:spTree>
    <p:extLst>
      <p:ext uri="{BB962C8B-B14F-4D97-AF65-F5344CB8AC3E}">
        <p14:creationId xmlns:p14="http://schemas.microsoft.com/office/powerpoint/2010/main" val="14899721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a:t>With HTTP streaming, are the TCP receive buffer and the client’s application buffer the same thing? If not, how do they interact? </a:t>
            </a:r>
          </a:p>
          <a:p>
            <a:endParaRPr lang="en-US" dirty="0" smtClean="0"/>
          </a:p>
          <a:p>
            <a:r>
              <a:rPr lang="en-US" dirty="0" smtClean="0"/>
              <a:t>No</a:t>
            </a:r>
          </a:p>
          <a:p>
            <a:pPr lvl="0"/>
            <a:r>
              <a:rPr lang="en-US" dirty="0" smtClean="0"/>
              <a:t>Client -&gt; </a:t>
            </a:r>
            <a:r>
              <a:rPr lang="en-US" dirty="0"/>
              <a:t>A</a:t>
            </a:r>
            <a:r>
              <a:rPr lang="en-US" dirty="0" smtClean="0"/>
              <a:t>pplication </a:t>
            </a:r>
            <a:r>
              <a:rPr lang="en-US" dirty="0"/>
              <a:t>reads bytes from the TCP receive buffer and places the bytes in the client application buffer.</a:t>
            </a:r>
            <a:endParaRPr lang="en-US" b="1" dirty="0"/>
          </a:p>
          <a:p>
            <a:endParaRPr lang="en-US" dirty="0"/>
          </a:p>
        </p:txBody>
      </p:sp>
    </p:spTree>
    <p:extLst>
      <p:ext uri="{BB962C8B-B14F-4D97-AF65-F5344CB8AC3E}">
        <p14:creationId xmlns:p14="http://schemas.microsoft.com/office/powerpoint/2010/main" val="10709190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141</TotalTime>
  <Words>1286</Words>
  <Application>Microsoft Macintosh PowerPoint</Application>
  <PresentationFormat>Widescreen</PresentationFormat>
  <Paragraphs>113</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Mangal</vt:lpstr>
      <vt:lpstr>Times New Roman</vt:lpstr>
      <vt:lpstr>Trebuchet MS</vt:lpstr>
      <vt:lpstr>Wingdings 3</vt:lpstr>
      <vt:lpstr>Facet</vt:lpstr>
      <vt:lpstr>CS 176c Discussion Section</vt:lpstr>
      <vt:lpstr>Review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Section</dc:title>
  <dc:creator>Vivek Adarsh</dc:creator>
  <cp:lastModifiedBy>Vivek Adarsh</cp:lastModifiedBy>
  <cp:revision>14</cp:revision>
  <dcterms:created xsi:type="dcterms:W3CDTF">2017-05-15T19:44:45Z</dcterms:created>
  <dcterms:modified xsi:type="dcterms:W3CDTF">2017-05-16T01:05:13Z</dcterms:modified>
</cp:coreProperties>
</file>