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5"/>
  </p:notesMasterIdLst>
  <p:sldIdLst>
    <p:sldId id="256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1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6A0F5-8DD3-4D41-A7CF-D9D8B47B19F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C14B5-FBBD-1F4D-A65A-A421C2551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3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5/22/17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nuplot.inf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tx1"/>
                </a:solidFill>
              </a:rPr>
              <a:t>GNUplot &amp; PCAP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Discussion Section </a:t>
            </a:r>
            <a:r>
              <a:rPr lang="mr-IN" sz="2800" dirty="0" smtClean="0">
                <a:solidFill>
                  <a:schemeClr val="tx1"/>
                </a:solidFill>
              </a:rPr>
              <a:t>–</a:t>
            </a:r>
            <a:r>
              <a:rPr lang="en-US" sz="2800" dirty="0" smtClean="0">
                <a:solidFill>
                  <a:schemeClr val="tx1"/>
                </a:solidFill>
              </a:rPr>
              <a:t> May 22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869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Who Uses PCAP?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Researchers</a:t>
            </a:r>
            <a:r>
              <a:rPr lang="en-US" sz="2800" dirty="0"/>
              <a:t>: access to raw data</a:t>
            </a:r>
          </a:p>
          <a:p>
            <a:r>
              <a:rPr lang="en-US" sz="2800" b="1" dirty="0"/>
              <a:t>Administrators</a:t>
            </a:r>
            <a:r>
              <a:rPr lang="en-US" sz="2800" dirty="0"/>
              <a:t>: debug network problems</a:t>
            </a:r>
          </a:p>
          <a:p>
            <a:r>
              <a:rPr lang="en-US" sz="2800" b="1" dirty="0"/>
              <a:t>Analysts</a:t>
            </a:r>
            <a:r>
              <a:rPr lang="en-US" sz="2800" dirty="0"/>
              <a:t>: characterize malware activity</a:t>
            </a:r>
          </a:p>
          <a:p>
            <a:r>
              <a:rPr lang="en-US" sz="2800" b="1" dirty="0"/>
              <a:t>Incident</a:t>
            </a:r>
            <a:r>
              <a:rPr lang="en-US" sz="2800" dirty="0"/>
              <a:t> </a:t>
            </a:r>
            <a:r>
              <a:rPr lang="en-US" sz="2800" b="1" dirty="0"/>
              <a:t>Responders</a:t>
            </a:r>
            <a:r>
              <a:rPr lang="en-US" sz="2800" dirty="0"/>
              <a:t>: follow malware </a:t>
            </a:r>
          </a:p>
          <a:p>
            <a:endParaRPr lang="en-US" sz="2800" dirty="0" smtClean="0"/>
          </a:p>
          <a:p>
            <a:r>
              <a:rPr lang="en-US" sz="2800" dirty="0" smtClean="0"/>
              <a:t>What would </a:t>
            </a:r>
            <a:r>
              <a:rPr lang="en-US" sz="2800" b="1" dirty="0" smtClean="0"/>
              <a:t>you</a:t>
            </a:r>
            <a:r>
              <a:rPr lang="en-US" sz="2800" dirty="0" smtClean="0"/>
              <a:t> use it for?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0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Collecting PCAP</a:t>
            </a:r>
          </a:p>
        </p:txBody>
      </p:sp>
      <p:pic>
        <p:nvPicPr>
          <p:cNvPr id="4" name="Picture 3" descr="skd188257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260" y="2695681"/>
            <a:ext cx="1881996" cy="1743187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3573774" y="2788209"/>
            <a:ext cx="2120043" cy="165066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5872232" y="2977141"/>
            <a:ext cx="3264028" cy="111668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7" name="Line Callout 2 6"/>
          <p:cNvSpPr/>
          <p:nvPr/>
        </p:nvSpPr>
        <p:spPr>
          <a:xfrm>
            <a:off x="10504516" y="1801559"/>
            <a:ext cx="1199804" cy="778663"/>
          </a:xfrm>
          <a:prstGeom prst="borderCallout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Wireshark</a:t>
            </a:r>
            <a:endParaRPr lang="en-US" dirty="0"/>
          </a:p>
          <a:p>
            <a:pPr algn="ctr"/>
            <a:r>
              <a:rPr lang="en-US" dirty="0" smtClean="0"/>
              <a:t>Tcpdump, </a:t>
            </a:r>
            <a:r>
              <a:rPr lang="en-US" dirty="0" err="1" smtClean="0"/>
              <a:t>tshark</a:t>
            </a:r>
            <a:endParaRPr lang="en-US" dirty="0" smtClean="0"/>
          </a:p>
        </p:txBody>
      </p:sp>
      <p:sp>
        <p:nvSpPr>
          <p:cNvPr id="8" name="Line Callout 2 7"/>
          <p:cNvSpPr/>
          <p:nvPr/>
        </p:nvSpPr>
        <p:spPr>
          <a:xfrm>
            <a:off x="7110674" y="2695681"/>
            <a:ext cx="808135" cy="428408"/>
          </a:xfrm>
          <a:prstGeom prst="borderCallout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Tap</a:t>
            </a:r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7110674" y="4438868"/>
            <a:ext cx="1626766" cy="4284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4956"/>
              <a:gd name="adj6" fmla="val -260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Inline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81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063" y="1872182"/>
            <a:ext cx="8833104" cy="3255264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Demo time!</a:t>
            </a:r>
            <a:br>
              <a:rPr lang="en-US" sz="4800" dirty="0" smtClean="0">
                <a:solidFill>
                  <a:schemeClr val="tx1"/>
                </a:solidFill>
              </a:rPr>
            </a:br>
            <a:r>
              <a:rPr lang="en-US" sz="4800" dirty="0" smtClean="0">
                <a:solidFill>
                  <a:schemeClr val="tx1"/>
                </a:solidFill>
              </a:rPr>
              <a:t>Wireshark &amp; tcpdump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415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Useful Resources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err="1">
                <a:solidFill>
                  <a:schemeClr val="tx1"/>
                </a:solidFill>
              </a:rPr>
              <a:t>Goto</a:t>
            </a:r>
            <a:r>
              <a:rPr lang="en-US" altLang="x-none" dirty="0">
                <a:solidFill>
                  <a:schemeClr val="tx1"/>
                </a:solidFill>
              </a:rPr>
              <a:t> gnuplot homepage: </a:t>
            </a:r>
            <a:r>
              <a:rPr lang="en-US" altLang="x-none" u="sng" dirty="0">
                <a:solidFill>
                  <a:schemeClr val="tx1"/>
                </a:solidFill>
              </a:rPr>
              <a:t>http://www.gnuplot.info</a:t>
            </a:r>
          </a:p>
          <a:p>
            <a:r>
              <a:rPr lang="en-US" altLang="x-none" dirty="0" err="1">
                <a:solidFill>
                  <a:schemeClr val="tx1"/>
                </a:solidFill>
              </a:rPr>
              <a:t>Goto</a:t>
            </a:r>
            <a:r>
              <a:rPr lang="en-US" altLang="x-none" dirty="0">
                <a:solidFill>
                  <a:schemeClr val="tx1"/>
                </a:solidFill>
              </a:rPr>
              <a:t> gnuplot demos: </a:t>
            </a:r>
            <a:r>
              <a:rPr lang="en-US" altLang="x-none" u="sng" dirty="0">
                <a:solidFill>
                  <a:schemeClr val="tx1"/>
                </a:solidFill>
              </a:rPr>
              <a:t>http://www.gnuplot.info/screenshots/index.html#demos</a:t>
            </a:r>
          </a:p>
          <a:p>
            <a:r>
              <a:rPr lang="en-US" altLang="x-none" dirty="0" err="1">
                <a:solidFill>
                  <a:schemeClr val="tx1"/>
                </a:solidFill>
              </a:rPr>
              <a:t>Goto</a:t>
            </a:r>
            <a:r>
              <a:rPr lang="en-US" altLang="x-none" dirty="0">
                <a:solidFill>
                  <a:schemeClr val="tx1"/>
                </a:solidFill>
              </a:rPr>
              <a:t> gnuplot tutorial: </a:t>
            </a:r>
            <a:r>
              <a:rPr lang="en-US" altLang="x-none" u="sng" dirty="0">
                <a:solidFill>
                  <a:schemeClr val="tx1"/>
                </a:solidFill>
              </a:rPr>
              <a:t>http://www.gnuplot.info/help.html       </a:t>
            </a:r>
          </a:p>
          <a:p>
            <a:r>
              <a:rPr lang="en-US" altLang="x-none" dirty="0">
                <a:solidFill>
                  <a:schemeClr val="tx1"/>
                </a:solidFill>
              </a:rPr>
              <a:t>Gnuplot documentation (Most useful!): </a:t>
            </a:r>
            <a:r>
              <a:rPr lang="en-US" altLang="x-none" u="sng" dirty="0">
                <a:solidFill>
                  <a:schemeClr val="tx1"/>
                </a:solidFill>
              </a:rPr>
              <a:t>http://www.gnuplot.info/docs_5.0/gnuplot.pdf   </a:t>
            </a:r>
          </a:p>
          <a:p>
            <a:r>
              <a:rPr lang="en-US" altLang="x-none" dirty="0">
                <a:solidFill>
                  <a:schemeClr val="tx1"/>
                </a:solidFill>
              </a:rPr>
              <a:t>Some of the content have been taken from </a:t>
            </a:r>
            <a:r>
              <a:rPr lang="en-US" altLang="x-none" u="sng" dirty="0">
                <a:solidFill>
                  <a:schemeClr val="tx1"/>
                </a:solidFill>
              </a:rPr>
              <a:t>http://www.usm.uni-muenchen.de/people/</a:t>
            </a:r>
            <a:r>
              <a:rPr lang="en-US" altLang="x-none" u="sng" dirty="0" err="1">
                <a:solidFill>
                  <a:schemeClr val="tx1"/>
                </a:solidFill>
              </a:rPr>
              <a:t>puls</a:t>
            </a:r>
            <a:r>
              <a:rPr lang="en-US" altLang="x-none" u="sng" dirty="0">
                <a:solidFill>
                  <a:schemeClr val="tx1"/>
                </a:solidFill>
              </a:rPr>
              <a:t>/lessons/</a:t>
            </a:r>
            <a:r>
              <a:rPr lang="en-US" altLang="x-none" u="sng" dirty="0" err="1">
                <a:solidFill>
                  <a:schemeClr val="tx1"/>
                </a:solidFill>
              </a:rPr>
              <a:t>intro_general</a:t>
            </a:r>
            <a:r>
              <a:rPr lang="en-US" altLang="x-none" u="sng" dirty="0">
                <a:solidFill>
                  <a:schemeClr val="tx1"/>
                </a:solidFill>
              </a:rPr>
              <a:t>/gnuplot/</a:t>
            </a:r>
            <a:r>
              <a:rPr lang="en-US" altLang="x-none" u="sng" dirty="0" err="1">
                <a:solidFill>
                  <a:schemeClr val="tx1"/>
                </a:solidFill>
              </a:rPr>
              <a:t>gnuplot_for_beginners.pdf</a:t>
            </a:r>
            <a:endParaRPr lang="en-US" altLang="x-none" u="sng" dirty="0">
              <a:solidFill>
                <a:schemeClr val="tx1"/>
              </a:solidFill>
            </a:endParaRPr>
          </a:p>
          <a:p>
            <a:r>
              <a:rPr lang="en-US" altLang="x-none" dirty="0">
                <a:solidFill>
                  <a:schemeClr val="tx1"/>
                </a:solidFill>
              </a:rPr>
              <a:t>And lastly, YouTube is your friend! There are tons of tutorials available for GNUplot              </a:t>
            </a:r>
          </a:p>
          <a:p>
            <a:endParaRPr lang="en-US" altLang="x-none" dirty="0">
              <a:solidFill>
                <a:schemeClr val="tx1"/>
              </a:solidFill>
            </a:endParaRPr>
          </a:p>
          <a:p>
            <a:endParaRPr lang="en-US" altLang="x-none" dirty="0">
              <a:solidFill>
                <a:schemeClr val="tx1"/>
              </a:solidFill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725600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158" y="1789642"/>
            <a:ext cx="4260028" cy="3269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GNUplot?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r>
              <a:rPr lang="en-US" dirty="0"/>
              <a:t>It’s an interactive plotting </a:t>
            </a:r>
            <a:r>
              <a:rPr lang="en-US" dirty="0" smtClean="0"/>
              <a:t>environment</a:t>
            </a:r>
            <a:endParaRPr lang="en-US" dirty="0"/>
          </a:p>
          <a:p>
            <a:r>
              <a:rPr lang="en-US" dirty="0"/>
              <a:t>Can be directly used from Terminal (popular method)</a:t>
            </a:r>
          </a:p>
          <a:p>
            <a:r>
              <a:rPr lang="en-US" dirty="0"/>
              <a:t>Or can be imported as a module in Python</a:t>
            </a:r>
          </a:p>
        </p:txBody>
      </p:sp>
    </p:spTree>
    <p:extLst>
      <p:ext uri="{BB962C8B-B14F-4D97-AF65-F5344CB8AC3E}">
        <p14:creationId xmlns:p14="http://schemas.microsoft.com/office/powerpoint/2010/main" val="3440865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0640" y="4090151"/>
            <a:ext cx="3371946" cy="1999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1" r="9413" b="3"/>
          <a:stretch/>
        </p:blipFill>
        <p:spPr>
          <a:xfrm>
            <a:off x="5120640" y="758952"/>
            <a:ext cx="3362833" cy="319149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6" r="10713" b="-2"/>
          <a:stretch/>
        </p:blipFill>
        <p:spPr>
          <a:xfrm>
            <a:off x="8647719" y="2729566"/>
            <a:ext cx="2840191" cy="3360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" r="-4" b="-4"/>
          <a:stretch/>
        </p:blipFill>
        <p:spPr>
          <a:xfrm>
            <a:off x="8638608" y="758952"/>
            <a:ext cx="2849303" cy="1830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77" r="-8" b="-8"/>
          <a:stretch/>
        </p:blipFill>
        <p:spPr>
          <a:xfrm>
            <a:off x="5120640" y="4090151"/>
            <a:ext cx="3371946" cy="19997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128" y="1298448"/>
            <a:ext cx="3843409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70000"/>
              </a:lnSpc>
            </a:pPr>
            <a:r>
              <a:rPr lang="en-US" sz="4100" i="1" spc="-100" dirty="0">
                <a:solidFill>
                  <a:schemeClr val="tx1"/>
                </a:solidFill>
              </a:rPr>
              <a:t>What can you do with GNUplot?</a:t>
            </a:r>
            <a:br>
              <a:rPr lang="en-US" sz="4100" i="1" spc="-100" dirty="0">
                <a:solidFill>
                  <a:schemeClr val="tx1"/>
                </a:solidFill>
              </a:rPr>
            </a:br>
            <a:r>
              <a:rPr lang="en-US" sz="4100" i="1" spc="-100" dirty="0">
                <a:solidFill>
                  <a:schemeClr val="tx1"/>
                </a:solidFill>
              </a:rPr>
              <a:t/>
            </a:r>
            <a:br>
              <a:rPr lang="en-US" sz="4100" i="1" spc="-100" dirty="0">
                <a:solidFill>
                  <a:schemeClr val="tx1"/>
                </a:solidFill>
              </a:rPr>
            </a:br>
            <a:r>
              <a:rPr lang="en-US" sz="4100" i="1" spc="-100" dirty="0">
                <a:solidFill>
                  <a:schemeClr val="tx1"/>
                </a:solidFill>
              </a:rPr>
              <a:t/>
            </a:r>
            <a:br>
              <a:rPr lang="en-US" sz="4100" i="1" spc="-100" dirty="0">
                <a:solidFill>
                  <a:schemeClr val="tx1"/>
                </a:solidFill>
              </a:rPr>
            </a:br>
            <a:r>
              <a:rPr lang="en-US" sz="4100" spc="-100" dirty="0">
                <a:solidFill>
                  <a:schemeClr val="tx1"/>
                </a:solidFill>
              </a:rPr>
              <a:t>&gt; Graph these beautiful plots!</a:t>
            </a:r>
          </a:p>
        </p:txBody>
      </p:sp>
    </p:spTree>
    <p:extLst>
      <p:ext uri="{BB962C8B-B14F-4D97-AF65-F5344CB8AC3E}">
        <p14:creationId xmlns:p14="http://schemas.microsoft.com/office/powerpoint/2010/main" val="78767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Basic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math, string and time functions</a:t>
            </a:r>
          </a:p>
          <a:p>
            <a:r>
              <a:rPr lang="en-US" dirty="0" smtClean="0"/>
              <a:t>Provides block structure if/while/do</a:t>
            </a:r>
          </a:p>
          <a:p>
            <a:r>
              <a:rPr lang="en-US" dirty="0"/>
              <a:t>Can select a column of data from a data file </a:t>
            </a:r>
            <a:r>
              <a:rPr lang="en-US" dirty="0" smtClean="0"/>
              <a:t>by </a:t>
            </a:r>
            <a:r>
              <a:rPr lang="en-US" dirty="0"/>
              <a:t>matching a label, or by index. </a:t>
            </a:r>
            <a:endParaRPr lang="en-US" dirty="0" smtClean="0"/>
          </a:p>
          <a:p>
            <a:r>
              <a:rPr lang="en-US" dirty="0" smtClean="0"/>
              <a:t>Installing GNUplot: </a:t>
            </a:r>
          </a:p>
          <a:p>
            <a:r>
              <a:rPr lang="en-US" dirty="0"/>
              <a:t>Windows get .exe from </a:t>
            </a:r>
            <a:r>
              <a:rPr lang="en-US" dirty="0" err="1"/>
              <a:t>sourceforge.net</a:t>
            </a:r>
            <a:r>
              <a:rPr lang="en-US" dirty="0"/>
              <a:t>/projects/</a:t>
            </a:r>
            <a:r>
              <a:rPr lang="en-US" dirty="0" err="1"/>
              <a:t>gnuplot</a:t>
            </a:r>
            <a:r>
              <a:rPr lang="en-US" dirty="0"/>
              <a:t>/files </a:t>
            </a:r>
            <a:endParaRPr lang="en-US" dirty="0" smtClean="0"/>
          </a:p>
          <a:p>
            <a:r>
              <a:rPr lang="en-US" dirty="0" smtClean="0"/>
              <a:t>Mac </a:t>
            </a:r>
            <a:r>
              <a:rPr lang="en-US" dirty="0"/>
              <a:t>get .</a:t>
            </a:r>
            <a:r>
              <a:rPr lang="en-US" dirty="0" err="1"/>
              <a:t>tar.gz</a:t>
            </a:r>
            <a:r>
              <a:rPr lang="en-US" dirty="0"/>
              <a:t> from </a:t>
            </a:r>
            <a:r>
              <a:rPr lang="en-US" dirty="0" err="1"/>
              <a:t>sourceforge.net</a:t>
            </a:r>
            <a:r>
              <a:rPr lang="en-US" dirty="0"/>
              <a:t>/projects/</a:t>
            </a:r>
            <a:r>
              <a:rPr lang="en-US" dirty="0" err="1"/>
              <a:t>gnuplot</a:t>
            </a:r>
            <a:r>
              <a:rPr lang="en-US" dirty="0"/>
              <a:t>/files </a:t>
            </a:r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/>
              <a:t>shell, go to download directory, type ”configure”, ”make”, ”</a:t>
            </a:r>
            <a:r>
              <a:rPr lang="en-US" dirty="0" err="1"/>
              <a:t>sudo</a:t>
            </a:r>
            <a:r>
              <a:rPr lang="en-US" dirty="0"/>
              <a:t> make install” </a:t>
            </a:r>
            <a:endParaRPr lang="en-US" dirty="0" smtClean="0"/>
          </a:p>
          <a:p>
            <a:r>
              <a:rPr lang="en-US" dirty="0" smtClean="0"/>
              <a:t>Linux </a:t>
            </a:r>
            <a:r>
              <a:rPr lang="en-US" dirty="0"/>
              <a:t>use package management system</a:t>
            </a:r>
            <a:endParaRPr lang="en-US" dirty="0" smtClean="0"/>
          </a:p>
          <a:p>
            <a:r>
              <a:rPr lang="en-US" dirty="0" smtClean="0"/>
              <a:t>To start, type “gnuplot” in terminal/</a:t>
            </a:r>
            <a:r>
              <a:rPr lang="en-US" dirty="0" err="1" smtClean="0"/>
              <a:t>cmd</a:t>
            </a:r>
            <a:endParaRPr lang="en-US" dirty="0"/>
          </a:p>
          <a:p>
            <a:r>
              <a:rPr lang="en-US" dirty="0" smtClean="0"/>
              <a:t>To quit, type “quit”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12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1" name="Rectangle 4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09288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005" y="759599"/>
            <a:ext cx="3958791" cy="5330650"/>
          </a:xfrm>
          <a:prstGeom prst="rect">
            <a:avLst/>
          </a:prstGeom>
        </p:spPr>
      </p:pic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298448"/>
            <a:ext cx="4705801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>
                <a:solidFill>
                  <a:schemeClr val="tx1"/>
                </a:solidFill>
              </a:rPr>
              <a:t>Set the terminal type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9848" y="5003897"/>
            <a:ext cx="3268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gnuplot&gt; set terminal postscript </a:t>
            </a:r>
          </a:p>
          <a:p>
            <a:r>
              <a:rPr lang="en-US" dirty="0"/>
              <a:t>gnuplot&gt; set terminal </a:t>
            </a:r>
            <a:r>
              <a:rPr lang="en-US" dirty="0" err="1" smtClean="0"/>
              <a:t>png</a:t>
            </a:r>
            <a:endParaRPr lang="en-US" dirty="0" smtClean="0"/>
          </a:p>
          <a:p>
            <a:r>
              <a:rPr lang="en-US" dirty="0"/>
              <a:t>g</a:t>
            </a:r>
            <a:r>
              <a:rPr lang="en-US" dirty="0" smtClean="0"/>
              <a:t>nuplot&gt; set </a:t>
            </a:r>
            <a:r>
              <a:rPr lang="en-US" dirty="0"/>
              <a:t>output "</a:t>
            </a:r>
            <a:r>
              <a:rPr lang="en-US" dirty="0" err="1"/>
              <a:t>plot.png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50788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15" y="1065384"/>
            <a:ext cx="6500974" cy="47132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1390" y="1079770"/>
            <a:ext cx="3654857" cy="15272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Supported functions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61390" y="2607014"/>
            <a:ext cx="3846580" cy="3157903"/>
          </a:xfrm>
        </p:spPr>
        <p:txBody>
          <a:bodyPr anchor="t">
            <a:norm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Try this syntax out: 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gnuplot&gt; plot (sin(x))</a:t>
            </a:r>
          </a:p>
          <a:p>
            <a:r>
              <a:rPr lang="en-US" sz="1600" dirty="0">
                <a:solidFill>
                  <a:schemeClr val="tx1"/>
                </a:solidFill>
              </a:rPr>
              <a:t>gnuplot&gt; </a:t>
            </a:r>
            <a:r>
              <a:rPr lang="en-US" sz="1600" dirty="0" err="1">
                <a:solidFill>
                  <a:schemeClr val="tx1"/>
                </a:solidFill>
              </a:rPr>
              <a:t>splot</a:t>
            </a:r>
            <a:r>
              <a:rPr lang="en-US" sz="1600" dirty="0">
                <a:solidFill>
                  <a:schemeClr val="tx1"/>
                </a:solidFill>
              </a:rPr>
              <a:t> sin(x*y/20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gnuplot&gt; plot sin(x) title 'Sine Function', tan(x) title 'Tangent'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603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Plotting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gnuplot</a:t>
            </a:r>
            <a:r>
              <a:rPr lang="en-US" dirty="0"/>
              <a:t>&gt; </a:t>
            </a:r>
            <a:r>
              <a:rPr lang="en-US" dirty="0" smtClean="0"/>
              <a:t> plot 	”example1.dat</a:t>
            </a:r>
            <a:r>
              <a:rPr lang="en-US" dirty="0"/>
              <a:t>" using 1:2 title 'Column', </a:t>
            </a:r>
            <a:r>
              <a:rPr lang="en-US" dirty="0" smtClean="0"/>
              <a:t>\</a:t>
            </a:r>
          </a:p>
          <a:p>
            <a:pPr marL="0" indent="0">
              <a:buNone/>
            </a:pPr>
            <a:r>
              <a:rPr lang="en-US" dirty="0" smtClean="0"/>
              <a:t>		 ”example2.dat" </a:t>
            </a:r>
            <a:r>
              <a:rPr lang="en-US" dirty="0"/>
              <a:t>using 1:3 title 'Beam'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864108"/>
            <a:ext cx="6788988" cy="1149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7" y="2968678"/>
            <a:ext cx="7907868" cy="14115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7" y="4380255"/>
            <a:ext cx="7946191" cy="231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00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Input  *.</a:t>
            </a:r>
            <a:r>
              <a:rPr lang="en-US" dirty="0" err="1" smtClean="0">
                <a:solidFill>
                  <a:schemeClr val="tx1"/>
                </a:solidFill>
              </a:rPr>
              <a:t>dat</a:t>
            </a:r>
            <a:r>
              <a:rPr lang="en-US" dirty="0" smtClean="0">
                <a:solidFill>
                  <a:schemeClr val="tx1"/>
                </a:solidFill>
              </a:rPr>
              <a:t> file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30" y="1870808"/>
            <a:ext cx="5714301" cy="2940138"/>
          </a:xfrm>
        </p:spPr>
      </p:pic>
    </p:spTree>
    <p:extLst>
      <p:ext uri="{BB962C8B-B14F-4D97-AF65-F5344CB8AC3E}">
        <p14:creationId xmlns:p14="http://schemas.microsoft.com/office/powerpoint/2010/main" val="1123187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Packet Capturing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PCAP == </a:t>
            </a:r>
            <a:r>
              <a:rPr lang="en-US" sz="2800" b="1" dirty="0"/>
              <a:t>P</a:t>
            </a:r>
            <a:r>
              <a:rPr lang="en-US" sz="2800" dirty="0"/>
              <a:t>acket </a:t>
            </a:r>
            <a:r>
              <a:rPr lang="en-US" sz="2800" b="1" dirty="0"/>
              <a:t>Cap</a:t>
            </a:r>
            <a:r>
              <a:rPr lang="en-US" sz="2800" dirty="0"/>
              <a:t>ture</a:t>
            </a:r>
          </a:p>
          <a:p>
            <a:r>
              <a:rPr lang="en-US" sz="2800" dirty="0"/>
              <a:t>Complete record of network activity</a:t>
            </a:r>
          </a:p>
          <a:p>
            <a:pPr lvl="1"/>
            <a:r>
              <a:rPr lang="en-US" sz="2400" dirty="0"/>
              <a:t>Layers 2 – 7 </a:t>
            </a:r>
          </a:p>
          <a:p>
            <a:r>
              <a:rPr lang="en-US" sz="2800" dirty="0"/>
              <a:t>Most common format is </a:t>
            </a:r>
            <a:r>
              <a:rPr lang="en-US" sz="2800" dirty="0" err="1">
                <a:latin typeface="Courier"/>
                <a:cs typeface="Courier"/>
              </a:rPr>
              <a:t>libpcap</a:t>
            </a:r>
            <a:endParaRPr lang="en-US" sz="2800" dirty="0">
              <a:latin typeface="Courier"/>
              <a:cs typeface="Courier"/>
            </a:endParaRPr>
          </a:p>
          <a:p>
            <a:pPr lvl="1"/>
            <a:r>
              <a:rPr lang="en-US" sz="2400" dirty="0">
                <a:cs typeface="Courier"/>
              </a:rPr>
              <a:t>Open-source</a:t>
            </a:r>
          </a:p>
          <a:p>
            <a:pPr lvl="1"/>
            <a:r>
              <a:rPr lang="en-US" sz="2400" dirty="0">
                <a:cs typeface="Courier"/>
              </a:rPr>
              <a:t>Available on </a:t>
            </a:r>
            <a:r>
              <a:rPr lang="en-US" sz="2400" dirty="0" smtClean="0">
                <a:cs typeface="Courier"/>
              </a:rPr>
              <a:t>Unix </a:t>
            </a:r>
            <a:r>
              <a:rPr lang="en-US" sz="2400" dirty="0">
                <a:cs typeface="Courier"/>
              </a:rPr>
              <a:t>and Windows</a:t>
            </a:r>
          </a:p>
          <a:p>
            <a:pPr lvl="1"/>
            <a:r>
              <a:rPr lang="en-US" sz="2400" dirty="0"/>
              <a:t>C library, bindings in many languages</a:t>
            </a:r>
            <a:endParaRPr lang="en-US" sz="2400" dirty="0">
              <a:cs typeface="Courier"/>
            </a:endParaRPr>
          </a:p>
          <a:p>
            <a:pPr lvl="1"/>
            <a:r>
              <a:rPr lang="en-US" sz="2400" dirty="0">
                <a:cs typeface="Courier"/>
              </a:rPr>
              <a:t>Others proprietary formats not covered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2883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170</TotalTime>
  <Words>336</Words>
  <Application>Microsoft Macintosh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Corbel</vt:lpstr>
      <vt:lpstr>Courier</vt:lpstr>
      <vt:lpstr>Mangal</vt:lpstr>
      <vt:lpstr>Wingdings 2</vt:lpstr>
      <vt:lpstr>Frame</vt:lpstr>
      <vt:lpstr>GNUplot &amp; PCAP</vt:lpstr>
      <vt:lpstr>What is GNUplot?</vt:lpstr>
      <vt:lpstr>What can you do with GNUplot?   &gt; Graph these beautiful plots!</vt:lpstr>
      <vt:lpstr>Basic Features</vt:lpstr>
      <vt:lpstr>Set the terminal type</vt:lpstr>
      <vt:lpstr>Supported functions</vt:lpstr>
      <vt:lpstr>Plotting Data</vt:lpstr>
      <vt:lpstr>Input  *.dat file</vt:lpstr>
      <vt:lpstr>Packet Capturing</vt:lpstr>
      <vt:lpstr>Who Uses PCAP?</vt:lpstr>
      <vt:lpstr>Collecting PCAP</vt:lpstr>
      <vt:lpstr>Demo time! Wireshark &amp; tcpdump</vt:lpstr>
      <vt:lpstr>Useful Resources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Gnuplot &amp; PCAP</dc:title>
  <dc:creator>Vivek Adarsh</dc:creator>
  <cp:lastModifiedBy>Vivek Adarsh</cp:lastModifiedBy>
  <cp:revision>25</cp:revision>
  <dcterms:created xsi:type="dcterms:W3CDTF">2017-05-21T07:08:44Z</dcterms:created>
  <dcterms:modified xsi:type="dcterms:W3CDTF">2017-05-23T00:01:06Z</dcterms:modified>
</cp:coreProperties>
</file>