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80"/>
    <p:restoredTop sz="94643"/>
  </p:normalViewPr>
  <p:slideViewPr>
    <p:cSldViewPr snapToGrid="0" snapToObjects="1">
      <p:cViewPr varScale="1">
        <p:scale>
          <a:sx n="120" d="100"/>
          <a:sy n="120"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6D45D-0B8F-5E4A-BCA5-AE84D948A6B9}" type="datetimeFigureOut">
              <a:rPr lang="en-US" smtClean="0"/>
              <a:t>5/1/17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820E7-1C9A-6645-AD88-1A394FE5FF82}" type="slidenum">
              <a:rPr lang="en-US" smtClean="0"/>
              <a:t>‹#›</a:t>
            </a:fld>
            <a:endParaRPr lang="en-US"/>
          </a:p>
        </p:txBody>
      </p:sp>
    </p:spTree>
    <p:extLst>
      <p:ext uri="{BB962C8B-B14F-4D97-AF65-F5344CB8AC3E}">
        <p14:creationId xmlns:p14="http://schemas.microsoft.com/office/powerpoint/2010/main" val="3510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Homework 1 Review</a:t>
            </a:r>
            <a:endParaRPr lang="en-US" dirty="0"/>
          </a:p>
        </p:txBody>
      </p:sp>
      <p:sp>
        <p:nvSpPr>
          <p:cNvPr id="3" name="Subtitle 2"/>
          <p:cNvSpPr>
            <a:spLocks noGrp="1"/>
          </p:cNvSpPr>
          <p:nvPr>
            <p:ph type="subTitle" idx="1"/>
          </p:nvPr>
        </p:nvSpPr>
        <p:spPr/>
        <p:txBody>
          <a:bodyPr/>
          <a:lstStyle/>
          <a:p>
            <a:r>
              <a:rPr lang="en-US" dirty="0" smtClean="0"/>
              <a:t>Discussion Section May 1st</a:t>
            </a:r>
            <a:endParaRPr lang="en-US" dirty="0"/>
          </a:p>
        </p:txBody>
      </p:sp>
    </p:spTree>
    <p:extLst>
      <p:ext uri="{BB962C8B-B14F-4D97-AF65-F5344CB8AC3E}">
        <p14:creationId xmlns:p14="http://schemas.microsoft.com/office/powerpoint/2010/main" val="1319975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Same Side Corner Rectangle 1"/>
          <p:cNvSpPr/>
          <p:nvPr/>
        </p:nvSpPr>
        <p:spPr>
          <a:xfrm>
            <a:off x="334537" y="1360449"/>
            <a:ext cx="1304692" cy="155002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n w="0"/>
                <a:solidFill>
                  <a:schemeClr val="tx1"/>
                </a:solidFill>
                <a:effectLst>
                  <a:outerShdw blurRad="38100" dist="19050" dir="2700000" algn="tl" rotWithShape="0">
                    <a:schemeClr val="dk1">
                      <a:alpha val="40000"/>
                    </a:schemeClr>
                  </a:outerShdw>
                </a:effectLst>
              </a:rPr>
              <a:t>HA</a:t>
            </a:r>
            <a:endParaRPr lang="en-US" sz="5400" dirty="0">
              <a:ln w="0"/>
              <a:solidFill>
                <a:schemeClr val="tx1"/>
              </a:solidFill>
              <a:effectLst>
                <a:outerShdw blurRad="38100" dist="19050" dir="2700000" algn="tl" rotWithShape="0">
                  <a:schemeClr val="dk1">
                    <a:alpha val="40000"/>
                  </a:schemeClr>
                </a:outerShdw>
              </a:effectLst>
            </a:endParaRPr>
          </a:p>
        </p:txBody>
      </p:sp>
      <p:sp>
        <p:nvSpPr>
          <p:cNvPr id="3" name="Rounded Rectangle 2"/>
          <p:cNvSpPr/>
          <p:nvPr/>
        </p:nvSpPr>
        <p:spPr>
          <a:xfrm>
            <a:off x="2107580" y="3267307"/>
            <a:ext cx="2274849" cy="747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n w="0"/>
                <a:solidFill>
                  <a:schemeClr val="tx1"/>
                </a:solidFill>
                <a:effectLst>
                  <a:outerShdw blurRad="38100" dist="19050" dir="2700000" algn="tl" rotWithShape="0">
                    <a:schemeClr val="dk1">
                      <a:alpha val="40000"/>
                    </a:schemeClr>
                  </a:outerShdw>
                </a:effectLst>
              </a:rPr>
              <a:t>A (FA)</a:t>
            </a:r>
            <a:endParaRPr lang="en-US" sz="4000" dirty="0">
              <a:ln w="0"/>
              <a:solidFill>
                <a:schemeClr val="tx1"/>
              </a:solidFill>
              <a:effectLst>
                <a:outerShdw blurRad="38100" dist="19050" dir="2700000" algn="tl" rotWithShape="0">
                  <a:schemeClr val="dk1">
                    <a:alpha val="40000"/>
                  </a:schemeClr>
                </a:outerShdw>
              </a:effectLst>
            </a:endParaRPr>
          </a:p>
        </p:txBody>
      </p:sp>
      <p:sp>
        <p:nvSpPr>
          <p:cNvPr id="4" name="Rounded Rectangle 3"/>
          <p:cNvSpPr/>
          <p:nvPr/>
        </p:nvSpPr>
        <p:spPr>
          <a:xfrm>
            <a:off x="5555165" y="3267307"/>
            <a:ext cx="2274849" cy="747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B</a:t>
            </a:r>
            <a:r>
              <a:rPr lang="en-US" sz="4000" dirty="0" smtClean="0">
                <a:ln w="0"/>
                <a:solidFill>
                  <a:schemeClr val="tx1"/>
                </a:solidFill>
                <a:effectLst>
                  <a:outerShdw blurRad="38100" dist="19050" dir="2700000" algn="tl" rotWithShape="0">
                    <a:schemeClr val="dk1">
                      <a:alpha val="40000"/>
                    </a:schemeClr>
                  </a:outerShdw>
                </a:effectLst>
              </a:rPr>
              <a:t> (FA)</a:t>
            </a:r>
            <a:endParaRPr lang="en-US" sz="4000" dirty="0">
              <a:ln w="0"/>
              <a:solidFill>
                <a:schemeClr val="tx1"/>
              </a:solidFill>
              <a:effectLst>
                <a:outerShdw blurRad="38100" dist="19050" dir="2700000" algn="tl" rotWithShape="0">
                  <a:schemeClr val="dk1">
                    <a:alpha val="40000"/>
                  </a:schemeClr>
                </a:outerShdw>
              </a:effectLst>
            </a:endParaRPr>
          </a:p>
        </p:txBody>
      </p:sp>
      <p:sp>
        <p:nvSpPr>
          <p:cNvPr id="5" name="Rounded Rectangle 4"/>
          <p:cNvSpPr/>
          <p:nvPr/>
        </p:nvSpPr>
        <p:spPr>
          <a:xfrm>
            <a:off x="9002751" y="3267307"/>
            <a:ext cx="2274849" cy="747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C</a:t>
            </a:r>
            <a:r>
              <a:rPr lang="en-US" sz="4000" dirty="0" smtClean="0">
                <a:ln w="0"/>
                <a:solidFill>
                  <a:schemeClr val="tx1"/>
                </a:solidFill>
                <a:effectLst>
                  <a:outerShdw blurRad="38100" dist="19050" dir="2700000" algn="tl" rotWithShape="0">
                    <a:schemeClr val="dk1">
                      <a:alpha val="40000"/>
                    </a:schemeClr>
                  </a:outerShdw>
                </a:effectLst>
              </a:rPr>
              <a:t> (FA)</a:t>
            </a:r>
            <a:endParaRPr lang="en-US" sz="400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6960" y="1102423"/>
            <a:ext cx="826429" cy="1033036"/>
          </a:xfrm>
          <a:prstGeom prst="rect">
            <a:avLst/>
          </a:prstGeom>
        </p:spPr>
      </p:pic>
      <p:sp>
        <p:nvSpPr>
          <p:cNvPr id="7" name="TextBox 6"/>
          <p:cNvSpPr txBox="1"/>
          <p:nvPr/>
        </p:nvSpPr>
        <p:spPr>
          <a:xfrm>
            <a:off x="501805" y="4638908"/>
            <a:ext cx="3909596" cy="1477328"/>
          </a:xfrm>
          <a:prstGeom prst="rect">
            <a:avLst/>
          </a:prstGeom>
          <a:noFill/>
        </p:spPr>
        <p:txBody>
          <a:bodyPr wrap="none" rtlCol="0">
            <a:spAutoFit/>
          </a:bodyPr>
          <a:lstStyle/>
          <a:p>
            <a:pPr marL="342900" indent="-342900">
              <a:buFont typeface="+mj-lt"/>
              <a:buAutoNum type="arabicPeriod"/>
            </a:pPr>
            <a:r>
              <a:rPr lang="en-US" b="1" dirty="0"/>
              <a:t>A </a:t>
            </a:r>
            <a:r>
              <a:rPr lang="en-US" dirty="0"/>
              <a:t>tells HA that mobile is in </a:t>
            </a:r>
            <a:r>
              <a:rPr lang="en-US" b="1" dirty="0" smtClean="0"/>
              <a:t>A</a:t>
            </a:r>
          </a:p>
          <a:p>
            <a:pPr marL="342900" indent="-342900">
              <a:buFont typeface="+mj-lt"/>
              <a:buAutoNum type="arabicPeriod"/>
            </a:pPr>
            <a:r>
              <a:rPr lang="en-US" b="1" dirty="0" smtClean="0"/>
              <a:t>B </a:t>
            </a:r>
            <a:r>
              <a:rPr lang="en-US" dirty="0"/>
              <a:t>tells A that mobile is in </a:t>
            </a:r>
            <a:r>
              <a:rPr lang="en-US" b="1" dirty="0" smtClean="0"/>
              <a:t>B</a:t>
            </a:r>
          </a:p>
          <a:p>
            <a:pPr marL="342900" indent="-342900">
              <a:buFont typeface="+mj-lt"/>
              <a:buAutoNum type="arabicPeriod"/>
            </a:pPr>
            <a:r>
              <a:rPr lang="en-US" b="1" dirty="0" smtClean="0"/>
              <a:t>C </a:t>
            </a:r>
            <a:r>
              <a:rPr lang="en-US" dirty="0"/>
              <a:t>tells B that mobile is in </a:t>
            </a:r>
            <a:r>
              <a:rPr lang="en-US" b="1" dirty="0"/>
              <a:t>C</a:t>
            </a:r>
            <a:br>
              <a:rPr lang="en-US" b="1" dirty="0"/>
            </a:br>
            <a:r>
              <a:rPr lang="en-US" dirty="0"/>
              <a:t>*</a:t>
            </a:r>
            <a:r>
              <a:rPr lang="en-US" i="1" dirty="0"/>
              <a:t>The HA only knows about hop to A </a:t>
            </a:r>
            <a:endParaRPr lang="en-US" dirty="0"/>
          </a:p>
          <a:p>
            <a:endParaRPr lang="en-US" dirty="0"/>
          </a:p>
        </p:txBody>
      </p:sp>
      <p:cxnSp>
        <p:nvCxnSpPr>
          <p:cNvPr id="9" name="Straight Arrow Connector 8"/>
          <p:cNvCxnSpPr/>
          <p:nvPr/>
        </p:nvCxnSpPr>
        <p:spPr>
          <a:xfrm>
            <a:off x="1761893" y="2135459"/>
            <a:ext cx="694710" cy="998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411401" y="3640873"/>
            <a:ext cx="10526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7939668" y="3640873"/>
            <a:ext cx="9590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Down Arrow 13"/>
          <p:cNvSpPr/>
          <p:nvPr/>
        </p:nvSpPr>
        <p:spPr>
          <a:xfrm>
            <a:off x="10140175" y="2274849"/>
            <a:ext cx="130098" cy="85864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Left Arrow 14"/>
          <p:cNvSpPr/>
          <p:nvPr/>
        </p:nvSpPr>
        <p:spPr>
          <a:xfrm>
            <a:off x="7939668" y="3925229"/>
            <a:ext cx="959005" cy="8921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501805" y="289933"/>
            <a:ext cx="1717288" cy="523220"/>
          </a:xfrm>
          <a:prstGeom prst="rect">
            <a:avLst/>
          </a:prstGeom>
          <a:noFill/>
        </p:spPr>
        <p:txBody>
          <a:bodyPr wrap="square" rtlCol="0">
            <a:spAutoFit/>
          </a:bodyPr>
          <a:lstStyle/>
          <a:p>
            <a:r>
              <a:rPr lang="en-US" sz="2800" b="1" dirty="0" smtClean="0"/>
              <a:t>Chaining</a:t>
            </a:r>
            <a:endParaRPr lang="en-US" sz="2800" b="1" dirty="0"/>
          </a:p>
        </p:txBody>
      </p:sp>
    </p:spTree>
    <p:extLst>
      <p:ext uri="{BB962C8B-B14F-4D97-AF65-F5344CB8AC3E}">
        <p14:creationId xmlns:p14="http://schemas.microsoft.com/office/powerpoint/2010/main" val="2066452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Same Side Corner Rectangle 1"/>
          <p:cNvSpPr/>
          <p:nvPr/>
        </p:nvSpPr>
        <p:spPr>
          <a:xfrm>
            <a:off x="334537" y="1360449"/>
            <a:ext cx="1304692" cy="155002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n w="0"/>
                <a:solidFill>
                  <a:schemeClr val="tx1"/>
                </a:solidFill>
                <a:effectLst>
                  <a:outerShdw blurRad="38100" dist="19050" dir="2700000" algn="tl" rotWithShape="0">
                    <a:schemeClr val="dk1">
                      <a:alpha val="40000"/>
                    </a:schemeClr>
                  </a:outerShdw>
                </a:effectLst>
              </a:rPr>
              <a:t>HA</a:t>
            </a:r>
            <a:endParaRPr lang="en-US" sz="5400" dirty="0">
              <a:ln w="0"/>
              <a:solidFill>
                <a:schemeClr val="tx1"/>
              </a:solidFill>
              <a:effectLst>
                <a:outerShdw blurRad="38100" dist="19050" dir="2700000" algn="tl" rotWithShape="0">
                  <a:schemeClr val="dk1">
                    <a:alpha val="40000"/>
                  </a:schemeClr>
                </a:outerShdw>
              </a:effectLst>
            </a:endParaRPr>
          </a:p>
        </p:txBody>
      </p:sp>
      <p:sp>
        <p:nvSpPr>
          <p:cNvPr id="3" name="Rounded Rectangle 2"/>
          <p:cNvSpPr/>
          <p:nvPr/>
        </p:nvSpPr>
        <p:spPr>
          <a:xfrm>
            <a:off x="2107580" y="3267307"/>
            <a:ext cx="2274849" cy="747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n w="0"/>
                <a:solidFill>
                  <a:schemeClr val="tx1"/>
                </a:solidFill>
                <a:effectLst>
                  <a:outerShdw blurRad="38100" dist="19050" dir="2700000" algn="tl" rotWithShape="0">
                    <a:schemeClr val="dk1">
                      <a:alpha val="40000"/>
                    </a:schemeClr>
                  </a:outerShdw>
                </a:effectLst>
              </a:rPr>
              <a:t>A (FA)</a:t>
            </a:r>
            <a:endParaRPr lang="en-US" sz="4000" dirty="0">
              <a:ln w="0"/>
              <a:solidFill>
                <a:schemeClr val="tx1"/>
              </a:solidFill>
              <a:effectLst>
                <a:outerShdw blurRad="38100" dist="19050" dir="2700000" algn="tl" rotWithShape="0">
                  <a:schemeClr val="dk1">
                    <a:alpha val="40000"/>
                  </a:schemeClr>
                </a:outerShdw>
              </a:effectLst>
            </a:endParaRPr>
          </a:p>
        </p:txBody>
      </p:sp>
      <p:sp>
        <p:nvSpPr>
          <p:cNvPr id="4" name="Rounded Rectangle 3"/>
          <p:cNvSpPr/>
          <p:nvPr/>
        </p:nvSpPr>
        <p:spPr>
          <a:xfrm>
            <a:off x="5555165" y="3267307"/>
            <a:ext cx="2274849" cy="747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B</a:t>
            </a:r>
            <a:r>
              <a:rPr lang="en-US" sz="4000" dirty="0" smtClean="0">
                <a:ln w="0"/>
                <a:solidFill>
                  <a:schemeClr val="tx1"/>
                </a:solidFill>
                <a:effectLst>
                  <a:outerShdw blurRad="38100" dist="19050" dir="2700000" algn="tl" rotWithShape="0">
                    <a:schemeClr val="dk1">
                      <a:alpha val="40000"/>
                    </a:schemeClr>
                  </a:outerShdw>
                </a:effectLst>
              </a:rPr>
              <a:t> (FA)</a:t>
            </a:r>
            <a:endParaRPr lang="en-US" sz="4000" dirty="0">
              <a:ln w="0"/>
              <a:solidFill>
                <a:schemeClr val="tx1"/>
              </a:solidFill>
              <a:effectLst>
                <a:outerShdw blurRad="38100" dist="19050" dir="2700000" algn="tl" rotWithShape="0">
                  <a:schemeClr val="dk1">
                    <a:alpha val="40000"/>
                  </a:schemeClr>
                </a:outerShdw>
              </a:effectLst>
            </a:endParaRPr>
          </a:p>
        </p:txBody>
      </p:sp>
      <p:sp>
        <p:nvSpPr>
          <p:cNvPr id="5" name="Rounded Rectangle 4"/>
          <p:cNvSpPr/>
          <p:nvPr/>
        </p:nvSpPr>
        <p:spPr>
          <a:xfrm>
            <a:off x="9002751" y="3267307"/>
            <a:ext cx="2274849" cy="747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C</a:t>
            </a:r>
            <a:r>
              <a:rPr lang="en-US" sz="4000" dirty="0" smtClean="0">
                <a:ln w="0"/>
                <a:solidFill>
                  <a:schemeClr val="tx1"/>
                </a:solidFill>
                <a:effectLst>
                  <a:outerShdw blurRad="38100" dist="19050" dir="2700000" algn="tl" rotWithShape="0">
                    <a:schemeClr val="dk1">
                      <a:alpha val="40000"/>
                    </a:schemeClr>
                  </a:outerShdw>
                </a:effectLst>
              </a:rPr>
              <a:t> (FA)</a:t>
            </a:r>
            <a:endParaRPr lang="en-US" sz="400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9374" y="1233139"/>
            <a:ext cx="826429" cy="1033036"/>
          </a:xfrm>
          <a:prstGeom prst="rect">
            <a:avLst/>
          </a:prstGeom>
        </p:spPr>
      </p:pic>
      <p:sp>
        <p:nvSpPr>
          <p:cNvPr id="7" name="Down Arrow 6"/>
          <p:cNvSpPr/>
          <p:nvPr/>
        </p:nvSpPr>
        <p:spPr>
          <a:xfrm>
            <a:off x="6692588" y="2266175"/>
            <a:ext cx="109656" cy="87846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Arrow Connector 8"/>
          <p:cNvCxnSpPr/>
          <p:nvPr/>
        </p:nvCxnSpPr>
        <p:spPr>
          <a:xfrm flipH="1">
            <a:off x="3501483" y="2266175"/>
            <a:ext cx="2910468" cy="878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flipV="1">
            <a:off x="1806498" y="1940312"/>
            <a:ext cx="3664722" cy="17005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Rectangle 18"/>
          <p:cNvSpPr/>
          <p:nvPr/>
        </p:nvSpPr>
        <p:spPr>
          <a:xfrm>
            <a:off x="469756" y="4790326"/>
            <a:ext cx="5742791" cy="954107"/>
          </a:xfrm>
          <a:prstGeom prst="rect">
            <a:avLst/>
          </a:prstGeom>
        </p:spPr>
        <p:txBody>
          <a:bodyPr wrap="none">
            <a:spAutoFit/>
          </a:bodyPr>
          <a:lstStyle/>
          <a:p>
            <a:pPr marL="342900" indent="-342900">
              <a:buFont typeface="+mj-lt"/>
              <a:buAutoNum type="arabicPeriod"/>
            </a:pPr>
            <a:r>
              <a:rPr lang="en-US" dirty="0">
                <a:latin typeface="ArialMT" charset="0"/>
              </a:rPr>
              <a:t>A tells HA mobile is in </a:t>
            </a:r>
            <a:r>
              <a:rPr lang="en-US" dirty="0" smtClean="0">
                <a:latin typeface="ArialMT" charset="0"/>
              </a:rPr>
              <a:t>A</a:t>
            </a:r>
          </a:p>
          <a:p>
            <a:pPr marL="342900" indent="-342900">
              <a:buFont typeface="+mj-lt"/>
              <a:buAutoNum type="arabicPeriod"/>
            </a:pPr>
            <a:r>
              <a:rPr lang="en-US" dirty="0" smtClean="0">
                <a:latin typeface="ArialMT" charset="0"/>
              </a:rPr>
              <a:t>B </a:t>
            </a:r>
            <a:r>
              <a:rPr lang="en-US" dirty="0">
                <a:latin typeface="ArialMT" charset="0"/>
              </a:rPr>
              <a:t>tells HA mobile is in </a:t>
            </a:r>
            <a:r>
              <a:rPr lang="en-US" dirty="0" smtClean="0">
                <a:latin typeface="ArialMT" charset="0"/>
              </a:rPr>
              <a:t>B</a:t>
            </a:r>
          </a:p>
          <a:p>
            <a:pPr marL="342900" indent="-342900">
              <a:buFont typeface="+mj-lt"/>
              <a:buAutoNum type="arabicPeriod"/>
            </a:pPr>
            <a:r>
              <a:rPr lang="en-US" sz="2000" dirty="0"/>
              <a:t>B tells A mobile is in B (A tears down connection) </a:t>
            </a:r>
            <a:r>
              <a:rPr lang="en-US" dirty="0" smtClean="0">
                <a:latin typeface="ArialMT" charset="0"/>
              </a:rPr>
              <a:t> </a:t>
            </a:r>
            <a:endParaRPr lang="en-US" dirty="0"/>
          </a:p>
        </p:txBody>
      </p:sp>
      <p:sp>
        <p:nvSpPr>
          <p:cNvPr id="20" name="TextBox 19"/>
          <p:cNvSpPr txBox="1"/>
          <p:nvPr/>
        </p:nvSpPr>
        <p:spPr>
          <a:xfrm>
            <a:off x="469756" y="399896"/>
            <a:ext cx="5171672" cy="369332"/>
          </a:xfrm>
          <a:prstGeom prst="rect">
            <a:avLst/>
          </a:prstGeom>
          <a:noFill/>
        </p:spPr>
        <p:txBody>
          <a:bodyPr wrap="none" rtlCol="0">
            <a:spAutoFit/>
          </a:bodyPr>
          <a:lstStyle/>
          <a:p>
            <a:r>
              <a:rPr lang="en-US" dirty="0" smtClean="0"/>
              <a:t>Without chaining: Routing </a:t>
            </a:r>
            <a:r>
              <a:rPr lang="en-US" smtClean="0"/>
              <a:t>changes propagated to HA</a:t>
            </a:r>
            <a:endParaRPr lang="en-US"/>
          </a:p>
        </p:txBody>
      </p:sp>
      <p:sp>
        <p:nvSpPr>
          <p:cNvPr id="21" name="Left Arrow 20"/>
          <p:cNvSpPr/>
          <p:nvPr/>
        </p:nvSpPr>
        <p:spPr>
          <a:xfrm>
            <a:off x="4471639" y="3640873"/>
            <a:ext cx="999581" cy="13939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166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Same Side Corner Rectangle 1"/>
          <p:cNvSpPr/>
          <p:nvPr/>
        </p:nvSpPr>
        <p:spPr>
          <a:xfrm>
            <a:off x="334537" y="1360449"/>
            <a:ext cx="1304692" cy="155002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n w="0"/>
                <a:solidFill>
                  <a:schemeClr val="tx1"/>
                </a:solidFill>
                <a:effectLst>
                  <a:outerShdw blurRad="38100" dist="19050" dir="2700000" algn="tl" rotWithShape="0">
                    <a:schemeClr val="dk1">
                      <a:alpha val="40000"/>
                    </a:schemeClr>
                  </a:outerShdw>
                </a:effectLst>
              </a:rPr>
              <a:t>HA</a:t>
            </a:r>
            <a:endParaRPr lang="en-US" sz="5400" dirty="0">
              <a:ln w="0"/>
              <a:solidFill>
                <a:schemeClr val="tx1"/>
              </a:solidFill>
              <a:effectLst>
                <a:outerShdw blurRad="38100" dist="19050" dir="2700000" algn="tl" rotWithShape="0">
                  <a:schemeClr val="dk1">
                    <a:alpha val="40000"/>
                  </a:schemeClr>
                </a:outerShdw>
              </a:effectLst>
            </a:endParaRPr>
          </a:p>
        </p:txBody>
      </p:sp>
      <p:sp>
        <p:nvSpPr>
          <p:cNvPr id="3" name="Rounded Rectangle 2"/>
          <p:cNvSpPr/>
          <p:nvPr/>
        </p:nvSpPr>
        <p:spPr>
          <a:xfrm>
            <a:off x="2107580" y="3267307"/>
            <a:ext cx="2274849" cy="747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n w="0"/>
                <a:solidFill>
                  <a:schemeClr val="tx1"/>
                </a:solidFill>
                <a:effectLst>
                  <a:outerShdw blurRad="38100" dist="19050" dir="2700000" algn="tl" rotWithShape="0">
                    <a:schemeClr val="dk1">
                      <a:alpha val="40000"/>
                    </a:schemeClr>
                  </a:outerShdw>
                </a:effectLst>
              </a:rPr>
              <a:t>A (FA)</a:t>
            </a:r>
            <a:endParaRPr lang="en-US" sz="4000" dirty="0">
              <a:ln w="0"/>
              <a:solidFill>
                <a:schemeClr val="tx1"/>
              </a:solidFill>
              <a:effectLst>
                <a:outerShdw blurRad="38100" dist="19050" dir="2700000" algn="tl" rotWithShape="0">
                  <a:schemeClr val="dk1">
                    <a:alpha val="40000"/>
                  </a:schemeClr>
                </a:outerShdw>
              </a:effectLst>
            </a:endParaRPr>
          </a:p>
        </p:txBody>
      </p:sp>
      <p:sp>
        <p:nvSpPr>
          <p:cNvPr id="4" name="Rounded Rectangle 3"/>
          <p:cNvSpPr/>
          <p:nvPr/>
        </p:nvSpPr>
        <p:spPr>
          <a:xfrm>
            <a:off x="5555165" y="3267307"/>
            <a:ext cx="2274849" cy="747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B</a:t>
            </a:r>
            <a:r>
              <a:rPr lang="en-US" sz="4000" dirty="0" smtClean="0">
                <a:ln w="0"/>
                <a:solidFill>
                  <a:schemeClr val="tx1"/>
                </a:solidFill>
                <a:effectLst>
                  <a:outerShdw blurRad="38100" dist="19050" dir="2700000" algn="tl" rotWithShape="0">
                    <a:schemeClr val="dk1">
                      <a:alpha val="40000"/>
                    </a:schemeClr>
                  </a:outerShdw>
                </a:effectLst>
              </a:rPr>
              <a:t> (FA)</a:t>
            </a:r>
            <a:endParaRPr lang="en-US" sz="4000" dirty="0">
              <a:ln w="0"/>
              <a:solidFill>
                <a:schemeClr val="tx1"/>
              </a:solidFill>
              <a:effectLst>
                <a:outerShdw blurRad="38100" dist="19050" dir="2700000" algn="tl" rotWithShape="0">
                  <a:schemeClr val="dk1">
                    <a:alpha val="40000"/>
                  </a:schemeClr>
                </a:outerShdw>
              </a:effectLst>
            </a:endParaRPr>
          </a:p>
        </p:txBody>
      </p:sp>
      <p:sp>
        <p:nvSpPr>
          <p:cNvPr id="5" name="Rounded Rectangle 4"/>
          <p:cNvSpPr/>
          <p:nvPr/>
        </p:nvSpPr>
        <p:spPr>
          <a:xfrm>
            <a:off x="9002751" y="3267307"/>
            <a:ext cx="2274849" cy="747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C</a:t>
            </a:r>
            <a:r>
              <a:rPr lang="en-US" sz="4000" dirty="0" smtClean="0">
                <a:ln w="0"/>
                <a:solidFill>
                  <a:schemeClr val="tx1"/>
                </a:solidFill>
                <a:effectLst>
                  <a:outerShdw blurRad="38100" dist="19050" dir="2700000" algn="tl" rotWithShape="0">
                    <a:schemeClr val="dk1">
                      <a:alpha val="40000"/>
                    </a:schemeClr>
                  </a:outerShdw>
                </a:effectLst>
              </a:rPr>
              <a:t> (FA)</a:t>
            </a:r>
            <a:endParaRPr lang="en-US" sz="400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6960" y="843931"/>
            <a:ext cx="826429" cy="1033036"/>
          </a:xfrm>
          <a:prstGeom prst="rect">
            <a:avLst/>
          </a:prstGeom>
        </p:spPr>
      </p:pic>
      <p:sp>
        <p:nvSpPr>
          <p:cNvPr id="7" name="Down Arrow 6"/>
          <p:cNvSpPr/>
          <p:nvPr/>
        </p:nvSpPr>
        <p:spPr>
          <a:xfrm>
            <a:off x="10140175" y="2018371"/>
            <a:ext cx="85493" cy="112627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Arrow Connector 8"/>
          <p:cNvCxnSpPr/>
          <p:nvPr/>
        </p:nvCxnSpPr>
        <p:spPr>
          <a:xfrm flipH="1">
            <a:off x="7058722" y="1876967"/>
            <a:ext cx="2668238" cy="127882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1728439" y="1706137"/>
            <a:ext cx="7274312" cy="1561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flipV="1">
            <a:off x="1728439" y="1876967"/>
            <a:ext cx="7274312" cy="1561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Left Arrow 14"/>
          <p:cNvSpPr/>
          <p:nvPr/>
        </p:nvSpPr>
        <p:spPr>
          <a:xfrm>
            <a:off x="7928517" y="3640873"/>
            <a:ext cx="1074234" cy="117088"/>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p:cNvSpPr/>
          <p:nvPr/>
        </p:nvSpPr>
        <p:spPr>
          <a:xfrm>
            <a:off x="334537" y="4418775"/>
            <a:ext cx="6096000" cy="1477328"/>
          </a:xfrm>
          <a:prstGeom prst="rect">
            <a:avLst/>
          </a:prstGeom>
        </p:spPr>
        <p:txBody>
          <a:bodyPr>
            <a:spAutoFit/>
          </a:bodyPr>
          <a:lstStyle/>
          <a:p>
            <a:pPr marL="342900" indent="-342900">
              <a:buFont typeface="+mj-lt"/>
              <a:buAutoNum type="arabicPeriod"/>
            </a:pPr>
            <a:r>
              <a:rPr lang="en-US" dirty="0">
                <a:latin typeface="ArialMT" charset="0"/>
              </a:rPr>
              <a:t>A tells HA mobile is in </a:t>
            </a:r>
            <a:r>
              <a:rPr lang="en-US" dirty="0" smtClean="0">
                <a:latin typeface="ArialMT" charset="0"/>
              </a:rPr>
              <a:t>A</a:t>
            </a:r>
          </a:p>
          <a:p>
            <a:pPr marL="342900" indent="-342900">
              <a:buFont typeface="+mj-lt"/>
              <a:buAutoNum type="arabicPeriod"/>
            </a:pPr>
            <a:r>
              <a:rPr lang="en-US" dirty="0" smtClean="0">
                <a:latin typeface="ArialMT" charset="0"/>
              </a:rPr>
              <a:t>B </a:t>
            </a:r>
            <a:r>
              <a:rPr lang="en-US" dirty="0">
                <a:latin typeface="ArialMT" charset="0"/>
              </a:rPr>
              <a:t>tells HA mobile is in </a:t>
            </a:r>
            <a:r>
              <a:rPr lang="en-US" dirty="0" smtClean="0">
                <a:latin typeface="ArialMT" charset="0"/>
              </a:rPr>
              <a:t>B</a:t>
            </a:r>
          </a:p>
          <a:p>
            <a:pPr marL="342900" indent="-342900">
              <a:buFont typeface="+mj-lt"/>
              <a:buAutoNum type="arabicPeriod"/>
            </a:pPr>
            <a:r>
              <a:rPr lang="en-US" dirty="0" smtClean="0">
                <a:latin typeface="ArialMT" charset="0"/>
              </a:rPr>
              <a:t>B </a:t>
            </a:r>
            <a:r>
              <a:rPr lang="en-US" dirty="0">
                <a:latin typeface="ArialMT" charset="0"/>
              </a:rPr>
              <a:t>tells A mobile is in B (A tears down </a:t>
            </a:r>
            <a:r>
              <a:rPr lang="en-US" dirty="0" smtClean="0">
                <a:latin typeface="ArialMT" charset="0"/>
              </a:rPr>
              <a:t>connection)</a:t>
            </a:r>
          </a:p>
          <a:p>
            <a:pPr marL="342900" indent="-342900">
              <a:buFont typeface="+mj-lt"/>
              <a:buAutoNum type="arabicPeriod"/>
            </a:pPr>
            <a:r>
              <a:rPr lang="en-US" dirty="0" smtClean="0">
                <a:latin typeface="ArialMT" charset="0"/>
              </a:rPr>
              <a:t>C </a:t>
            </a:r>
            <a:r>
              <a:rPr lang="en-US" dirty="0">
                <a:latin typeface="ArialMT" charset="0"/>
              </a:rPr>
              <a:t>tells HA mobile is in </a:t>
            </a:r>
            <a:r>
              <a:rPr lang="en-US" dirty="0" smtClean="0">
                <a:latin typeface="ArialMT" charset="0"/>
              </a:rPr>
              <a:t>C</a:t>
            </a:r>
          </a:p>
          <a:p>
            <a:pPr marL="342900" indent="-342900">
              <a:buFont typeface="+mj-lt"/>
              <a:buAutoNum type="arabicPeriod"/>
            </a:pPr>
            <a:r>
              <a:rPr lang="en-US" dirty="0" smtClean="0">
                <a:latin typeface="ArialMT" charset="0"/>
              </a:rPr>
              <a:t>C </a:t>
            </a:r>
            <a:r>
              <a:rPr lang="en-US" dirty="0">
                <a:latin typeface="ArialMT" charset="0"/>
              </a:rPr>
              <a:t>tells B mobile is in C (B tears down connection) </a:t>
            </a:r>
            <a:endParaRPr lang="en-US" dirty="0"/>
          </a:p>
        </p:txBody>
      </p:sp>
    </p:spTree>
    <p:extLst>
      <p:ext uri="{BB962C8B-B14F-4D97-AF65-F5344CB8AC3E}">
        <p14:creationId xmlns:p14="http://schemas.microsoft.com/office/powerpoint/2010/main" val="1434774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2165" y="1304693"/>
            <a:ext cx="11251582" cy="4057521"/>
          </a:xfrm>
          <a:prstGeom prst="rect">
            <a:avLst/>
          </a:prstGeom>
        </p:spPr>
        <p:txBody>
          <a:bodyPr wrap="square" anchor="ctr">
            <a:spAutoFit/>
          </a:bodyPr>
          <a:lstStyle/>
          <a:p>
            <a:pPr marL="342900" marR="0" lvl="0" indent="-342900">
              <a:spcBef>
                <a:spcPts val="0"/>
              </a:spcBef>
              <a:spcAft>
                <a:spcPts val="1000"/>
              </a:spcAft>
              <a:buFont typeface="Arial" charset="0"/>
              <a:buChar char="•"/>
            </a:pPr>
            <a:r>
              <a:rPr lang="en-US" sz="2000" dirty="0">
                <a:latin typeface="Arial" charset="0"/>
                <a:ea typeface="Cambria" charset="0"/>
                <a:cs typeface="Times New Roman" charset="0"/>
              </a:rPr>
              <a:t>Consider two mobile nodes in a foreign network with the same foreign agent.  Is it possible for the two mobile nodes to use the same care-of address in mobile IP?  Explain your answer</a:t>
            </a:r>
            <a:r>
              <a:rPr lang="en-US" sz="2000" dirty="0" smtClean="0">
                <a:latin typeface="Arial" charset="0"/>
                <a:ea typeface="Cambria" charset="0"/>
                <a:cs typeface="Times New Roman" charset="0"/>
              </a:rPr>
              <a:t>.</a:t>
            </a:r>
          </a:p>
          <a:p>
            <a:pPr marL="342900" marR="0" lvl="0" indent="-342900">
              <a:spcBef>
                <a:spcPts val="0"/>
              </a:spcBef>
              <a:spcAft>
                <a:spcPts val="1000"/>
              </a:spcAft>
              <a:buFont typeface="Arial" charset="0"/>
              <a:buChar char="•"/>
            </a:pPr>
            <a:endParaRPr lang="en-US" sz="2800" dirty="0">
              <a:effectLst/>
              <a:latin typeface="Arial" charset="0"/>
              <a:ea typeface="Cambria" charset="0"/>
              <a:cs typeface="Times New Roman" charset="0"/>
            </a:endParaRPr>
          </a:p>
          <a:p>
            <a:pPr marL="800100" lvl="1" indent="-342900">
              <a:spcAft>
                <a:spcPts val="1000"/>
              </a:spcAft>
              <a:buFont typeface="Arial" charset="0"/>
              <a:buChar char="•"/>
            </a:pPr>
            <a:r>
              <a:rPr lang="en-US" sz="2000" dirty="0" smtClean="0">
                <a:latin typeface="Arial" charset="0"/>
                <a:ea typeface="Cambria" charset="0"/>
                <a:cs typeface="Times New Roman" charset="0"/>
              </a:rPr>
              <a:t>Yes, it’s possible.</a:t>
            </a:r>
          </a:p>
          <a:p>
            <a:pPr marL="800100" lvl="1" indent="-342900">
              <a:spcAft>
                <a:spcPts val="1000"/>
              </a:spcAft>
              <a:buFont typeface="Arial" charset="0"/>
              <a:buChar char="•"/>
            </a:pPr>
            <a:r>
              <a:rPr lang="en-US" sz="2000" dirty="0" smtClean="0">
                <a:latin typeface="Arial" charset="0"/>
                <a:ea typeface="Arial" charset="0"/>
                <a:cs typeface="Arial" charset="0"/>
              </a:rPr>
              <a:t>If the </a:t>
            </a:r>
            <a:r>
              <a:rPr lang="en-US" sz="2000" dirty="0">
                <a:latin typeface="Arial" charset="0"/>
                <a:ea typeface="Arial" charset="0"/>
                <a:cs typeface="Arial" charset="0"/>
              </a:rPr>
              <a:t>care-of-address is the address of the foreign agent, then this address would be the same. Once the foreign agent </a:t>
            </a:r>
            <a:r>
              <a:rPr lang="en-US" sz="2000" dirty="0" smtClean="0">
                <a:latin typeface="Arial" charset="0"/>
                <a:ea typeface="Arial" charset="0"/>
                <a:cs typeface="Arial" charset="0"/>
              </a:rPr>
              <a:t>de-</a:t>
            </a:r>
            <a:r>
              <a:rPr lang="en-US" sz="2000" dirty="0" err="1" smtClean="0">
                <a:latin typeface="Arial" charset="0"/>
                <a:ea typeface="Arial" charset="0"/>
                <a:cs typeface="Arial" charset="0"/>
              </a:rPr>
              <a:t>capsulates</a:t>
            </a:r>
            <a:r>
              <a:rPr lang="en-US" sz="2000" dirty="0" smtClean="0">
                <a:latin typeface="Arial" charset="0"/>
                <a:ea typeface="Arial" charset="0"/>
                <a:cs typeface="Arial" charset="0"/>
              </a:rPr>
              <a:t> </a:t>
            </a:r>
            <a:r>
              <a:rPr lang="en-US" sz="2000" dirty="0">
                <a:latin typeface="Arial" charset="0"/>
                <a:ea typeface="Arial" charset="0"/>
                <a:cs typeface="Arial" charset="0"/>
              </a:rPr>
              <a:t>the tunneled datagram and determines the address of the mobile, then separate addresses would need to be used to send the datagrams separately to their different destinations (mobiles) within the visited net </a:t>
            </a:r>
          </a:p>
          <a:p>
            <a:pPr marL="342900" marR="0" lvl="0" indent="-342900">
              <a:spcBef>
                <a:spcPts val="0"/>
              </a:spcBef>
              <a:spcAft>
                <a:spcPts val="1000"/>
              </a:spcAft>
              <a:buFont typeface="Arial" charset="0"/>
              <a:buChar char="•"/>
            </a:pPr>
            <a:endParaRPr lang="en-US" sz="2000" dirty="0" smtClean="0">
              <a:latin typeface="Arial" charset="0"/>
              <a:ea typeface="Cambria" charset="0"/>
              <a:cs typeface="Times New Roman" charset="0"/>
            </a:endParaRPr>
          </a:p>
          <a:p>
            <a:pPr marL="342900" marR="0" lvl="0" indent="-342900">
              <a:spcBef>
                <a:spcPts val="0"/>
              </a:spcBef>
              <a:spcAft>
                <a:spcPts val="1000"/>
              </a:spcAft>
              <a:buFont typeface="Arial" charset="0"/>
              <a:buChar char="•"/>
            </a:pPr>
            <a:endParaRPr lang="en-US" sz="2800" dirty="0">
              <a:effectLst/>
              <a:latin typeface="Cambria" charset="0"/>
              <a:ea typeface="Cambria" charset="0"/>
              <a:cs typeface="Times New Roman" charset="0"/>
            </a:endParaRPr>
          </a:p>
        </p:txBody>
      </p:sp>
    </p:spTree>
    <p:extLst>
      <p:ext uri="{BB962C8B-B14F-4D97-AF65-F5344CB8AC3E}">
        <p14:creationId xmlns:p14="http://schemas.microsoft.com/office/powerpoint/2010/main" val="1235676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2068" y="1260088"/>
            <a:ext cx="11236712" cy="3508653"/>
          </a:xfrm>
          <a:prstGeom prst="rect">
            <a:avLst/>
          </a:prstGeom>
        </p:spPr>
        <p:txBody>
          <a:bodyPr wrap="square">
            <a:spAutoFit/>
          </a:bodyPr>
          <a:lstStyle/>
          <a:p>
            <a:pPr marL="342900" marR="0" lvl="0" indent="-342900">
              <a:spcBef>
                <a:spcPts val="0"/>
              </a:spcBef>
              <a:spcAft>
                <a:spcPts val="1000"/>
              </a:spcAft>
              <a:buFont typeface="Arial" charset="0"/>
              <a:buChar char="•"/>
            </a:pPr>
            <a:r>
              <a:rPr lang="en-US" dirty="0">
                <a:latin typeface="Arial" charset="0"/>
                <a:ea typeface="Cambria" charset="0"/>
                <a:cs typeface="Times New Roman" charset="0"/>
              </a:rPr>
              <a:t>A Bluetooth device can be in two </a:t>
            </a:r>
            <a:r>
              <a:rPr lang="en-US" dirty="0" err="1">
                <a:latin typeface="Arial" charset="0"/>
                <a:ea typeface="Cambria" charset="0"/>
                <a:cs typeface="Times New Roman" charset="0"/>
              </a:rPr>
              <a:t>piconets</a:t>
            </a:r>
            <a:r>
              <a:rPr lang="en-US" dirty="0">
                <a:latin typeface="Arial" charset="0"/>
                <a:ea typeface="Cambria" charset="0"/>
                <a:cs typeface="Times New Roman" charset="0"/>
              </a:rPr>
              <a:t> at the same time.  Why can’t one device be the master in both of them at the same time</a:t>
            </a:r>
            <a:r>
              <a:rPr lang="en-US" dirty="0" smtClean="0">
                <a:latin typeface="Arial" charset="0"/>
                <a:ea typeface="Cambria" charset="0"/>
                <a:cs typeface="Times New Roman" charset="0"/>
              </a:rPr>
              <a:t>?</a:t>
            </a:r>
          </a:p>
          <a:p>
            <a:pPr marL="342900" marR="0" lvl="0" indent="-342900">
              <a:spcBef>
                <a:spcPts val="0"/>
              </a:spcBef>
              <a:spcAft>
                <a:spcPts val="1000"/>
              </a:spcAft>
              <a:buFont typeface="Arial" charset="0"/>
              <a:buChar char="•"/>
            </a:pPr>
            <a:endParaRPr lang="en-US" sz="2800" dirty="0">
              <a:effectLst/>
              <a:latin typeface="Arial" charset="0"/>
              <a:ea typeface="Cambria" charset="0"/>
              <a:cs typeface="Times New Roman" charset="0"/>
            </a:endParaRPr>
          </a:p>
          <a:p>
            <a:pPr marL="800100" lvl="1" indent="-342900">
              <a:spcAft>
                <a:spcPts val="1000"/>
              </a:spcAft>
              <a:buFont typeface="Arial" charset="0"/>
              <a:buChar char="•"/>
            </a:pPr>
            <a:r>
              <a:rPr lang="en-US" sz="2000" dirty="0">
                <a:latin typeface="Arial" charset="0"/>
                <a:ea typeface="Arial" charset="0"/>
                <a:cs typeface="Arial" charset="0"/>
              </a:rPr>
              <a:t>A master can talk to only one slave at a time, which will reduce the </a:t>
            </a:r>
            <a:r>
              <a:rPr lang="en-US" sz="2000" dirty="0" err="1">
                <a:latin typeface="Arial" charset="0"/>
                <a:ea typeface="Arial" charset="0"/>
                <a:cs typeface="Arial" charset="0"/>
              </a:rPr>
              <a:t>scatternet</a:t>
            </a:r>
            <a:r>
              <a:rPr lang="en-US" sz="2000" dirty="0">
                <a:latin typeface="Arial" charset="0"/>
                <a:ea typeface="Arial" charset="0"/>
                <a:cs typeface="Arial" charset="0"/>
              </a:rPr>
              <a:t> to a </a:t>
            </a:r>
            <a:r>
              <a:rPr lang="en-US" sz="2000" dirty="0" err="1" smtClean="0">
                <a:latin typeface="Arial" charset="0"/>
                <a:ea typeface="Arial" charset="0"/>
                <a:cs typeface="Arial" charset="0"/>
              </a:rPr>
              <a:t>piconet</a:t>
            </a:r>
            <a:endParaRPr lang="en-US" sz="2000" dirty="0">
              <a:latin typeface="Arial" charset="0"/>
              <a:ea typeface="Arial" charset="0"/>
              <a:cs typeface="Arial" charset="0"/>
            </a:endParaRPr>
          </a:p>
          <a:p>
            <a:pPr marL="800100" lvl="1" indent="-342900">
              <a:spcAft>
                <a:spcPts val="1000"/>
              </a:spcAft>
              <a:buFont typeface="Arial" charset="0"/>
              <a:buChar char="•"/>
            </a:pPr>
            <a:r>
              <a:rPr lang="en-US" sz="2000" dirty="0">
                <a:latin typeface="Arial" charset="0"/>
                <a:ea typeface="Arial" charset="0"/>
                <a:cs typeface="Arial" charset="0"/>
              </a:rPr>
              <a:t>Limited address space </a:t>
            </a:r>
          </a:p>
          <a:p>
            <a:pPr marL="800100" lvl="1" indent="-342900">
              <a:spcAft>
                <a:spcPts val="1000"/>
              </a:spcAft>
              <a:buFont typeface="Arial" charset="0"/>
              <a:buChar char="•"/>
            </a:pPr>
            <a:r>
              <a:rPr lang="en-US" sz="2000" dirty="0">
                <a:latin typeface="Arial" charset="0"/>
                <a:ea typeface="Arial" charset="0"/>
                <a:cs typeface="Arial" charset="0"/>
              </a:rPr>
              <a:t>Unique frequency hopping spread spectrum sequence</a:t>
            </a:r>
            <a:r>
              <a:rPr lang="en-US" sz="2000" dirty="0" smtClean="0">
                <a:latin typeface="Arial" charset="0"/>
                <a:ea typeface="Arial" charset="0"/>
                <a:cs typeface="Arial" charset="0"/>
              </a:rPr>
              <a:t>.</a:t>
            </a:r>
            <a:endParaRPr lang="en-US" sz="2000" dirty="0">
              <a:latin typeface="Arial" charset="0"/>
              <a:ea typeface="Arial" charset="0"/>
              <a:cs typeface="Arial" charset="0"/>
            </a:endParaRPr>
          </a:p>
          <a:p>
            <a:pPr marL="800100" lvl="1" indent="-342900">
              <a:spcAft>
                <a:spcPts val="1000"/>
              </a:spcAft>
              <a:buFont typeface="Arial" charset="0"/>
              <a:buChar char="•"/>
            </a:pPr>
            <a:r>
              <a:rPr lang="en-US" sz="2000" dirty="0">
                <a:latin typeface="Arial" charset="0"/>
                <a:ea typeface="Arial" charset="0"/>
                <a:cs typeface="Arial" charset="0"/>
              </a:rPr>
              <a:t>Since the Master controls all the communication in a </a:t>
            </a:r>
            <a:r>
              <a:rPr lang="en-US" sz="2000" dirty="0" err="1">
                <a:latin typeface="Arial" charset="0"/>
                <a:ea typeface="Arial" charset="0"/>
                <a:cs typeface="Arial" charset="0"/>
              </a:rPr>
              <a:t>piconet</a:t>
            </a:r>
            <a:r>
              <a:rPr lang="en-US" sz="2000" dirty="0">
                <a:latin typeface="Arial" charset="0"/>
                <a:ea typeface="Arial" charset="0"/>
                <a:cs typeface="Arial" charset="0"/>
              </a:rPr>
              <a:t>, the BW will decrease by half </a:t>
            </a:r>
          </a:p>
          <a:p>
            <a:pPr marL="800100" lvl="1" indent="-342900">
              <a:spcAft>
                <a:spcPts val="1000"/>
              </a:spcAft>
              <a:buFont typeface="Arial" charset="0"/>
              <a:buChar char="•"/>
            </a:pPr>
            <a:endParaRPr lang="en-US" sz="2800" dirty="0">
              <a:effectLst/>
              <a:latin typeface="Cambria" charset="0"/>
              <a:ea typeface="Cambria" charset="0"/>
              <a:cs typeface="Times New Roman" charset="0"/>
            </a:endParaRPr>
          </a:p>
        </p:txBody>
      </p:sp>
    </p:spTree>
    <p:extLst>
      <p:ext uri="{BB962C8B-B14F-4D97-AF65-F5344CB8AC3E}">
        <p14:creationId xmlns:p14="http://schemas.microsoft.com/office/powerpoint/2010/main" val="1247391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 Review</a:t>
            </a:r>
            <a:endParaRPr lang="en-US" dirty="0"/>
          </a:p>
        </p:txBody>
      </p:sp>
      <p:sp>
        <p:nvSpPr>
          <p:cNvPr id="3" name="Content Placeholder 2"/>
          <p:cNvSpPr>
            <a:spLocks noGrp="1"/>
          </p:cNvSpPr>
          <p:nvPr>
            <p:ph idx="1"/>
          </p:nvPr>
        </p:nvSpPr>
        <p:spPr/>
        <p:txBody>
          <a:bodyPr/>
          <a:lstStyle/>
          <a:p>
            <a:r>
              <a:rPr lang="en-US" dirty="0"/>
              <a:t>Consider the single-sender CDMA example in </a:t>
            </a:r>
            <a:r>
              <a:rPr lang="en-US" dirty="0" smtClean="0"/>
              <a:t>the figure. What </a:t>
            </a:r>
            <a:r>
              <a:rPr lang="en-US" dirty="0"/>
              <a:t>would be the sender’s output (for the 2 data bits shown) if the sender’s CDMA code were (1, -1, 1, -1, 1, -1, 1, 1)? Label the time slots d0 and </a:t>
            </a:r>
            <a:r>
              <a:rPr lang="en-US" dirty="0" smtClean="0"/>
              <a:t>d1.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671" y="2834893"/>
            <a:ext cx="7659232" cy="3142575"/>
          </a:xfrm>
          <a:prstGeom prst="rect">
            <a:avLst/>
          </a:prstGeom>
        </p:spPr>
      </p:pic>
    </p:spTree>
    <p:extLst>
      <p:ext uri="{BB962C8B-B14F-4D97-AF65-F5344CB8AC3E}">
        <p14:creationId xmlns:p14="http://schemas.microsoft.com/office/powerpoint/2010/main" val="999624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chor="ctr"/>
          <a:lstStyle/>
          <a:p>
            <a:r>
              <a:rPr lang="en-US" dirty="0"/>
              <a:t>Output corresponding to bit d</a:t>
            </a:r>
            <a:r>
              <a:rPr lang="en-US" baseline="-25000" dirty="0"/>
              <a:t>1</a:t>
            </a:r>
            <a:r>
              <a:rPr lang="en-US" dirty="0"/>
              <a:t> = (1, -1, 1, -1, 1, -1, 1, 1</a:t>
            </a:r>
            <a:r>
              <a:rPr lang="en-US" dirty="0" smtClean="0"/>
              <a:t>) x (-1) -&gt; </a:t>
            </a:r>
            <a:r>
              <a:rPr lang="en-US" b="1" dirty="0" smtClean="0"/>
              <a:t>[-</a:t>
            </a:r>
            <a:r>
              <a:rPr lang="en-US" b="1" dirty="0"/>
              <a:t>1,1,-1,1,-1,1,-1,-1] </a:t>
            </a:r>
            <a:endParaRPr lang="en-US" b="1" dirty="0" smtClean="0"/>
          </a:p>
          <a:p>
            <a:r>
              <a:rPr lang="en-US" dirty="0"/>
              <a:t>Output corresponding to bit d</a:t>
            </a:r>
            <a:r>
              <a:rPr lang="en-US" baseline="-25000" dirty="0"/>
              <a:t>0</a:t>
            </a:r>
            <a:r>
              <a:rPr lang="en-US" dirty="0"/>
              <a:t> = (1, -1, 1, -1, 1, -1, 1, 1) x </a:t>
            </a:r>
            <a:r>
              <a:rPr lang="en-US" dirty="0" smtClean="0"/>
              <a:t>(1</a:t>
            </a:r>
            <a:r>
              <a:rPr lang="en-US" dirty="0"/>
              <a:t>) -&gt; </a:t>
            </a:r>
            <a:r>
              <a:rPr lang="en-US" b="1" dirty="0" smtClean="0"/>
              <a:t>[</a:t>
            </a:r>
            <a:r>
              <a:rPr lang="en-US" b="1" dirty="0"/>
              <a:t>1,-1,1,-1,1,-1,1,1]</a:t>
            </a:r>
          </a:p>
          <a:p>
            <a:endParaRPr lang="en-US" dirty="0" smtClean="0"/>
          </a:p>
          <a:p>
            <a:endParaRPr lang="en-US" dirty="0"/>
          </a:p>
        </p:txBody>
      </p:sp>
    </p:spTree>
    <p:extLst>
      <p:ext uri="{BB962C8B-B14F-4D97-AF65-F5344CB8AC3E}">
        <p14:creationId xmlns:p14="http://schemas.microsoft.com/office/powerpoint/2010/main" val="173798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729213"/>
            <a:ext cx="10058400" cy="4354716"/>
          </a:xfrm>
        </p:spPr>
        <p:txBody>
          <a:bodyPr>
            <a:normAutofit/>
          </a:bodyPr>
          <a:lstStyle/>
          <a:p>
            <a:r>
              <a:rPr lang="en-US" dirty="0"/>
              <a:t>Suppose there are two ISPs providing </a:t>
            </a:r>
            <a:r>
              <a:rPr lang="en-US" dirty="0" err="1"/>
              <a:t>WiFi</a:t>
            </a:r>
            <a:r>
              <a:rPr lang="en-US" dirty="0"/>
              <a:t> access in a particular café, with each ISP operating its own AP and having its own IP address block</a:t>
            </a:r>
            <a:r>
              <a:rPr lang="en-US" dirty="0" smtClean="0"/>
              <a:t>.</a:t>
            </a:r>
          </a:p>
          <a:p>
            <a:pPr lvl="1"/>
            <a:r>
              <a:rPr lang="en-US" dirty="0"/>
              <a:t>Suppose that both ISPs have configured their APs to operate on channel 11.  Will the 802.11 protocol completely break down in this situation?  Discuss what happens when two stations, each associated with a different ISP, attempt to transmit at the same time</a:t>
            </a:r>
            <a:r>
              <a:rPr lang="en-US" dirty="0" smtClean="0"/>
              <a:t>.</a:t>
            </a:r>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APs -&gt; Different SSIDs and MAC addresses</a:t>
            </a:r>
          </a:p>
          <a:p>
            <a:pPr lvl="1"/>
            <a:r>
              <a:rPr lang="en-US" dirty="0" smtClean="0"/>
              <a:t>Collisions may happen</a:t>
            </a:r>
          </a:p>
          <a:p>
            <a:pPr lvl="1"/>
            <a:r>
              <a:rPr lang="en-US" dirty="0" smtClean="0"/>
              <a:t>Since the channel is same, max aggregate data rate is 11Mbps (802.11b)</a:t>
            </a:r>
            <a:endParaRPr lang="en-US" dirty="0"/>
          </a:p>
          <a:p>
            <a:pPr lvl="1"/>
            <a:endParaRPr lang="en-US" dirty="0" smtClean="0"/>
          </a:p>
          <a:p>
            <a:pPr lvl="1"/>
            <a:endParaRPr lang="en-US" dirty="0"/>
          </a:p>
          <a:p>
            <a:pPr lvl="1"/>
            <a:endParaRPr lang="en-US" dirty="0"/>
          </a:p>
        </p:txBody>
      </p:sp>
      <p:sp>
        <p:nvSpPr>
          <p:cNvPr id="5" name="Rectangle 4"/>
          <p:cNvSpPr/>
          <p:nvPr/>
        </p:nvSpPr>
        <p:spPr>
          <a:xfrm>
            <a:off x="2252749" y="3550592"/>
            <a:ext cx="1122218" cy="906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n w="0"/>
                <a:solidFill>
                  <a:schemeClr val="tx1"/>
                </a:solidFill>
                <a:effectLst>
                  <a:outerShdw blurRad="38100" dist="19050" dir="2700000" algn="tl" rotWithShape="0">
                    <a:schemeClr val="dk1">
                      <a:alpha val="40000"/>
                    </a:schemeClr>
                  </a:outerShdw>
                </a:effectLst>
              </a:rPr>
              <a:t>A</a:t>
            </a:r>
            <a:endParaRPr lang="en-US" sz="400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7980217" y="3550592"/>
            <a:ext cx="1122218" cy="906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B</a:t>
            </a:r>
          </a:p>
        </p:txBody>
      </p:sp>
      <p:sp>
        <p:nvSpPr>
          <p:cNvPr id="8" name="Oval 7"/>
          <p:cNvSpPr/>
          <p:nvPr/>
        </p:nvSpPr>
        <p:spPr>
          <a:xfrm>
            <a:off x="4073235" y="3809157"/>
            <a:ext cx="1155469" cy="63176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Client</a:t>
            </a:r>
            <a:endParaRPr lang="en-US" dirty="0">
              <a:ln w="0"/>
              <a:solidFill>
                <a:schemeClr val="tx1"/>
              </a:solidFill>
              <a:effectLst>
                <a:outerShdw blurRad="38100" dist="19050" dir="2700000" algn="tl" rotWithShape="0">
                  <a:schemeClr val="dk1">
                    <a:alpha val="40000"/>
                  </a:schemeClr>
                </a:outerShdw>
              </a:effectLst>
            </a:endParaRPr>
          </a:p>
        </p:txBody>
      </p:sp>
      <p:sp>
        <p:nvSpPr>
          <p:cNvPr id="10" name="Oval 9"/>
          <p:cNvSpPr/>
          <p:nvPr/>
        </p:nvSpPr>
        <p:spPr>
          <a:xfrm>
            <a:off x="6126480" y="3362495"/>
            <a:ext cx="1155469" cy="63176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Client</a:t>
            </a:r>
            <a:endParaRPr lang="en-US" dirty="0">
              <a:ln w="0"/>
              <a:solidFill>
                <a:schemeClr val="tx1"/>
              </a:solidFill>
              <a:effectLst>
                <a:outerShdw blurRad="38100" dist="19050" dir="2700000" algn="tl" rotWithShape="0">
                  <a:schemeClr val="dk1">
                    <a:alpha val="40000"/>
                  </a:schemeClr>
                </a:outerShdw>
              </a:effectLst>
            </a:endParaRPr>
          </a:p>
        </p:txBody>
      </p:sp>
      <p:sp>
        <p:nvSpPr>
          <p:cNvPr id="11" name="Right Arrow 10"/>
          <p:cNvSpPr/>
          <p:nvPr/>
        </p:nvSpPr>
        <p:spPr>
          <a:xfrm>
            <a:off x="5341545" y="4191754"/>
            <a:ext cx="2435382"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Left Arrow 12"/>
          <p:cNvSpPr/>
          <p:nvPr/>
        </p:nvSpPr>
        <p:spPr>
          <a:xfrm>
            <a:off x="3503691" y="3678379"/>
            <a:ext cx="2498757" cy="4571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789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91440" lvl="1" indent="-91440">
              <a:spcBef>
                <a:spcPts val="1200"/>
              </a:spcBef>
              <a:spcAft>
                <a:spcPts val="200"/>
              </a:spcAft>
              <a:buSzPct val="100000"/>
              <a:buFont typeface="Calibri" panose="020F0502020204030204" pitchFamily="34" charset="0"/>
              <a:buChar char=" "/>
            </a:pPr>
            <a:r>
              <a:rPr lang="en-US" dirty="0"/>
              <a:t>Now suppose that one AP operates on channel 1 and the other on channel 11.  How do your answers change</a:t>
            </a:r>
            <a:r>
              <a:rPr lang="en-US" dirty="0" smtClean="0"/>
              <a:t>?</a:t>
            </a:r>
          </a:p>
          <a:p>
            <a:pPr marL="91440" lvl="1" indent="-91440">
              <a:spcBef>
                <a:spcPts val="1200"/>
              </a:spcBef>
              <a:spcAft>
                <a:spcPts val="200"/>
              </a:spcAft>
              <a:buSzPct val="100000"/>
              <a:buFont typeface="Calibri" panose="020F0502020204030204" pitchFamily="34" charset="0"/>
              <a:buChar char=" "/>
            </a:pPr>
            <a:endParaRPr lang="en-US" sz="2800" dirty="0"/>
          </a:p>
          <a:p>
            <a:pPr marL="91440" lvl="1" indent="-91440">
              <a:spcBef>
                <a:spcPts val="1200"/>
              </a:spcBef>
              <a:spcAft>
                <a:spcPts val="200"/>
              </a:spcAft>
              <a:buSzPct val="100000"/>
              <a:buFont typeface="Calibri" panose="020F0502020204030204" pitchFamily="34" charset="0"/>
              <a:buChar char=" "/>
            </a:pPr>
            <a:endParaRPr lang="en-US" sz="2800" dirty="0" smtClean="0"/>
          </a:p>
          <a:p>
            <a:pPr marL="91440" lvl="1" indent="-91440">
              <a:spcBef>
                <a:spcPts val="1200"/>
              </a:spcBef>
              <a:spcAft>
                <a:spcPts val="200"/>
              </a:spcAft>
              <a:buSzPct val="100000"/>
              <a:buFont typeface="Calibri" panose="020F0502020204030204" pitchFamily="34" charset="0"/>
              <a:buChar char=" "/>
            </a:pPr>
            <a:endParaRPr lang="en-US" sz="2800" dirty="0"/>
          </a:p>
          <a:p>
            <a:pPr marL="457200" lvl="1" indent="-457200">
              <a:spcBef>
                <a:spcPts val="1200"/>
              </a:spcBef>
              <a:spcAft>
                <a:spcPts val="200"/>
              </a:spcAft>
              <a:buSzPct val="100000"/>
            </a:pPr>
            <a:r>
              <a:rPr lang="en-US" dirty="0" smtClean="0"/>
              <a:t>There won’t be any collisions, since they’re on different channels</a:t>
            </a:r>
          </a:p>
          <a:p>
            <a:pPr marL="457200" lvl="1" indent="-457200">
              <a:spcBef>
                <a:spcPts val="1200"/>
              </a:spcBef>
              <a:spcAft>
                <a:spcPts val="200"/>
              </a:spcAft>
              <a:buSzPct val="100000"/>
            </a:pPr>
            <a:r>
              <a:rPr lang="en-US" dirty="0" smtClean="0"/>
              <a:t>Max. aggregate data rate is 22Mbp (802.11b)</a:t>
            </a:r>
            <a:endParaRPr lang="en-US" dirty="0"/>
          </a:p>
          <a:p>
            <a:endParaRPr lang="en-US" dirty="0"/>
          </a:p>
        </p:txBody>
      </p:sp>
      <p:sp>
        <p:nvSpPr>
          <p:cNvPr id="4" name="Rectangle 3"/>
          <p:cNvSpPr/>
          <p:nvPr/>
        </p:nvSpPr>
        <p:spPr>
          <a:xfrm>
            <a:off x="2361390" y="2726726"/>
            <a:ext cx="1122218" cy="906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n w="0"/>
                <a:solidFill>
                  <a:schemeClr val="tx1"/>
                </a:solidFill>
                <a:effectLst>
                  <a:outerShdw blurRad="38100" dist="19050" dir="2700000" algn="tl" rotWithShape="0">
                    <a:schemeClr val="dk1">
                      <a:alpha val="40000"/>
                    </a:schemeClr>
                  </a:outerShdw>
                </a:effectLst>
              </a:rPr>
              <a:t>A</a:t>
            </a:r>
            <a:endParaRPr lang="en-US" sz="400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8088858" y="2726726"/>
            <a:ext cx="1122218" cy="906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B</a:t>
            </a:r>
          </a:p>
        </p:txBody>
      </p:sp>
      <p:sp>
        <p:nvSpPr>
          <p:cNvPr id="6" name="Oval 5"/>
          <p:cNvSpPr/>
          <p:nvPr/>
        </p:nvSpPr>
        <p:spPr>
          <a:xfrm>
            <a:off x="4181876" y="2985291"/>
            <a:ext cx="1155469" cy="63176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Client</a:t>
            </a:r>
            <a:endParaRPr lang="en-US" dirty="0">
              <a:ln w="0"/>
              <a:solidFill>
                <a:schemeClr val="tx1"/>
              </a:solidFill>
              <a:effectLst>
                <a:outerShdw blurRad="38100" dist="19050" dir="2700000" algn="tl" rotWithShape="0">
                  <a:schemeClr val="dk1">
                    <a:alpha val="40000"/>
                  </a:schemeClr>
                </a:outerShdw>
              </a:effectLst>
            </a:endParaRPr>
          </a:p>
        </p:txBody>
      </p:sp>
      <p:sp>
        <p:nvSpPr>
          <p:cNvPr id="7" name="Oval 6"/>
          <p:cNvSpPr/>
          <p:nvPr/>
        </p:nvSpPr>
        <p:spPr>
          <a:xfrm>
            <a:off x="6235121" y="2538629"/>
            <a:ext cx="1155469" cy="63176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Client</a:t>
            </a:r>
            <a:endParaRPr lang="en-US" dirty="0">
              <a:ln w="0"/>
              <a:solidFill>
                <a:schemeClr val="tx1"/>
              </a:solidFill>
              <a:effectLst>
                <a:outerShdw blurRad="38100" dist="19050" dir="2700000" algn="tl" rotWithShape="0">
                  <a:schemeClr val="dk1">
                    <a:alpha val="40000"/>
                  </a:schemeClr>
                </a:outerShdw>
              </a:effectLst>
            </a:endParaRPr>
          </a:p>
        </p:txBody>
      </p:sp>
      <p:sp>
        <p:nvSpPr>
          <p:cNvPr id="8" name="Right Arrow 7"/>
          <p:cNvSpPr/>
          <p:nvPr/>
        </p:nvSpPr>
        <p:spPr>
          <a:xfrm>
            <a:off x="5450186" y="3367888"/>
            <a:ext cx="2435382"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Left Arrow 8"/>
          <p:cNvSpPr/>
          <p:nvPr/>
        </p:nvSpPr>
        <p:spPr>
          <a:xfrm>
            <a:off x="3612332" y="2854513"/>
            <a:ext cx="2498757" cy="4571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11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2494" y="316226"/>
            <a:ext cx="11184048" cy="5722435"/>
          </a:xfrm>
        </p:spPr>
        <p:txBody>
          <a:bodyPr/>
          <a:lstStyle/>
          <a:p>
            <a:r>
              <a:rPr lang="en-US" dirty="0"/>
              <a:t>Suppose an 802.11b station is configured to always reserve the channel with the RTS/CTS sequence.  Suppose this station suddenly wants to transmit 1000 bytes of data, and all other stations are idle at this time.  The station will transmit at a data rate of 11Mbps.  As a function of SIFS and DIFS, and ignoring propagation delay and assuming no bit errors, calculate the time required to transmit the frame and receive the acknowledgment. </a:t>
            </a:r>
            <a:endParaRPr lang="en-US" dirty="0" smtClean="0"/>
          </a:p>
          <a:p>
            <a:endParaRPr lang="en-US" dirty="0"/>
          </a:p>
          <a:p>
            <a:r>
              <a:rPr lang="en-US" dirty="0" smtClean="0"/>
              <a:t>Control frame (without data) = 32 bytes/256 bits (RTS, CTS, ACK)</a:t>
            </a:r>
          </a:p>
          <a:p>
            <a:r>
              <a:rPr lang="en-US" dirty="0" smtClean="0"/>
              <a:t>Time to transmit = 256 bits/11Mbps = 23 µsec</a:t>
            </a:r>
          </a:p>
          <a:p>
            <a:r>
              <a:rPr lang="en-US" dirty="0"/>
              <a:t>Time to </a:t>
            </a:r>
            <a:r>
              <a:rPr lang="en-US" dirty="0" smtClean="0"/>
              <a:t>transmit data </a:t>
            </a:r>
            <a:r>
              <a:rPr lang="en-US" dirty="0" smtClean="0"/>
              <a:t>=8256 </a:t>
            </a:r>
            <a:r>
              <a:rPr lang="en-US" dirty="0"/>
              <a:t>bits/11Mbps = </a:t>
            </a:r>
            <a:r>
              <a:rPr lang="en-US" dirty="0" smtClean="0"/>
              <a:t>751 </a:t>
            </a:r>
            <a:r>
              <a:rPr lang="en-US" dirty="0"/>
              <a:t>µsec</a:t>
            </a:r>
          </a:p>
          <a:p>
            <a:r>
              <a:rPr lang="en-US" dirty="0" smtClean="0"/>
              <a:t>Total Time 	= </a:t>
            </a:r>
            <a:r>
              <a:rPr lang="en-US" dirty="0"/>
              <a:t>DIFS + RTS + SIFS + CTS + SIFS + FRAME + SIFS + ACK</a:t>
            </a:r>
          </a:p>
          <a:p>
            <a:pPr marL="0" indent="0">
              <a:buNone/>
            </a:pPr>
            <a:r>
              <a:rPr lang="en-US" dirty="0" smtClean="0"/>
              <a:t>		= </a:t>
            </a:r>
            <a:r>
              <a:rPr lang="en-US" dirty="0"/>
              <a:t>DIFS + </a:t>
            </a:r>
            <a:r>
              <a:rPr lang="en-US" dirty="0" smtClean="0"/>
              <a:t>3*SIFS </a:t>
            </a:r>
            <a:r>
              <a:rPr lang="en-US" dirty="0"/>
              <a:t>+ (3*23 </a:t>
            </a:r>
            <a:r>
              <a:rPr lang="en-US"/>
              <a:t>+ </a:t>
            </a:r>
            <a:r>
              <a:rPr lang="en-US" smtClean="0"/>
              <a:t>751) </a:t>
            </a:r>
            <a:r>
              <a:rPr lang="en-US" dirty="0"/>
              <a:t>µ</a:t>
            </a:r>
            <a:r>
              <a:rPr lang="en-US" dirty="0" smtClean="0"/>
              <a:t>sec </a:t>
            </a:r>
            <a:r>
              <a:rPr lang="en-US" dirty="0"/>
              <a:t>= DIFS + 3SIFS </a:t>
            </a:r>
            <a:r>
              <a:rPr lang="en-US"/>
              <a:t>+ </a:t>
            </a:r>
            <a:r>
              <a:rPr lang="en-US" smtClean="0"/>
              <a:t>820</a:t>
            </a:r>
            <a:r>
              <a:rPr lang="en-US" smtClean="0"/>
              <a:t> </a:t>
            </a:r>
            <a:r>
              <a:rPr lang="en-US" dirty="0" smtClean="0"/>
              <a:t>µsec</a:t>
            </a: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3609" y="1715631"/>
            <a:ext cx="2272933" cy="4323030"/>
          </a:xfrm>
          <a:prstGeom prst="rect">
            <a:avLst/>
          </a:prstGeom>
        </p:spPr>
      </p:pic>
    </p:spTree>
    <p:extLst>
      <p:ext uri="{BB962C8B-B14F-4D97-AF65-F5344CB8AC3E}">
        <p14:creationId xmlns:p14="http://schemas.microsoft.com/office/powerpoint/2010/main" val="228552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023" y="1159727"/>
            <a:ext cx="11586117" cy="3447098"/>
          </a:xfrm>
          <a:prstGeom prst="rect">
            <a:avLst/>
          </a:prstGeom>
        </p:spPr>
        <p:txBody>
          <a:bodyPr wrap="square">
            <a:spAutoFit/>
          </a:bodyPr>
          <a:lstStyle/>
          <a:p>
            <a:pPr marL="171450" marR="0" lvl="0" indent="-171450">
              <a:spcBef>
                <a:spcPts val="0"/>
              </a:spcBef>
              <a:spcAft>
                <a:spcPts val="0"/>
              </a:spcAft>
              <a:buFont typeface="Arial" charset="0"/>
              <a:buChar char="•"/>
            </a:pPr>
            <a:r>
              <a:rPr lang="en-US" dirty="0">
                <a:latin typeface="Arial" charset="0"/>
                <a:ea typeface="Cambria" charset="0"/>
                <a:cs typeface="Times New Roman" charset="0"/>
              </a:rPr>
              <a:t>Consider the chaining example discussed at the end of Section 7.7.2 (chaining occurs when foreign networks are linked together, as opposed to updating the routing at the home network).  Suppose a mobile user visits foreign networks A, B and C, and that a correspondent begins a connection to the mobile user when it is resident in foreign network A.  Note that direct routing is used</a:t>
            </a:r>
            <a:r>
              <a:rPr lang="en-US" dirty="0" smtClean="0">
                <a:latin typeface="Arial" charset="0"/>
                <a:ea typeface="Cambria" charset="0"/>
                <a:cs typeface="Times New Roman" charset="0"/>
              </a:rPr>
              <a:t>.</a:t>
            </a:r>
          </a:p>
          <a:p>
            <a:pPr marL="171450" marR="0" lvl="0" indent="-171450">
              <a:spcBef>
                <a:spcPts val="0"/>
              </a:spcBef>
              <a:spcAft>
                <a:spcPts val="0"/>
              </a:spcAft>
              <a:buFont typeface="Arial" charset="0"/>
              <a:buChar char="•"/>
            </a:pPr>
            <a:endParaRPr lang="en-US" sz="2800" dirty="0">
              <a:latin typeface="Cambria" charset="0"/>
              <a:ea typeface="Cambria" charset="0"/>
              <a:cs typeface="Times New Roman" charset="0"/>
            </a:endParaRPr>
          </a:p>
          <a:p>
            <a:pPr marL="628650" marR="0" lvl="1" indent="-171450">
              <a:spcBef>
                <a:spcPts val="0"/>
              </a:spcBef>
              <a:spcAft>
                <a:spcPts val="0"/>
              </a:spcAft>
              <a:buFont typeface="Arial" charset="0"/>
              <a:buChar char="•"/>
            </a:pPr>
            <a:r>
              <a:rPr lang="en-US" dirty="0">
                <a:latin typeface="Arial" charset="0"/>
                <a:ea typeface="Cambria" charset="0"/>
                <a:cs typeface="Times New Roman" charset="0"/>
              </a:rPr>
              <a:t>List the sequence of messages between foreign agents, and between foreign agents and the home agent as the mobile user moves from network A to network B to network C. </a:t>
            </a:r>
            <a:endParaRPr lang="en-US" dirty="0" smtClean="0">
              <a:latin typeface="Arial" charset="0"/>
              <a:ea typeface="Cambria" charset="0"/>
              <a:cs typeface="Times New Roman" charset="0"/>
            </a:endParaRPr>
          </a:p>
          <a:p>
            <a:pPr marL="628650" marR="0" lvl="1" indent="-171450">
              <a:spcBef>
                <a:spcPts val="0"/>
              </a:spcBef>
              <a:spcAft>
                <a:spcPts val="0"/>
              </a:spcAft>
              <a:buFont typeface="Arial" charset="0"/>
              <a:buChar char="•"/>
            </a:pPr>
            <a:endParaRPr lang="en-US" sz="2800" dirty="0">
              <a:latin typeface="Cambria" charset="0"/>
              <a:ea typeface="Cambria" charset="0"/>
              <a:cs typeface="Times New Roman" charset="0"/>
            </a:endParaRPr>
          </a:p>
          <a:p>
            <a:pPr marL="628650" marR="0" lvl="1" indent="-171450">
              <a:spcBef>
                <a:spcPts val="0"/>
              </a:spcBef>
              <a:spcAft>
                <a:spcPts val="1000"/>
              </a:spcAft>
              <a:buFont typeface="Arial" charset="0"/>
              <a:buChar char="•"/>
            </a:pPr>
            <a:r>
              <a:rPr lang="en-US" dirty="0">
                <a:latin typeface="Arial" charset="0"/>
                <a:ea typeface="Cambria" charset="0"/>
                <a:cs typeface="Times New Roman" charset="0"/>
              </a:rPr>
              <a:t>Now, suppose chaining is not performed, and the correspondent (as well as the home agent) must be explicitly notified of the changes in the mobile user’s care-of address.  List the sequence of messages that would need to be exchanged in this scenario.</a:t>
            </a:r>
            <a:endParaRPr lang="en-US" sz="2800" dirty="0">
              <a:effectLst/>
              <a:latin typeface="Cambria" charset="0"/>
              <a:ea typeface="Cambria" charset="0"/>
              <a:cs typeface="Times New Roman" charset="0"/>
            </a:endParaRPr>
          </a:p>
        </p:txBody>
      </p:sp>
    </p:spTree>
    <p:extLst>
      <p:ext uri="{BB962C8B-B14F-4D97-AF65-F5344CB8AC3E}">
        <p14:creationId xmlns:p14="http://schemas.microsoft.com/office/powerpoint/2010/main" val="1325452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Same Side Corner Rectangle 4"/>
          <p:cNvSpPr/>
          <p:nvPr/>
        </p:nvSpPr>
        <p:spPr>
          <a:xfrm>
            <a:off x="334537" y="1360449"/>
            <a:ext cx="1304692" cy="155002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n w="0"/>
                <a:solidFill>
                  <a:schemeClr val="tx1"/>
                </a:solidFill>
                <a:effectLst>
                  <a:outerShdw blurRad="38100" dist="19050" dir="2700000" algn="tl" rotWithShape="0">
                    <a:schemeClr val="dk1">
                      <a:alpha val="40000"/>
                    </a:schemeClr>
                  </a:outerShdw>
                </a:effectLst>
              </a:rPr>
              <a:t>HA</a:t>
            </a:r>
            <a:endParaRPr lang="en-US" sz="5400" dirty="0">
              <a:ln w="0"/>
              <a:solidFill>
                <a:schemeClr val="tx1"/>
              </a:solidFill>
              <a:effectLst>
                <a:outerShdw blurRad="38100" dist="19050" dir="2700000" algn="tl" rotWithShape="0">
                  <a:schemeClr val="dk1">
                    <a:alpha val="40000"/>
                  </a:schemeClr>
                </a:outerShdw>
              </a:effectLst>
            </a:endParaRPr>
          </a:p>
        </p:txBody>
      </p:sp>
      <p:sp>
        <p:nvSpPr>
          <p:cNvPr id="6" name="Rounded Rectangle 5"/>
          <p:cNvSpPr/>
          <p:nvPr/>
        </p:nvSpPr>
        <p:spPr>
          <a:xfrm>
            <a:off x="2107580" y="3267307"/>
            <a:ext cx="2274849" cy="747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n w="0"/>
                <a:solidFill>
                  <a:schemeClr val="tx1"/>
                </a:solidFill>
                <a:effectLst>
                  <a:outerShdw blurRad="38100" dist="19050" dir="2700000" algn="tl" rotWithShape="0">
                    <a:schemeClr val="dk1">
                      <a:alpha val="40000"/>
                    </a:schemeClr>
                  </a:outerShdw>
                </a:effectLst>
              </a:rPr>
              <a:t>A (FA)</a:t>
            </a:r>
            <a:endParaRPr lang="en-US" sz="4000" dirty="0">
              <a:ln w="0"/>
              <a:solidFill>
                <a:schemeClr val="tx1"/>
              </a:solidFill>
              <a:effectLst>
                <a:outerShdw blurRad="38100" dist="19050" dir="2700000" algn="tl" rotWithShape="0">
                  <a:schemeClr val="dk1">
                    <a:alpha val="40000"/>
                  </a:schemeClr>
                </a:outerShdw>
              </a:effectLst>
            </a:endParaRPr>
          </a:p>
        </p:txBody>
      </p:sp>
      <p:sp>
        <p:nvSpPr>
          <p:cNvPr id="7" name="Rounded Rectangle 6"/>
          <p:cNvSpPr/>
          <p:nvPr/>
        </p:nvSpPr>
        <p:spPr>
          <a:xfrm>
            <a:off x="5555165" y="3267307"/>
            <a:ext cx="2274849" cy="747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B</a:t>
            </a:r>
            <a:r>
              <a:rPr lang="en-US" sz="4000" dirty="0" smtClean="0">
                <a:ln w="0"/>
                <a:solidFill>
                  <a:schemeClr val="tx1"/>
                </a:solidFill>
                <a:effectLst>
                  <a:outerShdw blurRad="38100" dist="19050" dir="2700000" algn="tl" rotWithShape="0">
                    <a:schemeClr val="dk1">
                      <a:alpha val="40000"/>
                    </a:schemeClr>
                  </a:outerShdw>
                </a:effectLst>
              </a:rPr>
              <a:t> (FA)</a:t>
            </a:r>
            <a:endParaRPr lang="en-US" sz="4000" dirty="0">
              <a:ln w="0"/>
              <a:solidFill>
                <a:schemeClr val="tx1"/>
              </a:solidFill>
              <a:effectLst>
                <a:outerShdw blurRad="38100" dist="19050" dir="2700000" algn="tl" rotWithShape="0">
                  <a:schemeClr val="dk1">
                    <a:alpha val="40000"/>
                  </a:schemeClr>
                </a:outerShdw>
              </a:effectLst>
            </a:endParaRPr>
          </a:p>
        </p:txBody>
      </p:sp>
      <p:sp>
        <p:nvSpPr>
          <p:cNvPr id="8" name="Rounded Rectangle 7"/>
          <p:cNvSpPr/>
          <p:nvPr/>
        </p:nvSpPr>
        <p:spPr>
          <a:xfrm>
            <a:off x="9002751" y="3267307"/>
            <a:ext cx="2274849" cy="747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C</a:t>
            </a:r>
            <a:r>
              <a:rPr lang="en-US" sz="4000" dirty="0" smtClean="0">
                <a:ln w="0"/>
                <a:solidFill>
                  <a:schemeClr val="tx1"/>
                </a:solidFill>
                <a:effectLst>
                  <a:outerShdw blurRad="38100" dist="19050" dir="2700000" algn="tl" rotWithShape="0">
                    <a:schemeClr val="dk1">
                      <a:alpha val="40000"/>
                    </a:schemeClr>
                  </a:outerShdw>
                </a:effectLst>
              </a:rPr>
              <a:t> (FA)</a:t>
            </a:r>
            <a:endParaRPr lang="en-US" sz="4000" dirty="0">
              <a:ln w="0"/>
              <a:solidFill>
                <a:schemeClr val="tx1"/>
              </a:solidFill>
              <a:effectLst>
                <a:outerShdw blurRad="38100" dist="19050" dir="2700000" algn="tl" rotWithShape="0">
                  <a:schemeClr val="dk1">
                    <a:alpha val="40000"/>
                  </a:schemeClr>
                </a:outerShdw>
              </a:effectLs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789" y="1244291"/>
            <a:ext cx="826429" cy="1033036"/>
          </a:xfrm>
          <a:prstGeom prst="rect">
            <a:avLst/>
          </a:prstGeom>
        </p:spPr>
      </p:pic>
      <p:sp>
        <p:nvSpPr>
          <p:cNvPr id="13" name="Down Arrow 12"/>
          <p:cNvSpPr/>
          <p:nvPr/>
        </p:nvSpPr>
        <p:spPr>
          <a:xfrm>
            <a:off x="3256156" y="2386361"/>
            <a:ext cx="122664" cy="75828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 name="Straight Arrow Connector 18"/>
          <p:cNvCxnSpPr/>
          <p:nvPr/>
        </p:nvCxnSpPr>
        <p:spPr>
          <a:xfrm flipH="1" flipV="1">
            <a:off x="1248937" y="3021980"/>
            <a:ext cx="758283" cy="61889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1761893" y="2277327"/>
            <a:ext cx="880946" cy="8673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334537" y="434125"/>
            <a:ext cx="6110071" cy="369332"/>
          </a:xfrm>
          <a:prstGeom prst="rect">
            <a:avLst/>
          </a:prstGeom>
          <a:noFill/>
        </p:spPr>
        <p:txBody>
          <a:bodyPr wrap="none" rtlCol="0">
            <a:spAutoFit/>
          </a:bodyPr>
          <a:lstStyle/>
          <a:p>
            <a:r>
              <a:rPr lang="en-US" dirty="0" smtClean="0"/>
              <a:t>With Chaining: Concatenating foreign agents as they </a:t>
            </a:r>
            <a:r>
              <a:rPr lang="en-US" smtClean="0"/>
              <a:t>are visited</a:t>
            </a:r>
            <a:endParaRPr lang="en-US"/>
          </a:p>
        </p:txBody>
      </p:sp>
      <p:sp>
        <p:nvSpPr>
          <p:cNvPr id="23" name="TextBox 22"/>
          <p:cNvSpPr txBox="1"/>
          <p:nvPr/>
        </p:nvSpPr>
        <p:spPr>
          <a:xfrm>
            <a:off x="724829" y="4861932"/>
            <a:ext cx="3234027" cy="369332"/>
          </a:xfrm>
          <a:prstGeom prst="rect">
            <a:avLst/>
          </a:prstGeom>
          <a:noFill/>
        </p:spPr>
        <p:txBody>
          <a:bodyPr wrap="none" rtlCol="0">
            <a:spAutoFit/>
          </a:bodyPr>
          <a:lstStyle/>
          <a:p>
            <a:pPr marL="342900" indent="-342900">
              <a:buFont typeface="+mj-lt"/>
              <a:buAutoNum type="arabicPeriod"/>
            </a:pPr>
            <a:r>
              <a:rPr lang="en-US" dirty="0"/>
              <a:t>A tells HA that mobile is in A </a:t>
            </a:r>
          </a:p>
        </p:txBody>
      </p:sp>
    </p:spTree>
    <p:extLst>
      <p:ext uri="{BB962C8B-B14F-4D97-AF65-F5344CB8AC3E}">
        <p14:creationId xmlns:p14="http://schemas.microsoft.com/office/powerpoint/2010/main" val="663763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Same Side Corner Rectangle 1"/>
          <p:cNvSpPr/>
          <p:nvPr/>
        </p:nvSpPr>
        <p:spPr>
          <a:xfrm>
            <a:off x="334537" y="1360449"/>
            <a:ext cx="1304692" cy="155002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n w="0"/>
                <a:solidFill>
                  <a:schemeClr val="tx1"/>
                </a:solidFill>
                <a:effectLst>
                  <a:outerShdw blurRad="38100" dist="19050" dir="2700000" algn="tl" rotWithShape="0">
                    <a:schemeClr val="dk1">
                      <a:alpha val="40000"/>
                    </a:schemeClr>
                  </a:outerShdw>
                </a:effectLst>
              </a:rPr>
              <a:t>HA</a:t>
            </a:r>
            <a:endParaRPr lang="en-US" sz="5400" dirty="0">
              <a:ln w="0"/>
              <a:solidFill>
                <a:schemeClr val="tx1"/>
              </a:solidFill>
              <a:effectLst>
                <a:outerShdw blurRad="38100" dist="19050" dir="2700000" algn="tl" rotWithShape="0">
                  <a:schemeClr val="dk1">
                    <a:alpha val="40000"/>
                  </a:schemeClr>
                </a:outerShdw>
              </a:effectLst>
            </a:endParaRPr>
          </a:p>
        </p:txBody>
      </p:sp>
      <p:sp>
        <p:nvSpPr>
          <p:cNvPr id="3" name="Rounded Rectangle 2"/>
          <p:cNvSpPr/>
          <p:nvPr/>
        </p:nvSpPr>
        <p:spPr>
          <a:xfrm>
            <a:off x="2107580" y="3267307"/>
            <a:ext cx="2274849" cy="747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n w="0"/>
                <a:solidFill>
                  <a:schemeClr val="tx1"/>
                </a:solidFill>
                <a:effectLst>
                  <a:outerShdw blurRad="38100" dist="19050" dir="2700000" algn="tl" rotWithShape="0">
                    <a:schemeClr val="dk1">
                      <a:alpha val="40000"/>
                    </a:schemeClr>
                  </a:outerShdw>
                </a:effectLst>
              </a:rPr>
              <a:t>A (FA)</a:t>
            </a:r>
            <a:endParaRPr lang="en-US" sz="4000" dirty="0">
              <a:ln w="0"/>
              <a:solidFill>
                <a:schemeClr val="tx1"/>
              </a:solidFill>
              <a:effectLst>
                <a:outerShdw blurRad="38100" dist="19050" dir="2700000" algn="tl" rotWithShape="0">
                  <a:schemeClr val="dk1">
                    <a:alpha val="40000"/>
                  </a:schemeClr>
                </a:outerShdw>
              </a:effectLst>
            </a:endParaRPr>
          </a:p>
        </p:txBody>
      </p:sp>
      <p:sp>
        <p:nvSpPr>
          <p:cNvPr id="4" name="Rounded Rectangle 3"/>
          <p:cNvSpPr/>
          <p:nvPr/>
        </p:nvSpPr>
        <p:spPr>
          <a:xfrm>
            <a:off x="5555165" y="3267307"/>
            <a:ext cx="2274849" cy="747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B</a:t>
            </a:r>
            <a:r>
              <a:rPr lang="en-US" sz="4000" dirty="0" smtClean="0">
                <a:ln w="0"/>
                <a:solidFill>
                  <a:schemeClr val="tx1"/>
                </a:solidFill>
                <a:effectLst>
                  <a:outerShdw blurRad="38100" dist="19050" dir="2700000" algn="tl" rotWithShape="0">
                    <a:schemeClr val="dk1">
                      <a:alpha val="40000"/>
                    </a:schemeClr>
                  </a:outerShdw>
                </a:effectLst>
              </a:rPr>
              <a:t> (FA)</a:t>
            </a:r>
            <a:endParaRPr lang="en-US" sz="4000" dirty="0">
              <a:ln w="0"/>
              <a:solidFill>
                <a:schemeClr val="tx1"/>
              </a:solidFill>
              <a:effectLst>
                <a:outerShdw blurRad="38100" dist="19050" dir="2700000" algn="tl" rotWithShape="0">
                  <a:schemeClr val="dk1">
                    <a:alpha val="40000"/>
                  </a:schemeClr>
                </a:outerShdw>
              </a:effectLst>
            </a:endParaRPr>
          </a:p>
        </p:txBody>
      </p:sp>
      <p:sp>
        <p:nvSpPr>
          <p:cNvPr id="5" name="Rounded Rectangle 4"/>
          <p:cNvSpPr/>
          <p:nvPr/>
        </p:nvSpPr>
        <p:spPr>
          <a:xfrm>
            <a:off x="9002751" y="3267307"/>
            <a:ext cx="2274849" cy="747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C</a:t>
            </a:r>
            <a:r>
              <a:rPr lang="en-US" sz="4000" dirty="0" smtClean="0">
                <a:ln w="0"/>
                <a:solidFill>
                  <a:schemeClr val="tx1"/>
                </a:solidFill>
                <a:effectLst>
                  <a:outerShdw blurRad="38100" dist="19050" dir="2700000" algn="tl" rotWithShape="0">
                    <a:schemeClr val="dk1">
                      <a:alpha val="40000"/>
                    </a:schemeClr>
                  </a:outerShdw>
                </a:effectLst>
              </a:rPr>
              <a:t> (FA)</a:t>
            </a:r>
            <a:endParaRPr lang="en-US" sz="400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9374" y="1221988"/>
            <a:ext cx="826429" cy="1033036"/>
          </a:xfrm>
          <a:prstGeom prst="rect">
            <a:avLst/>
          </a:prstGeom>
        </p:spPr>
      </p:pic>
      <p:sp>
        <p:nvSpPr>
          <p:cNvPr id="7" name="Down Arrow 6"/>
          <p:cNvSpPr/>
          <p:nvPr/>
        </p:nvSpPr>
        <p:spPr>
          <a:xfrm>
            <a:off x="6692589" y="2386361"/>
            <a:ext cx="143109" cy="75828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Arrow Connector 8"/>
          <p:cNvCxnSpPr/>
          <p:nvPr/>
        </p:nvCxnSpPr>
        <p:spPr>
          <a:xfrm>
            <a:off x="1773044" y="2135459"/>
            <a:ext cx="836341" cy="9757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urved Up Arrow 12"/>
          <p:cNvSpPr/>
          <p:nvPr/>
        </p:nvSpPr>
        <p:spPr>
          <a:xfrm>
            <a:off x="3601844" y="4181707"/>
            <a:ext cx="3090744" cy="356839"/>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16" name="Straight Arrow Connector 15"/>
          <p:cNvCxnSpPr>
            <a:stCxn id="4" idx="1"/>
          </p:cNvCxnSpPr>
          <p:nvPr/>
        </p:nvCxnSpPr>
        <p:spPr>
          <a:xfrm flipH="1">
            <a:off x="4482790" y="3640873"/>
            <a:ext cx="10723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35620" y="5084956"/>
            <a:ext cx="3234027" cy="923330"/>
          </a:xfrm>
          <a:prstGeom prst="rect">
            <a:avLst/>
          </a:prstGeom>
          <a:noFill/>
        </p:spPr>
        <p:txBody>
          <a:bodyPr wrap="none" rtlCol="0">
            <a:spAutoFit/>
          </a:bodyPr>
          <a:lstStyle/>
          <a:p>
            <a:pPr marL="342900" indent="-342900">
              <a:buFont typeface="+mj-lt"/>
              <a:buAutoNum type="arabicPeriod"/>
            </a:pPr>
            <a:r>
              <a:rPr lang="en-US" dirty="0"/>
              <a:t>A tells HA that mobile is in </a:t>
            </a:r>
            <a:r>
              <a:rPr lang="en-US" dirty="0" smtClean="0"/>
              <a:t>A </a:t>
            </a:r>
          </a:p>
          <a:p>
            <a:pPr marL="342900" indent="-342900">
              <a:buFont typeface="+mj-lt"/>
              <a:buAutoNum type="arabicPeriod"/>
            </a:pPr>
            <a:r>
              <a:rPr lang="en-US" dirty="0" smtClean="0"/>
              <a:t>B </a:t>
            </a:r>
            <a:r>
              <a:rPr lang="en-US" dirty="0"/>
              <a:t>tells A that mobile is in B </a:t>
            </a:r>
          </a:p>
          <a:p>
            <a:pPr marL="342900" indent="-342900">
              <a:buFont typeface="+mj-lt"/>
              <a:buAutoNum type="arabicPeriod"/>
            </a:pPr>
            <a:endParaRPr lang="en-US" dirty="0"/>
          </a:p>
        </p:txBody>
      </p:sp>
      <p:sp>
        <p:nvSpPr>
          <p:cNvPr id="19" name="TextBox 18"/>
          <p:cNvSpPr txBox="1"/>
          <p:nvPr/>
        </p:nvSpPr>
        <p:spPr>
          <a:xfrm>
            <a:off x="501805" y="289933"/>
            <a:ext cx="1717288" cy="523220"/>
          </a:xfrm>
          <a:prstGeom prst="rect">
            <a:avLst/>
          </a:prstGeom>
          <a:noFill/>
        </p:spPr>
        <p:txBody>
          <a:bodyPr wrap="square" rtlCol="0">
            <a:spAutoFit/>
          </a:bodyPr>
          <a:lstStyle/>
          <a:p>
            <a:r>
              <a:rPr lang="en-US" sz="2800" b="1" dirty="0" smtClean="0"/>
              <a:t>Chaining</a:t>
            </a:r>
            <a:endParaRPr lang="en-US" sz="2800" b="1" dirty="0"/>
          </a:p>
        </p:txBody>
      </p:sp>
    </p:spTree>
    <p:extLst>
      <p:ext uri="{BB962C8B-B14F-4D97-AF65-F5344CB8AC3E}">
        <p14:creationId xmlns:p14="http://schemas.microsoft.com/office/powerpoint/2010/main" val="1464659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230</TotalTime>
  <Words>953</Words>
  <Application>Microsoft Macintosh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ArialMT</vt:lpstr>
      <vt:lpstr>Calibri</vt:lpstr>
      <vt:lpstr>Calibri Light</vt:lpstr>
      <vt:lpstr>Cambria</vt:lpstr>
      <vt:lpstr>Times New Roman</vt:lpstr>
      <vt:lpstr>Retrospect</vt:lpstr>
      <vt:lpstr>Homework 1 Review</vt:lpstr>
      <vt:lpstr>Homework 1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1 Review</dc:title>
  <dc:creator>Vivek Adarsh</dc:creator>
  <cp:lastModifiedBy>Vivek Adarsh</cp:lastModifiedBy>
  <cp:revision>16</cp:revision>
  <cp:lastPrinted>2017-05-02T04:51:06Z</cp:lastPrinted>
  <dcterms:created xsi:type="dcterms:W3CDTF">2017-05-01T18:40:53Z</dcterms:created>
  <dcterms:modified xsi:type="dcterms:W3CDTF">2017-05-02T04:51:07Z</dcterms:modified>
</cp:coreProperties>
</file>